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9" r:id="rId4"/>
    <p:sldId id="258" r:id="rId5"/>
    <p:sldId id="260" r:id="rId6"/>
    <p:sldId id="280" r:id="rId7"/>
    <p:sldId id="282" r:id="rId8"/>
    <p:sldId id="261" r:id="rId9"/>
    <p:sldId id="262" r:id="rId10"/>
    <p:sldId id="265" r:id="rId11"/>
    <p:sldId id="266" r:id="rId12"/>
    <p:sldId id="267" r:id="rId13"/>
    <p:sldId id="268" r:id="rId14"/>
    <p:sldId id="269" r:id="rId15"/>
    <p:sldId id="276" r:id="rId16"/>
    <p:sldId id="279" r:id="rId17"/>
    <p:sldId id="281" r:id="rId18"/>
    <p:sldId id="283" r:id="rId19"/>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F5DC8A-4150-48A9-A23D-507281192A1F}" type="doc">
      <dgm:prSet loTypeId="urn:microsoft.com/office/officeart/2005/8/layout/pyramid1" loCatId="pyramid" qsTypeId="urn:microsoft.com/office/officeart/2005/8/quickstyle/simple1" qsCatId="simple" csTypeId="urn:microsoft.com/office/officeart/2005/8/colors/accent1_2" csCatId="accent1" phldr="1"/>
      <dgm:spPr/>
    </dgm:pt>
    <dgm:pt modelId="{FEBA1D2C-A545-451F-AE2A-B7E33C08D586}">
      <dgm:prSet phldrT="[Text]"/>
      <dgm:spPr>
        <a:xfrm>
          <a:off x="2743200" y="0"/>
          <a:ext cx="2743199" cy="1508654"/>
        </a:xfrm>
        <a:prstGeom prst="trapezoid">
          <a:avLst>
            <a:gd name="adj" fmla="val 90915"/>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da-DK">
              <a:solidFill>
                <a:sysClr val="windowText" lastClr="000000">
                  <a:hueOff val="0"/>
                  <a:satOff val="0"/>
                  <a:lumOff val="0"/>
                  <a:alphaOff val="0"/>
                </a:sysClr>
              </a:solidFill>
              <a:latin typeface="Calibri"/>
              <a:ea typeface="+mn-ea"/>
              <a:cs typeface="+mn-cs"/>
            </a:rPr>
            <a:t>Systematic Reviews</a:t>
          </a:r>
        </a:p>
        <a:p>
          <a:r>
            <a:rPr lang="da-DK">
              <a:solidFill>
                <a:sysClr val="windowText" lastClr="000000">
                  <a:hueOff val="0"/>
                  <a:satOff val="0"/>
                  <a:lumOff val="0"/>
                  <a:alphaOff val="0"/>
                </a:sysClr>
              </a:solidFill>
              <a:latin typeface="Calibri"/>
              <a:ea typeface="+mn-ea"/>
              <a:cs typeface="+mn-cs"/>
            </a:rPr>
            <a:t>Evidence Synthesis</a:t>
          </a:r>
        </a:p>
      </dgm:t>
    </dgm:pt>
    <dgm:pt modelId="{BD1DB800-CBB0-4A06-93D4-C91865910C41}" type="parTrans" cxnId="{C70F6E6B-D83C-40D6-8995-3ED1F66BA263}">
      <dgm:prSet/>
      <dgm:spPr/>
      <dgm:t>
        <a:bodyPr/>
        <a:lstStyle/>
        <a:p>
          <a:endParaRPr lang="da-DK"/>
        </a:p>
      </dgm:t>
    </dgm:pt>
    <dgm:pt modelId="{B1196DA8-4F59-408A-80B2-21AD82749031}" type="sibTrans" cxnId="{C70F6E6B-D83C-40D6-8995-3ED1F66BA263}">
      <dgm:prSet/>
      <dgm:spPr/>
      <dgm:t>
        <a:bodyPr/>
        <a:lstStyle/>
        <a:p>
          <a:endParaRPr lang="da-DK"/>
        </a:p>
      </dgm:t>
    </dgm:pt>
    <dgm:pt modelId="{86645CA2-3488-409D-A371-C6C7AE7CE382}">
      <dgm:prSet phldrT="[Text]"/>
      <dgm:spPr>
        <a:xfrm>
          <a:off x="1371600" y="1508654"/>
          <a:ext cx="5486399" cy="1508654"/>
        </a:xfrm>
        <a:prstGeom prst="trapezoid">
          <a:avLst>
            <a:gd name="adj" fmla="val 90915"/>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da-DK">
              <a:solidFill>
                <a:sysClr val="windowText" lastClr="000000">
                  <a:hueOff val="0"/>
                  <a:satOff val="0"/>
                  <a:lumOff val="0"/>
                  <a:alphaOff val="0"/>
                </a:sysClr>
              </a:solidFill>
              <a:latin typeface="Calibri"/>
              <a:ea typeface="+mn-ea"/>
              <a:cs typeface="+mn-cs"/>
            </a:rPr>
            <a:t>Randomized Controlled Trials (RCTs)</a:t>
          </a:r>
        </a:p>
        <a:p>
          <a:r>
            <a:rPr lang="da-DK">
              <a:solidFill>
                <a:sysClr val="windowText" lastClr="000000">
                  <a:hueOff val="0"/>
                  <a:satOff val="0"/>
                  <a:lumOff val="0"/>
                  <a:alphaOff val="0"/>
                </a:sysClr>
              </a:solidFill>
              <a:latin typeface="Calibri"/>
              <a:ea typeface="+mn-ea"/>
              <a:cs typeface="+mn-cs"/>
            </a:rPr>
            <a:t>Cohort Studies</a:t>
          </a:r>
        </a:p>
      </dgm:t>
    </dgm:pt>
    <dgm:pt modelId="{A3A99377-A456-4FAB-8F94-F4AADB19F731}" type="parTrans" cxnId="{B528E27A-8A67-48B1-BAC5-4DDDE3097DEE}">
      <dgm:prSet/>
      <dgm:spPr/>
      <dgm:t>
        <a:bodyPr/>
        <a:lstStyle/>
        <a:p>
          <a:endParaRPr lang="da-DK"/>
        </a:p>
      </dgm:t>
    </dgm:pt>
    <dgm:pt modelId="{2B1E7258-8D33-4067-8B75-3BD5E4D5F687}" type="sibTrans" cxnId="{B528E27A-8A67-48B1-BAC5-4DDDE3097DEE}">
      <dgm:prSet/>
      <dgm:spPr/>
      <dgm:t>
        <a:bodyPr/>
        <a:lstStyle/>
        <a:p>
          <a:endParaRPr lang="da-DK"/>
        </a:p>
      </dgm:t>
    </dgm:pt>
    <dgm:pt modelId="{D4FE0F15-F945-4F76-B92C-5DB0176B2828}">
      <dgm:prSet phldrT="[Text]"/>
      <dgm:spPr>
        <a:xfrm>
          <a:off x="0" y="3017308"/>
          <a:ext cx="8229600" cy="1508654"/>
        </a:xfrm>
        <a:prstGeom prst="trapezoid">
          <a:avLst>
            <a:gd name="adj" fmla="val 90915"/>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da-DK">
              <a:solidFill>
                <a:sysClr val="windowText" lastClr="000000">
                  <a:hueOff val="0"/>
                  <a:satOff val="0"/>
                  <a:lumOff val="0"/>
                  <a:alphaOff val="0"/>
                </a:sysClr>
              </a:solidFill>
              <a:latin typeface="Calibri"/>
              <a:ea typeface="+mn-ea"/>
              <a:cs typeface="+mn-cs"/>
            </a:rPr>
            <a:t>Case-control Studies /Reports</a:t>
          </a:r>
        </a:p>
        <a:p>
          <a:r>
            <a:rPr lang="da-DK">
              <a:solidFill>
                <a:sysClr val="windowText" lastClr="000000">
                  <a:hueOff val="0"/>
                  <a:satOff val="0"/>
                  <a:lumOff val="0"/>
                  <a:alphaOff val="0"/>
                </a:sysClr>
              </a:solidFill>
              <a:latin typeface="Calibri"/>
              <a:ea typeface="+mn-ea"/>
              <a:cs typeface="+mn-cs"/>
            </a:rPr>
            <a:t>Bacground Information - Expert Views</a:t>
          </a:r>
        </a:p>
      </dgm:t>
    </dgm:pt>
    <dgm:pt modelId="{D5E31148-7913-4D26-877A-34D7413A9750}" type="parTrans" cxnId="{8F3F67FC-8F12-4BE4-A56E-8DEF4E429D97}">
      <dgm:prSet/>
      <dgm:spPr/>
      <dgm:t>
        <a:bodyPr/>
        <a:lstStyle/>
        <a:p>
          <a:endParaRPr lang="da-DK"/>
        </a:p>
      </dgm:t>
    </dgm:pt>
    <dgm:pt modelId="{9F6436A9-609C-4F17-9197-D28FC7D3E8F7}" type="sibTrans" cxnId="{8F3F67FC-8F12-4BE4-A56E-8DEF4E429D97}">
      <dgm:prSet/>
      <dgm:spPr/>
      <dgm:t>
        <a:bodyPr/>
        <a:lstStyle/>
        <a:p>
          <a:endParaRPr lang="da-DK"/>
        </a:p>
      </dgm:t>
    </dgm:pt>
    <dgm:pt modelId="{EE61EE0C-A188-49EE-B16F-027982E6E667}" type="pres">
      <dgm:prSet presAssocID="{8FF5DC8A-4150-48A9-A23D-507281192A1F}" presName="Name0" presStyleCnt="0">
        <dgm:presLayoutVars>
          <dgm:dir/>
          <dgm:animLvl val="lvl"/>
          <dgm:resizeHandles val="exact"/>
        </dgm:presLayoutVars>
      </dgm:prSet>
      <dgm:spPr/>
    </dgm:pt>
    <dgm:pt modelId="{A774FDE8-6BA6-421D-A6A4-87BDAF451BFD}" type="pres">
      <dgm:prSet presAssocID="{FEBA1D2C-A545-451F-AE2A-B7E33C08D586}" presName="Name8" presStyleCnt="0"/>
      <dgm:spPr/>
    </dgm:pt>
    <dgm:pt modelId="{A11ABA35-308F-4C47-B5A6-2CBC74038273}" type="pres">
      <dgm:prSet presAssocID="{FEBA1D2C-A545-451F-AE2A-B7E33C08D586}" presName="level" presStyleLbl="node1" presStyleIdx="0" presStyleCnt="3">
        <dgm:presLayoutVars>
          <dgm:chMax val="1"/>
          <dgm:bulletEnabled val="1"/>
        </dgm:presLayoutVars>
      </dgm:prSet>
      <dgm:spPr/>
      <dgm:t>
        <a:bodyPr/>
        <a:lstStyle/>
        <a:p>
          <a:endParaRPr lang="da-DK"/>
        </a:p>
      </dgm:t>
    </dgm:pt>
    <dgm:pt modelId="{BD48D941-AE5A-4413-863E-60E37E30A852}" type="pres">
      <dgm:prSet presAssocID="{FEBA1D2C-A545-451F-AE2A-B7E33C08D586}" presName="levelTx" presStyleLbl="revTx" presStyleIdx="0" presStyleCnt="0">
        <dgm:presLayoutVars>
          <dgm:chMax val="1"/>
          <dgm:bulletEnabled val="1"/>
        </dgm:presLayoutVars>
      </dgm:prSet>
      <dgm:spPr/>
      <dgm:t>
        <a:bodyPr/>
        <a:lstStyle/>
        <a:p>
          <a:endParaRPr lang="da-DK"/>
        </a:p>
      </dgm:t>
    </dgm:pt>
    <dgm:pt modelId="{F80D1892-C2D9-45A6-89CC-9506F27411D0}" type="pres">
      <dgm:prSet presAssocID="{86645CA2-3488-409D-A371-C6C7AE7CE382}" presName="Name8" presStyleCnt="0"/>
      <dgm:spPr/>
    </dgm:pt>
    <dgm:pt modelId="{855AD8CC-A956-468E-BA82-1678FC8D17BD}" type="pres">
      <dgm:prSet presAssocID="{86645CA2-3488-409D-A371-C6C7AE7CE382}" presName="level" presStyleLbl="node1" presStyleIdx="1" presStyleCnt="3">
        <dgm:presLayoutVars>
          <dgm:chMax val="1"/>
          <dgm:bulletEnabled val="1"/>
        </dgm:presLayoutVars>
      </dgm:prSet>
      <dgm:spPr/>
      <dgm:t>
        <a:bodyPr/>
        <a:lstStyle/>
        <a:p>
          <a:endParaRPr lang="da-DK"/>
        </a:p>
      </dgm:t>
    </dgm:pt>
    <dgm:pt modelId="{BE90E466-BE04-410E-BAF6-D3E7F05C6E54}" type="pres">
      <dgm:prSet presAssocID="{86645CA2-3488-409D-A371-C6C7AE7CE382}" presName="levelTx" presStyleLbl="revTx" presStyleIdx="0" presStyleCnt="0">
        <dgm:presLayoutVars>
          <dgm:chMax val="1"/>
          <dgm:bulletEnabled val="1"/>
        </dgm:presLayoutVars>
      </dgm:prSet>
      <dgm:spPr/>
      <dgm:t>
        <a:bodyPr/>
        <a:lstStyle/>
        <a:p>
          <a:endParaRPr lang="da-DK"/>
        </a:p>
      </dgm:t>
    </dgm:pt>
    <dgm:pt modelId="{013E309B-472D-4B8A-97EA-B2E4D92BB7A8}" type="pres">
      <dgm:prSet presAssocID="{D4FE0F15-F945-4F76-B92C-5DB0176B2828}" presName="Name8" presStyleCnt="0"/>
      <dgm:spPr/>
    </dgm:pt>
    <dgm:pt modelId="{AA4449C7-B174-4FAE-9DCB-0A6F3271FF44}" type="pres">
      <dgm:prSet presAssocID="{D4FE0F15-F945-4F76-B92C-5DB0176B2828}" presName="level" presStyleLbl="node1" presStyleIdx="2" presStyleCnt="3">
        <dgm:presLayoutVars>
          <dgm:chMax val="1"/>
          <dgm:bulletEnabled val="1"/>
        </dgm:presLayoutVars>
      </dgm:prSet>
      <dgm:spPr/>
      <dgm:t>
        <a:bodyPr/>
        <a:lstStyle/>
        <a:p>
          <a:endParaRPr lang="da-DK"/>
        </a:p>
      </dgm:t>
    </dgm:pt>
    <dgm:pt modelId="{3DA1064E-3756-4DA0-B413-F3AAC3BEA2CE}" type="pres">
      <dgm:prSet presAssocID="{D4FE0F15-F945-4F76-B92C-5DB0176B2828}" presName="levelTx" presStyleLbl="revTx" presStyleIdx="0" presStyleCnt="0">
        <dgm:presLayoutVars>
          <dgm:chMax val="1"/>
          <dgm:bulletEnabled val="1"/>
        </dgm:presLayoutVars>
      </dgm:prSet>
      <dgm:spPr/>
      <dgm:t>
        <a:bodyPr/>
        <a:lstStyle/>
        <a:p>
          <a:endParaRPr lang="da-DK"/>
        </a:p>
      </dgm:t>
    </dgm:pt>
  </dgm:ptLst>
  <dgm:cxnLst>
    <dgm:cxn modelId="{F460894F-40F9-464F-9CCB-7D95861B1FE4}" type="presOf" srcId="{D4FE0F15-F945-4F76-B92C-5DB0176B2828}" destId="{3DA1064E-3756-4DA0-B413-F3AAC3BEA2CE}" srcOrd="1" destOrd="0" presId="urn:microsoft.com/office/officeart/2005/8/layout/pyramid1"/>
    <dgm:cxn modelId="{96C26979-3FBE-48EB-948B-DCCE8B36BE97}" type="presOf" srcId="{D4FE0F15-F945-4F76-B92C-5DB0176B2828}" destId="{AA4449C7-B174-4FAE-9DCB-0A6F3271FF44}" srcOrd="0" destOrd="0" presId="urn:microsoft.com/office/officeart/2005/8/layout/pyramid1"/>
    <dgm:cxn modelId="{8F3F67FC-8F12-4BE4-A56E-8DEF4E429D97}" srcId="{8FF5DC8A-4150-48A9-A23D-507281192A1F}" destId="{D4FE0F15-F945-4F76-B92C-5DB0176B2828}" srcOrd="2" destOrd="0" parTransId="{D5E31148-7913-4D26-877A-34D7413A9750}" sibTransId="{9F6436A9-609C-4F17-9197-D28FC7D3E8F7}"/>
    <dgm:cxn modelId="{2F1EB117-4B60-4138-B096-932E9A8F5F61}" type="presOf" srcId="{FEBA1D2C-A545-451F-AE2A-B7E33C08D586}" destId="{A11ABA35-308F-4C47-B5A6-2CBC74038273}" srcOrd="0" destOrd="0" presId="urn:microsoft.com/office/officeart/2005/8/layout/pyramid1"/>
    <dgm:cxn modelId="{B528E27A-8A67-48B1-BAC5-4DDDE3097DEE}" srcId="{8FF5DC8A-4150-48A9-A23D-507281192A1F}" destId="{86645CA2-3488-409D-A371-C6C7AE7CE382}" srcOrd="1" destOrd="0" parTransId="{A3A99377-A456-4FAB-8F94-F4AADB19F731}" sibTransId="{2B1E7258-8D33-4067-8B75-3BD5E4D5F687}"/>
    <dgm:cxn modelId="{442F2466-2D4E-4EA8-83BF-A8C8314DA11D}" type="presOf" srcId="{FEBA1D2C-A545-451F-AE2A-B7E33C08D586}" destId="{BD48D941-AE5A-4413-863E-60E37E30A852}" srcOrd="1" destOrd="0" presId="urn:microsoft.com/office/officeart/2005/8/layout/pyramid1"/>
    <dgm:cxn modelId="{1D881F1D-5F00-4065-A8B9-22A6CF945704}" type="presOf" srcId="{86645CA2-3488-409D-A371-C6C7AE7CE382}" destId="{BE90E466-BE04-410E-BAF6-D3E7F05C6E54}" srcOrd="1" destOrd="0" presId="urn:microsoft.com/office/officeart/2005/8/layout/pyramid1"/>
    <dgm:cxn modelId="{C70F6E6B-D83C-40D6-8995-3ED1F66BA263}" srcId="{8FF5DC8A-4150-48A9-A23D-507281192A1F}" destId="{FEBA1D2C-A545-451F-AE2A-B7E33C08D586}" srcOrd="0" destOrd="0" parTransId="{BD1DB800-CBB0-4A06-93D4-C91865910C41}" sibTransId="{B1196DA8-4F59-408A-80B2-21AD82749031}"/>
    <dgm:cxn modelId="{D9F15A54-1DE1-424D-9685-853154A74CC6}" type="presOf" srcId="{8FF5DC8A-4150-48A9-A23D-507281192A1F}" destId="{EE61EE0C-A188-49EE-B16F-027982E6E667}" srcOrd="0" destOrd="0" presId="urn:microsoft.com/office/officeart/2005/8/layout/pyramid1"/>
    <dgm:cxn modelId="{8F3FA3B5-5452-4CCC-A15D-A47DF0CDA258}" type="presOf" srcId="{86645CA2-3488-409D-A371-C6C7AE7CE382}" destId="{855AD8CC-A956-468E-BA82-1678FC8D17BD}" srcOrd="0" destOrd="0" presId="urn:microsoft.com/office/officeart/2005/8/layout/pyramid1"/>
    <dgm:cxn modelId="{02082FEC-1C80-4852-9CE5-F7571E22EB1E}" type="presParOf" srcId="{EE61EE0C-A188-49EE-B16F-027982E6E667}" destId="{A774FDE8-6BA6-421D-A6A4-87BDAF451BFD}" srcOrd="0" destOrd="0" presId="urn:microsoft.com/office/officeart/2005/8/layout/pyramid1"/>
    <dgm:cxn modelId="{8ED850E4-BEA8-4F25-BC72-9A5A46CF23ED}" type="presParOf" srcId="{A774FDE8-6BA6-421D-A6A4-87BDAF451BFD}" destId="{A11ABA35-308F-4C47-B5A6-2CBC74038273}" srcOrd="0" destOrd="0" presId="urn:microsoft.com/office/officeart/2005/8/layout/pyramid1"/>
    <dgm:cxn modelId="{90A76E20-E537-4A9E-AE94-5710D1E6914B}" type="presParOf" srcId="{A774FDE8-6BA6-421D-A6A4-87BDAF451BFD}" destId="{BD48D941-AE5A-4413-863E-60E37E30A852}" srcOrd="1" destOrd="0" presId="urn:microsoft.com/office/officeart/2005/8/layout/pyramid1"/>
    <dgm:cxn modelId="{7249B7E1-7711-4277-A68C-0682DCD38BEA}" type="presParOf" srcId="{EE61EE0C-A188-49EE-B16F-027982E6E667}" destId="{F80D1892-C2D9-45A6-89CC-9506F27411D0}" srcOrd="1" destOrd="0" presId="urn:microsoft.com/office/officeart/2005/8/layout/pyramid1"/>
    <dgm:cxn modelId="{77FE242B-4B88-4C88-84D6-6378EAACE649}" type="presParOf" srcId="{F80D1892-C2D9-45A6-89CC-9506F27411D0}" destId="{855AD8CC-A956-468E-BA82-1678FC8D17BD}" srcOrd="0" destOrd="0" presId="urn:microsoft.com/office/officeart/2005/8/layout/pyramid1"/>
    <dgm:cxn modelId="{9653DDB3-3DCE-4057-8AEC-4D942F10D905}" type="presParOf" srcId="{F80D1892-C2D9-45A6-89CC-9506F27411D0}" destId="{BE90E466-BE04-410E-BAF6-D3E7F05C6E54}" srcOrd="1" destOrd="0" presId="urn:microsoft.com/office/officeart/2005/8/layout/pyramid1"/>
    <dgm:cxn modelId="{3487B029-3174-46F8-9DF7-5F09C75AC8A1}" type="presParOf" srcId="{EE61EE0C-A188-49EE-B16F-027982E6E667}" destId="{013E309B-472D-4B8A-97EA-B2E4D92BB7A8}" srcOrd="2" destOrd="0" presId="urn:microsoft.com/office/officeart/2005/8/layout/pyramid1"/>
    <dgm:cxn modelId="{230A329A-6474-479A-890B-9D269DC2719F}" type="presParOf" srcId="{013E309B-472D-4B8A-97EA-B2E4D92BB7A8}" destId="{AA4449C7-B174-4FAE-9DCB-0A6F3271FF44}" srcOrd="0" destOrd="0" presId="urn:microsoft.com/office/officeart/2005/8/layout/pyramid1"/>
    <dgm:cxn modelId="{456A7273-D63B-4BB3-9991-92AF81802DA2}" type="presParOf" srcId="{013E309B-472D-4B8A-97EA-B2E4D92BB7A8}" destId="{3DA1064E-3756-4DA0-B413-F3AAC3BEA2C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6DD284-34FC-472D-90D8-A0CED910B576}"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da-DK"/>
        </a:p>
      </dgm:t>
    </dgm:pt>
    <dgm:pt modelId="{572AB36A-1D87-4819-B028-598F047AD55F}">
      <dgm:prSet phldrT="[Text]"/>
      <dgm:spPr>
        <a:solidFill>
          <a:srgbClr val="00B0F0"/>
        </a:solidFill>
      </dgm:spPr>
      <dgm:t>
        <a:bodyPr/>
        <a:lstStyle/>
        <a:p>
          <a:r>
            <a:rPr lang="en-GB" noProof="0" dirty="0" smtClean="0"/>
            <a:t>EU- level development: Policy process, internal market, EMU, Enlargement</a:t>
          </a:r>
          <a:endParaRPr lang="en-GB" noProof="0" dirty="0"/>
        </a:p>
      </dgm:t>
    </dgm:pt>
    <dgm:pt modelId="{142B8DCF-02CD-4133-8A57-891CECAB5265}" type="parTrans" cxnId="{25EF281F-B95E-428C-BA68-A1EAF519C288}">
      <dgm:prSet/>
      <dgm:spPr/>
      <dgm:t>
        <a:bodyPr/>
        <a:lstStyle/>
        <a:p>
          <a:endParaRPr lang="da-DK"/>
        </a:p>
      </dgm:t>
    </dgm:pt>
    <dgm:pt modelId="{AD5D27CF-FA27-4663-BC2F-0F893DDBB0B2}" type="sibTrans" cxnId="{25EF281F-B95E-428C-BA68-A1EAF519C288}">
      <dgm:prSet/>
      <dgm:spPr/>
      <dgm:t>
        <a:bodyPr/>
        <a:lstStyle/>
        <a:p>
          <a:endParaRPr lang="da-DK"/>
        </a:p>
      </dgm:t>
    </dgm:pt>
    <dgm:pt modelId="{64DF2AF7-0789-4E78-A070-9A32FA8E7062}">
      <dgm:prSet phldrT="[Text]"/>
      <dgm:spPr>
        <a:solidFill>
          <a:srgbClr val="00B0F0"/>
        </a:solidFill>
      </dgm:spPr>
      <dgm:t>
        <a:bodyPr/>
        <a:lstStyle/>
        <a:p>
          <a:r>
            <a:rPr lang="en-GB" noProof="0" dirty="0" smtClean="0"/>
            <a:t>Variable which might have an impact on how EU-policy influence nation states: Country size, Welfare state regime, EU –history, Political tradition, Competitiveness</a:t>
          </a:r>
          <a:endParaRPr lang="en-GB" noProof="0" dirty="0"/>
        </a:p>
      </dgm:t>
    </dgm:pt>
    <dgm:pt modelId="{FCF3E14D-C851-4801-8E5A-F99E0F5865A7}" type="parTrans" cxnId="{D43BACB4-0D8F-4595-B313-63C0CD2D8C15}">
      <dgm:prSet/>
      <dgm:spPr/>
      <dgm:t>
        <a:bodyPr/>
        <a:lstStyle/>
        <a:p>
          <a:endParaRPr lang="da-DK"/>
        </a:p>
      </dgm:t>
    </dgm:pt>
    <dgm:pt modelId="{121C018B-8E5D-4E08-825C-7FB924E5E093}" type="sibTrans" cxnId="{D43BACB4-0D8F-4595-B313-63C0CD2D8C15}">
      <dgm:prSet/>
      <dgm:spPr/>
      <dgm:t>
        <a:bodyPr/>
        <a:lstStyle/>
        <a:p>
          <a:endParaRPr lang="da-DK"/>
        </a:p>
      </dgm:t>
    </dgm:pt>
    <dgm:pt modelId="{6E2403B7-4F8F-423E-A7E5-D03A2618ACEF}">
      <dgm:prSet phldrT="[Text]"/>
      <dgm:spPr>
        <a:solidFill>
          <a:srgbClr val="00B0F0"/>
        </a:solidFill>
      </dgm:spPr>
      <dgm:t>
        <a:bodyPr/>
        <a:lstStyle/>
        <a:p>
          <a:r>
            <a:rPr lang="en-GB" noProof="0" dirty="0" smtClean="0"/>
            <a:t>Member states reaction and changes: Welfare reform, Agenda for changes, Government’s answer to EU’s development</a:t>
          </a:r>
          <a:endParaRPr lang="en-GB" noProof="0" dirty="0"/>
        </a:p>
      </dgm:t>
    </dgm:pt>
    <dgm:pt modelId="{EB917B3E-0CA9-4930-A99F-2642B35F798A}" type="parTrans" cxnId="{FF794106-BD91-4BD3-A3C1-F29DC6E24100}">
      <dgm:prSet/>
      <dgm:spPr/>
      <dgm:t>
        <a:bodyPr/>
        <a:lstStyle/>
        <a:p>
          <a:endParaRPr lang="da-DK"/>
        </a:p>
      </dgm:t>
    </dgm:pt>
    <dgm:pt modelId="{8948C7F7-221A-4142-BDAF-4558C4DFE957}" type="sibTrans" cxnId="{FF794106-BD91-4BD3-A3C1-F29DC6E24100}">
      <dgm:prSet/>
      <dgm:spPr/>
      <dgm:t>
        <a:bodyPr/>
        <a:lstStyle/>
        <a:p>
          <a:endParaRPr lang="da-DK"/>
        </a:p>
      </dgm:t>
    </dgm:pt>
    <dgm:pt modelId="{C5111E96-1EFA-48FA-AC7A-083631780D87}" type="pres">
      <dgm:prSet presAssocID="{8F6DD284-34FC-472D-90D8-A0CED910B576}" presName="outerComposite" presStyleCnt="0">
        <dgm:presLayoutVars>
          <dgm:chMax val="5"/>
          <dgm:dir/>
          <dgm:resizeHandles val="exact"/>
        </dgm:presLayoutVars>
      </dgm:prSet>
      <dgm:spPr/>
      <dgm:t>
        <a:bodyPr/>
        <a:lstStyle/>
        <a:p>
          <a:endParaRPr lang="da-DK"/>
        </a:p>
      </dgm:t>
    </dgm:pt>
    <dgm:pt modelId="{8F6708CB-9B6C-4A3C-8BBC-30CC86DF997B}" type="pres">
      <dgm:prSet presAssocID="{8F6DD284-34FC-472D-90D8-A0CED910B576}" presName="dummyMaxCanvas" presStyleCnt="0">
        <dgm:presLayoutVars/>
      </dgm:prSet>
      <dgm:spPr/>
    </dgm:pt>
    <dgm:pt modelId="{72EFC88A-0D69-40A3-B8B5-B1AEC7FC809E}" type="pres">
      <dgm:prSet presAssocID="{8F6DD284-34FC-472D-90D8-A0CED910B576}" presName="ThreeNodes_1" presStyleLbl="node1" presStyleIdx="0" presStyleCnt="3">
        <dgm:presLayoutVars>
          <dgm:bulletEnabled val="1"/>
        </dgm:presLayoutVars>
      </dgm:prSet>
      <dgm:spPr/>
      <dgm:t>
        <a:bodyPr/>
        <a:lstStyle/>
        <a:p>
          <a:endParaRPr lang="da-DK"/>
        </a:p>
      </dgm:t>
    </dgm:pt>
    <dgm:pt modelId="{B7C2F5F6-7F8B-411C-941C-BFB6BB5AC3E3}" type="pres">
      <dgm:prSet presAssocID="{8F6DD284-34FC-472D-90D8-A0CED910B576}" presName="ThreeNodes_2" presStyleLbl="node1" presStyleIdx="1" presStyleCnt="3">
        <dgm:presLayoutVars>
          <dgm:bulletEnabled val="1"/>
        </dgm:presLayoutVars>
      </dgm:prSet>
      <dgm:spPr/>
      <dgm:t>
        <a:bodyPr/>
        <a:lstStyle/>
        <a:p>
          <a:endParaRPr lang="da-DK"/>
        </a:p>
      </dgm:t>
    </dgm:pt>
    <dgm:pt modelId="{D5824100-319A-41F7-802F-E1582653A0F0}" type="pres">
      <dgm:prSet presAssocID="{8F6DD284-34FC-472D-90D8-A0CED910B576}" presName="ThreeNodes_3" presStyleLbl="node1" presStyleIdx="2" presStyleCnt="3">
        <dgm:presLayoutVars>
          <dgm:bulletEnabled val="1"/>
        </dgm:presLayoutVars>
      </dgm:prSet>
      <dgm:spPr/>
      <dgm:t>
        <a:bodyPr/>
        <a:lstStyle/>
        <a:p>
          <a:endParaRPr lang="da-DK"/>
        </a:p>
      </dgm:t>
    </dgm:pt>
    <dgm:pt modelId="{DE741FD0-89AF-4E1A-A7B2-ED46E0A069B2}" type="pres">
      <dgm:prSet presAssocID="{8F6DD284-34FC-472D-90D8-A0CED910B576}" presName="ThreeConn_1-2" presStyleLbl="fgAccFollowNode1" presStyleIdx="0" presStyleCnt="2">
        <dgm:presLayoutVars>
          <dgm:bulletEnabled val="1"/>
        </dgm:presLayoutVars>
      </dgm:prSet>
      <dgm:spPr/>
      <dgm:t>
        <a:bodyPr/>
        <a:lstStyle/>
        <a:p>
          <a:endParaRPr lang="da-DK"/>
        </a:p>
      </dgm:t>
    </dgm:pt>
    <dgm:pt modelId="{AEA55F8D-BBF7-4831-B6D9-F82B228E71AA}" type="pres">
      <dgm:prSet presAssocID="{8F6DD284-34FC-472D-90D8-A0CED910B576}" presName="ThreeConn_2-3" presStyleLbl="fgAccFollowNode1" presStyleIdx="1" presStyleCnt="2">
        <dgm:presLayoutVars>
          <dgm:bulletEnabled val="1"/>
        </dgm:presLayoutVars>
      </dgm:prSet>
      <dgm:spPr/>
      <dgm:t>
        <a:bodyPr/>
        <a:lstStyle/>
        <a:p>
          <a:endParaRPr lang="da-DK"/>
        </a:p>
      </dgm:t>
    </dgm:pt>
    <dgm:pt modelId="{7D188287-D844-4861-82F7-9FD6A2E215B3}" type="pres">
      <dgm:prSet presAssocID="{8F6DD284-34FC-472D-90D8-A0CED910B576}" presName="ThreeNodes_1_text" presStyleLbl="node1" presStyleIdx="2" presStyleCnt="3">
        <dgm:presLayoutVars>
          <dgm:bulletEnabled val="1"/>
        </dgm:presLayoutVars>
      </dgm:prSet>
      <dgm:spPr/>
      <dgm:t>
        <a:bodyPr/>
        <a:lstStyle/>
        <a:p>
          <a:endParaRPr lang="da-DK"/>
        </a:p>
      </dgm:t>
    </dgm:pt>
    <dgm:pt modelId="{4A5DE4D8-14F1-4DF2-A050-88220D29144B}" type="pres">
      <dgm:prSet presAssocID="{8F6DD284-34FC-472D-90D8-A0CED910B576}" presName="ThreeNodes_2_text" presStyleLbl="node1" presStyleIdx="2" presStyleCnt="3">
        <dgm:presLayoutVars>
          <dgm:bulletEnabled val="1"/>
        </dgm:presLayoutVars>
      </dgm:prSet>
      <dgm:spPr/>
      <dgm:t>
        <a:bodyPr/>
        <a:lstStyle/>
        <a:p>
          <a:endParaRPr lang="da-DK"/>
        </a:p>
      </dgm:t>
    </dgm:pt>
    <dgm:pt modelId="{8BC8FD42-1AE8-4963-851D-46F571EC3787}" type="pres">
      <dgm:prSet presAssocID="{8F6DD284-34FC-472D-90D8-A0CED910B576}" presName="ThreeNodes_3_text" presStyleLbl="node1" presStyleIdx="2" presStyleCnt="3">
        <dgm:presLayoutVars>
          <dgm:bulletEnabled val="1"/>
        </dgm:presLayoutVars>
      </dgm:prSet>
      <dgm:spPr/>
      <dgm:t>
        <a:bodyPr/>
        <a:lstStyle/>
        <a:p>
          <a:endParaRPr lang="da-DK"/>
        </a:p>
      </dgm:t>
    </dgm:pt>
  </dgm:ptLst>
  <dgm:cxnLst>
    <dgm:cxn modelId="{116A0D3E-DAC3-470E-B031-1CB6085BE5DF}" type="presOf" srcId="{64DF2AF7-0789-4E78-A070-9A32FA8E7062}" destId="{4A5DE4D8-14F1-4DF2-A050-88220D29144B}" srcOrd="1" destOrd="0" presId="urn:microsoft.com/office/officeart/2005/8/layout/vProcess5"/>
    <dgm:cxn modelId="{C7D2FFE1-CAB3-4B76-A9C2-D0567673EC18}" type="presOf" srcId="{6E2403B7-4F8F-423E-A7E5-D03A2618ACEF}" destId="{D5824100-319A-41F7-802F-E1582653A0F0}" srcOrd="0" destOrd="0" presId="urn:microsoft.com/office/officeart/2005/8/layout/vProcess5"/>
    <dgm:cxn modelId="{FF794106-BD91-4BD3-A3C1-F29DC6E24100}" srcId="{8F6DD284-34FC-472D-90D8-A0CED910B576}" destId="{6E2403B7-4F8F-423E-A7E5-D03A2618ACEF}" srcOrd="2" destOrd="0" parTransId="{EB917B3E-0CA9-4930-A99F-2642B35F798A}" sibTransId="{8948C7F7-221A-4142-BDAF-4558C4DFE957}"/>
    <dgm:cxn modelId="{0A322277-CBE4-45AB-98CE-A83CCFE79876}" type="presOf" srcId="{121C018B-8E5D-4E08-825C-7FB924E5E093}" destId="{AEA55F8D-BBF7-4831-B6D9-F82B228E71AA}" srcOrd="0" destOrd="0" presId="urn:microsoft.com/office/officeart/2005/8/layout/vProcess5"/>
    <dgm:cxn modelId="{51B11F06-596B-4CE9-9408-DA8749A6D68D}" type="presOf" srcId="{6E2403B7-4F8F-423E-A7E5-D03A2618ACEF}" destId="{8BC8FD42-1AE8-4963-851D-46F571EC3787}" srcOrd="1" destOrd="0" presId="urn:microsoft.com/office/officeart/2005/8/layout/vProcess5"/>
    <dgm:cxn modelId="{4776ECB9-4F68-42E1-AAFB-6D4832AB81DB}" type="presOf" srcId="{572AB36A-1D87-4819-B028-598F047AD55F}" destId="{7D188287-D844-4861-82F7-9FD6A2E215B3}" srcOrd="1" destOrd="0" presId="urn:microsoft.com/office/officeart/2005/8/layout/vProcess5"/>
    <dgm:cxn modelId="{48251153-26BD-4077-952B-4E223E6BF284}" type="presOf" srcId="{AD5D27CF-FA27-4663-BC2F-0F893DDBB0B2}" destId="{DE741FD0-89AF-4E1A-A7B2-ED46E0A069B2}" srcOrd="0" destOrd="0" presId="urn:microsoft.com/office/officeart/2005/8/layout/vProcess5"/>
    <dgm:cxn modelId="{C6635B61-E32F-4DF9-9EE8-1F250890E160}" type="presOf" srcId="{8F6DD284-34FC-472D-90D8-A0CED910B576}" destId="{C5111E96-1EFA-48FA-AC7A-083631780D87}" srcOrd="0" destOrd="0" presId="urn:microsoft.com/office/officeart/2005/8/layout/vProcess5"/>
    <dgm:cxn modelId="{D43BACB4-0D8F-4595-B313-63C0CD2D8C15}" srcId="{8F6DD284-34FC-472D-90D8-A0CED910B576}" destId="{64DF2AF7-0789-4E78-A070-9A32FA8E7062}" srcOrd="1" destOrd="0" parTransId="{FCF3E14D-C851-4801-8E5A-F99E0F5865A7}" sibTransId="{121C018B-8E5D-4E08-825C-7FB924E5E093}"/>
    <dgm:cxn modelId="{25EF281F-B95E-428C-BA68-A1EAF519C288}" srcId="{8F6DD284-34FC-472D-90D8-A0CED910B576}" destId="{572AB36A-1D87-4819-B028-598F047AD55F}" srcOrd="0" destOrd="0" parTransId="{142B8DCF-02CD-4133-8A57-891CECAB5265}" sibTransId="{AD5D27CF-FA27-4663-BC2F-0F893DDBB0B2}"/>
    <dgm:cxn modelId="{00DFACED-2BDD-4B04-929A-B82C30BE0310}" type="presOf" srcId="{64DF2AF7-0789-4E78-A070-9A32FA8E7062}" destId="{B7C2F5F6-7F8B-411C-941C-BFB6BB5AC3E3}" srcOrd="0" destOrd="0" presId="urn:microsoft.com/office/officeart/2005/8/layout/vProcess5"/>
    <dgm:cxn modelId="{DFD14206-B810-4D59-ADBC-CED4E79481B1}" type="presOf" srcId="{572AB36A-1D87-4819-B028-598F047AD55F}" destId="{72EFC88A-0D69-40A3-B8B5-B1AEC7FC809E}" srcOrd="0" destOrd="0" presId="urn:microsoft.com/office/officeart/2005/8/layout/vProcess5"/>
    <dgm:cxn modelId="{F2C268CB-78F7-4530-9A4A-D73FAB353F96}" type="presParOf" srcId="{C5111E96-1EFA-48FA-AC7A-083631780D87}" destId="{8F6708CB-9B6C-4A3C-8BBC-30CC86DF997B}" srcOrd="0" destOrd="0" presId="urn:microsoft.com/office/officeart/2005/8/layout/vProcess5"/>
    <dgm:cxn modelId="{BBCF2972-FAE1-45E3-BC2B-5684EBE98430}" type="presParOf" srcId="{C5111E96-1EFA-48FA-AC7A-083631780D87}" destId="{72EFC88A-0D69-40A3-B8B5-B1AEC7FC809E}" srcOrd="1" destOrd="0" presId="urn:microsoft.com/office/officeart/2005/8/layout/vProcess5"/>
    <dgm:cxn modelId="{EADB2C18-FA01-480C-8FFD-5E7140D1A029}" type="presParOf" srcId="{C5111E96-1EFA-48FA-AC7A-083631780D87}" destId="{B7C2F5F6-7F8B-411C-941C-BFB6BB5AC3E3}" srcOrd="2" destOrd="0" presId="urn:microsoft.com/office/officeart/2005/8/layout/vProcess5"/>
    <dgm:cxn modelId="{AD3D723F-D2D8-491C-90D8-79BD24D4C05D}" type="presParOf" srcId="{C5111E96-1EFA-48FA-AC7A-083631780D87}" destId="{D5824100-319A-41F7-802F-E1582653A0F0}" srcOrd="3" destOrd="0" presId="urn:microsoft.com/office/officeart/2005/8/layout/vProcess5"/>
    <dgm:cxn modelId="{E249D712-099A-43C6-89CA-82D06B87D3C2}" type="presParOf" srcId="{C5111E96-1EFA-48FA-AC7A-083631780D87}" destId="{DE741FD0-89AF-4E1A-A7B2-ED46E0A069B2}" srcOrd="4" destOrd="0" presId="urn:microsoft.com/office/officeart/2005/8/layout/vProcess5"/>
    <dgm:cxn modelId="{F813C1ED-7D26-4841-A9ED-EF1E708DD9C7}" type="presParOf" srcId="{C5111E96-1EFA-48FA-AC7A-083631780D87}" destId="{AEA55F8D-BBF7-4831-B6D9-F82B228E71AA}" srcOrd="5" destOrd="0" presId="urn:microsoft.com/office/officeart/2005/8/layout/vProcess5"/>
    <dgm:cxn modelId="{AAAE82A5-B458-4B40-847D-38C2DA9771DA}" type="presParOf" srcId="{C5111E96-1EFA-48FA-AC7A-083631780D87}" destId="{7D188287-D844-4861-82F7-9FD6A2E215B3}" srcOrd="6" destOrd="0" presId="urn:microsoft.com/office/officeart/2005/8/layout/vProcess5"/>
    <dgm:cxn modelId="{DFEE645A-5288-466F-8893-38F241D8C163}" type="presParOf" srcId="{C5111E96-1EFA-48FA-AC7A-083631780D87}" destId="{4A5DE4D8-14F1-4DF2-A050-88220D29144B}" srcOrd="7" destOrd="0" presId="urn:microsoft.com/office/officeart/2005/8/layout/vProcess5"/>
    <dgm:cxn modelId="{D56F8C86-7C2E-468D-B079-7A24B5186FF7}" type="presParOf" srcId="{C5111E96-1EFA-48FA-AC7A-083631780D87}" destId="{8BC8FD42-1AE8-4963-851D-46F571EC3787}"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1ABA35-308F-4C47-B5A6-2CBC74038273}">
      <dsp:nvSpPr>
        <dsp:cNvPr id="0" name=""/>
        <dsp:cNvSpPr/>
      </dsp:nvSpPr>
      <dsp:spPr>
        <a:xfrm>
          <a:off x="2743200" y="0"/>
          <a:ext cx="2743199" cy="1508654"/>
        </a:xfrm>
        <a:prstGeom prst="trapezoid">
          <a:avLst>
            <a:gd name="adj" fmla="val 90915"/>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da-DK" sz="1500" kern="1200">
              <a:solidFill>
                <a:sysClr val="windowText" lastClr="000000">
                  <a:hueOff val="0"/>
                  <a:satOff val="0"/>
                  <a:lumOff val="0"/>
                  <a:alphaOff val="0"/>
                </a:sysClr>
              </a:solidFill>
              <a:latin typeface="Calibri"/>
              <a:ea typeface="+mn-ea"/>
              <a:cs typeface="+mn-cs"/>
            </a:rPr>
            <a:t>Systematic Reviews</a:t>
          </a:r>
        </a:p>
        <a:p>
          <a:pPr lvl="0" algn="ctr" defTabSz="666750">
            <a:lnSpc>
              <a:spcPct val="90000"/>
            </a:lnSpc>
            <a:spcBef>
              <a:spcPct val="0"/>
            </a:spcBef>
            <a:spcAft>
              <a:spcPct val="35000"/>
            </a:spcAft>
          </a:pPr>
          <a:r>
            <a:rPr lang="da-DK" sz="1500" kern="1200">
              <a:solidFill>
                <a:sysClr val="windowText" lastClr="000000">
                  <a:hueOff val="0"/>
                  <a:satOff val="0"/>
                  <a:lumOff val="0"/>
                  <a:alphaOff val="0"/>
                </a:sysClr>
              </a:solidFill>
              <a:latin typeface="Calibri"/>
              <a:ea typeface="+mn-ea"/>
              <a:cs typeface="+mn-cs"/>
            </a:rPr>
            <a:t>Evidence Synthesis</a:t>
          </a:r>
        </a:p>
      </dsp:txBody>
      <dsp:txXfrm>
        <a:off x="3657595" y="502882"/>
        <a:ext cx="914409" cy="1005772"/>
      </dsp:txXfrm>
    </dsp:sp>
    <dsp:sp modelId="{855AD8CC-A956-468E-BA82-1678FC8D17BD}">
      <dsp:nvSpPr>
        <dsp:cNvPr id="0" name=""/>
        <dsp:cNvSpPr/>
      </dsp:nvSpPr>
      <dsp:spPr>
        <a:xfrm>
          <a:off x="1371600" y="1508654"/>
          <a:ext cx="5486399" cy="1508654"/>
        </a:xfrm>
        <a:prstGeom prst="trapezoid">
          <a:avLst>
            <a:gd name="adj" fmla="val 90915"/>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da-DK" sz="1500" kern="1200">
              <a:solidFill>
                <a:sysClr val="windowText" lastClr="000000">
                  <a:hueOff val="0"/>
                  <a:satOff val="0"/>
                  <a:lumOff val="0"/>
                  <a:alphaOff val="0"/>
                </a:sysClr>
              </a:solidFill>
              <a:latin typeface="Calibri"/>
              <a:ea typeface="+mn-ea"/>
              <a:cs typeface="+mn-cs"/>
            </a:rPr>
            <a:t>Randomized Controlled Trials (RCTs)</a:t>
          </a:r>
        </a:p>
        <a:p>
          <a:pPr lvl="0" algn="ctr" defTabSz="666750">
            <a:lnSpc>
              <a:spcPct val="90000"/>
            </a:lnSpc>
            <a:spcBef>
              <a:spcPct val="0"/>
            </a:spcBef>
            <a:spcAft>
              <a:spcPct val="35000"/>
            </a:spcAft>
          </a:pPr>
          <a:r>
            <a:rPr lang="da-DK" sz="1500" kern="1200">
              <a:solidFill>
                <a:sysClr val="windowText" lastClr="000000">
                  <a:hueOff val="0"/>
                  <a:satOff val="0"/>
                  <a:lumOff val="0"/>
                  <a:alphaOff val="0"/>
                </a:sysClr>
              </a:solidFill>
              <a:latin typeface="Calibri"/>
              <a:ea typeface="+mn-ea"/>
              <a:cs typeface="+mn-cs"/>
            </a:rPr>
            <a:t>Cohort Studies</a:t>
          </a:r>
        </a:p>
      </dsp:txBody>
      <dsp:txXfrm>
        <a:off x="3246115" y="1895486"/>
        <a:ext cx="1737370" cy="1121822"/>
      </dsp:txXfrm>
    </dsp:sp>
    <dsp:sp modelId="{AA4449C7-B174-4FAE-9DCB-0A6F3271FF44}">
      <dsp:nvSpPr>
        <dsp:cNvPr id="0" name=""/>
        <dsp:cNvSpPr/>
      </dsp:nvSpPr>
      <dsp:spPr>
        <a:xfrm>
          <a:off x="0" y="3017308"/>
          <a:ext cx="8229600" cy="1508654"/>
        </a:xfrm>
        <a:prstGeom prst="trapezoid">
          <a:avLst>
            <a:gd name="adj" fmla="val 90915"/>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da-DK" sz="1500" kern="1200">
              <a:solidFill>
                <a:sysClr val="windowText" lastClr="000000">
                  <a:hueOff val="0"/>
                  <a:satOff val="0"/>
                  <a:lumOff val="0"/>
                  <a:alphaOff val="0"/>
                </a:sysClr>
              </a:solidFill>
              <a:latin typeface="Calibri"/>
              <a:ea typeface="+mn-ea"/>
              <a:cs typeface="+mn-cs"/>
            </a:rPr>
            <a:t>Case-control Studies /Reports</a:t>
          </a:r>
        </a:p>
        <a:p>
          <a:pPr lvl="0" algn="ctr" defTabSz="666750">
            <a:lnSpc>
              <a:spcPct val="90000"/>
            </a:lnSpc>
            <a:spcBef>
              <a:spcPct val="0"/>
            </a:spcBef>
            <a:spcAft>
              <a:spcPct val="35000"/>
            </a:spcAft>
          </a:pPr>
          <a:r>
            <a:rPr lang="da-DK" sz="1500" kern="1200">
              <a:solidFill>
                <a:sysClr val="windowText" lastClr="000000">
                  <a:hueOff val="0"/>
                  <a:satOff val="0"/>
                  <a:lumOff val="0"/>
                  <a:alphaOff val="0"/>
                </a:sysClr>
              </a:solidFill>
              <a:latin typeface="Calibri"/>
              <a:ea typeface="+mn-ea"/>
              <a:cs typeface="+mn-cs"/>
            </a:rPr>
            <a:t>Bacground Information - Expert Views</a:t>
          </a:r>
        </a:p>
      </dsp:txBody>
      <dsp:txXfrm>
        <a:off x="2354574" y="3275196"/>
        <a:ext cx="3520450" cy="12507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EFC88A-0D69-40A3-B8B5-B1AEC7FC809E}">
      <dsp:nvSpPr>
        <dsp:cNvPr id="0" name=""/>
        <dsp:cNvSpPr/>
      </dsp:nvSpPr>
      <dsp:spPr>
        <a:xfrm>
          <a:off x="0" y="0"/>
          <a:ext cx="6956027" cy="1256347"/>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GB" sz="1800" kern="1200" noProof="0" dirty="0" smtClean="0"/>
            <a:t>EU- level development: Policy process, internal market, EMU, Enlargement</a:t>
          </a:r>
          <a:endParaRPr lang="en-GB" sz="1800" kern="1200" noProof="0" dirty="0"/>
        </a:p>
      </dsp:txBody>
      <dsp:txXfrm>
        <a:off x="36797" y="36797"/>
        <a:ext cx="5600331" cy="1182753"/>
      </dsp:txXfrm>
    </dsp:sp>
    <dsp:sp modelId="{B7C2F5F6-7F8B-411C-941C-BFB6BB5AC3E3}">
      <dsp:nvSpPr>
        <dsp:cNvPr id="0" name=""/>
        <dsp:cNvSpPr/>
      </dsp:nvSpPr>
      <dsp:spPr>
        <a:xfrm>
          <a:off x="613767" y="1465738"/>
          <a:ext cx="6956027" cy="1256347"/>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GB" sz="1800" kern="1200" noProof="0" dirty="0" smtClean="0"/>
            <a:t>Variable which might have an impact on how EU-policy influence nation states: Country size, Welfare state regime, EU –history, Political tradition, Competitiveness</a:t>
          </a:r>
          <a:endParaRPr lang="en-GB" sz="1800" kern="1200" noProof="0" dirty="0"/>
        </a:p>
      </dsp:txBody>
      <dsp:txXfrm>
        <a:off x="650564" y="1502535"/>
        <a:ext cx="5452040" cy="1182753"/>
      </dsp:txXfrm>
    </dsp:sp>
    <dsp:sp modelId="{D5824100-319A-41F7-802F-E1582653A0F0}">
      <dsp:nvSpPr>
        <dsp:cNvPr id="0" name=""/>
        <dsp:cNvSpPr/>
      </dsp:nvSpPr>
      <dsp:spPr>
        <a:xfrm>
          <a:off x="1227534" y="2931477"/>
          <a:ext cx="6956027" cy="1256347"/>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GB" sz="1800" kern="1200" noProof="0" dirty="0" smtClean="0"/>
            <a:t>Member states reaction and changes: Welfare reform, Agenda for changes, Government’s answer to EU’s development</a:t>
          </a:r>
          <a:endParaRPr lang="en-GB" sz="1800" kern="1200" noProof="0" dirty="0"/>
        </a:p>
      </dsp:txBody>
      <dsp:txXfrm>
        <a:off x="1264331" y="2968274"/>
        <a:ext cx="5452040" cy="1182753"/>
      </dsp:txXfrm>
    </dsp:sp>
    <dsp:sp modelId="{DE741FD0-89AF-4E1A-A7B2-ED46E0A069B2}">
      <dsp:nvSpPr>
        <dsp:cNvPr id="0" name=""/>
        <dsp:cNvSpPr/>
      </dsp:nvSpPr>
      <dsp:spPr>
        <a:xfrm>
          <a:off x="6139401" y="952730"/>
          <a:ext cx="816625" cy="816625"/>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da-DK" sz="3600" kern="1200"/>
        </a:p>
      </dsp:txBody>
      <dsp:txXfrm>
        <a:off x="6323142" y="952730"/>
        <a:ext cx="449143" cy="614510"/>
      </dsp:txXfrm>
    </dsp:sp>
    <dsp:sp modelId="{AEA55F8D-BBF7-4831-B6D9-F82B228E71AA}">
      <dsp:nvSpPr>
        <dsp:cNvPr id="0" name=""/>
        <dsp:cNvSpPr/>
      </dsp:nvSpPr>
      <dsp:spPr>
        <a:xfrm>
          <a:off x="6753168" y="2410093"/>
          <a:ext cx="816625" cy="816625"/>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da-DK" sz="3600" kern="1200"/>
        </a:p>
      </dsp:txBody>
      <dsp:txXfrm>
        <a:off x="6936909" y="2410093"/>
        <a:ext cx="449143" cy="61451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E1C6D5-F3E8-412D-B066-6948278CAD57}" type="datetimeFigureOut">
              <a:rPr lang="da-DK" smtClean="0"/>
              <a:t>09-05-2014</a:t>
            </a:fld>
            <a:endParaRPr lang="da-DK"/>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F0CF68-77C2-43F4-ACD9-F71F00BC8E85}" type="slidenum">
              <a:rPr lang="da-DK" smtClean="0"/>
              <a:t>‹#›</a:t>
            </a:fld>
            <a:endParaRPr lang="da-DK"/>
          </a:p>
        </p:txBody>
      </p:sp>
    </p:spTree>
    <p:extLst>
      <p:ext uri="{BB962C8B-B14F-4D97-AF65-F5344CB8AC3E}">
        <p14:creationId xmlns:p14="http://schemas.microsoft.com/office/powerpoint/2010/main" val="3454964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a-DK" smtClean="0">
                <a:latin typeface="Arial" pitchFamily="34" charset="0"/>
              </a:rPr>
              <a:t>Kilde: Kvis og Saari, 2007 p. 238</a:t>
            </a:r>
          </a:p>
        </p:txBody>
      </p:sp>
      <p:sp>
        <p:nvSpPr>
          <p:cNvPr id="317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964B01F-3A82-4B9D-A1D1-D11A436FC420}" type="slidenum">
              <a:rPr lang="en-GB" smtClean="0"/>
              <a:pPr eaLnBrk="1" hangingPunct="1"/>
              <a:t>8</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3D92D7E-68F9-459E-A724-E62FF00CB0D7}" type="slidenum">
              <a:rPr lang="en-GB" smtClean="0"/>
              <a:pPr eaLnBrk="1" hangingPunct="1"/>
              <a:t>15</a:t>
            </a:fld>
            <a:endParaRPr lang="en-GB"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latin typeface="Arial" pitchFamily="34" charset="0"/>
              </a:rPr>
              <a:t>Meddelelse fra kommissionen 3.3.2010</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a-D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a-DK"/>
          </a:p>
        </p:txBody>
      </p:sp>
      <p:sp>
        <p:nvSpPr>
          <p:cNvPr id="4" name="Date Placeholder 3"/>
          <p:cNvSpPr>
            <a:spLocks noGrp="1"/>
          </p:cNvSpPr>
          <p:nvPr>
            <p:ph type="dt" sz="half" idx="10"/>
          </p:nvPr>
        </p:nvSpPr>
        <p:spPr/>
        <p:txBody>
          <a:bodyPr/>
          <a:lstStyle/>
          <a:p>
            <a:fld id="{29914E41-D056-4EFC-9410-C4645D965C96}" type="datetimeFigureOut">
              <a:rPr lang="da-DK" smtClean="0"/>
              <a:t>09-05-2014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1DBA5B1-BB0B-48C0-85D7-262A46A1C481}" type="slidenum">
              <a:rPr lang="da-DK" smtClean="0"/>
              <a:t>‹#›</a:t>
            </a:fld>
            <a:endParaRPr lang="da-DK"/>
          </a:p>
        </p:txBody>
      </p:sp>
    </p:spTree>
    <p:extLst>
      <p:ext uri="{BB962C8B-B14F-4D97-AF65-F5344CB8AC3E}">
        <p14:creationId xmlns:p14="http://schemas.microsoft.com/office/powerpoint/2010/main" val="3732833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29914E41-D056-4EFC-9410-C4645D965C96}" type="datetimeFigureOut">
              <a:rPr lang="da-DK" smtClean="0"/>
              <a:t>09-05-2014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1DBA5B1-BB0B-48C0-85D7-262A46A1C481}" type="slidenum">
              <a:rPr lang="da-DK" smtClean="0"/>
              <a:t>‹#›</a:t>
            </a:fld>
            <a:endParaRPr lang="da-DK"/>
          </a:p>
        </p:txBody>
      </p:sp>
    </p:spTree>
    <p:extLst>
      <p:ext uri="{BB962C8B-B14F-4D97-AF65-F5344CB8AC3E}">
        <p14:creationId xmlns:p14="http://schemas.microsoft.com/office/powerpoint/2010/main" val="2865468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a-D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29914E41-D056-4EFC-9410-C4645D965C96}" type="datetimeFigureOut">
              <a:rPr lang="da-DK" smtClean="0"/>
              <a:t>09-05-2014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1DBA5B1-BB0B-48C0-85D7-262A46A1C481}" type="slidenum">
              <a:rPr lang="da-DK" smtClean="0"/>
              <a:t>‹#›</a:t>
            </a:fld>
            <a:endParaRPr lang="da-DK"/>
          </a:p>
        </p:txBody>
      </p:sp>
    </p:spTree>
    <p:extLst>
      <p:ext uri="{BB962C8B-B14F-4D97-AF65-F5344CB8AC3E}">
        <p14:creationId xmlns:p14="http://schemas.microsoft.com/office/powerpoint/2010/main" val="1748670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29914E41-D056-4EFC-9410-C4645D965C96}" type="datetimeFigureOut">
              <a:rPr lang="da-DK" smtClean="0"/>
              <a:t>09-05-2014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1DBA5B1-BB0B-48C0-85D7-262A46A1C481}" type="slidenum">
              <a:rPr lang="da-DK" smtClean="0"/>
              <a:t>‹#›</a:t>
            </a:fld>
            <a:endParaRPr lang="da-DK"/>
          </a:p>
        </p:txBody>
      </p:sp>
    </p:spTree>
    <p:extLst>
      <p:ext uri="{BB962C8B-B14F-4D97-AF65-F5344CB8AC3E}">
        <p14:creationId xmlns:p14="http://schemas.microsoft.com/office/powerpoint/2010/main" val="925133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a-D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914E41-D056-4EFC-9410-C4645D965C96}" type="datetimeFigureOut">
              <a:rPr lang="da-DK" smtClean="0"/>
              <a:t>09-05-2014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E1DBA5B1-BB0B-48C0-85D7-262A46A1C481}" type="slidenum">
              <a:rPr lang="da-DK" smtClean="0"/>
              <a:t>‹#›</a:t>
            </a:fld>
            <a:endParaRPr lang="da-DK"/>
          </a:p>
        </p:txBody>
      </p:sp>
    </p:spTree>
    <p:extLst>
      <p:ext uri="{BB962C8B-B14F-4D97-AF65-F5344CB8AC3E}">
        <p14:creationId xmlns:p14="http://schemas.microsoft.com/office/powerpoint/2010/main" val="840217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Date Placeholder 4"/>
          <p:cNvSpPr>
            <a:spLocks noGrp="1"/>
          </p:cNvSpPr>
          <p:nvPr>
            <p:ph type="dt" sz="half" idx="10"/>
          </p:nvPr>
        </p:nvSpPr>
        <p:spPr/>
        <p:txBody>
          <a:bodyPr/>
          <a:lstStyle/>
          <a:p>
            <a:fld id="{29914E41-D056-4EFC-9410-C4645D965C96}" type="datetimeFigureOut">
              <a:rPr lang="da-DK" smtClean="0"/>
              <a:t>09-05-2014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1DBA5B1-BB0B-48C0-85D7-262A46A1C481}" type="slidenum">
              <a:rPr lang="da-DK" smtClean="0"/>
              <a:t>‹#›</a:t>
            </a:fld>
            <a:endParaRPr lang="da-DK"/>
          </a:p>
        </p:txBody>
      </p:sp>
    </p:spTree>
    <p:extLst>
      <p:ext uri="{BB962C8B-B14F-4D97-AF65-F5344CB8AC3E}">
        <p14:creationId xmlns:p14="http://schemas.microsoft.com/office/powerpoint/2010/main" val="306656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a-D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7" name="Date Placeholder 6"/>
          <p:cNvSpPr>
            <a:spLocks noGrp="1"/>
          </p:cNvSpPr>
          <p:nvPr>
            <p:ph type="dt" sz="half" idx="10"/>
          </p:nvPr>
        </p:nvSpPr>
        <p:spPr/>
        <p:txBody>
          <a:bodyPr/>
          <a:lstStyle/>
          <a:p>
            <a:fld id="{29914E41-D056-4EFC-9410-C4645D965C96}" type="datetimeFigureOut">
              <a:rPr lang="da-DK" smtClean="0"/>
              <a:t>09-05-2014</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E1DBA5B1-BB0B-48C0-85D7-262A46A1C481}" type="slidenum">
              <a:rPr lang="da-DK" smtClean="0"/>
              <a:t>‹#›</a:t>
            </a:fld>
            <a:endParaRPr lang="da-DK"/>
          </a:p>
        </p:txBody>
      </p:sp>
    </p:spTree>
    <p:extLst>
      <p:ext uri="{BB962C8B-B14F-4D97-AF65-F5344CB8AC3E}">
        <p14:creationId xmlns:p14="http://schemas.microsoft.com/office/powerpoint/2010/main" val="678525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Date Placeholder 2"/>
          <p:cNvSpPr>
            <a:spLocks noGrp="1"/>
          </p:cNvSpPr>
          <p:nvPr>
            <p:ph type="dt" sz="half" idx="10"/>
          </p:nvPr>
        </p:nvSpPr>
        <p:spPr/>
        <p:txBody>
          <a:bodyPr/>
          <a:lstStyle/>
          <a:p>
            <a:fld id="{29914E41-D056-4EFC-9410-C4645D965C96}" type="datetimeFigureOut">
              <a:rPr lang="da-DK" smtClean="0"/>
              <a:t>09-05-2014</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E1DBA5B1-BB0B-48C0-85D7-262A46A1C481}" type="slidenum">
              <a:rPr lang="da-DK" smtClean="0"/>
              <a:t>‹#›</a:t>
            </a:fld>
            <a:endParaRPr lang="da-DK"/>
          </a:p>
        </p:txBody>
      </p:sp>
    </p:spTree>
    <p:extLst>
      <p:ext uri="{BB962C8B-B14F-4D97-AF65-F5344CB8AC3E}">
        <p14:creationId xmlns:p14="http://schemas.microsoft.com/office/powerpoint/2010/main" val="3987198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14E41-D056-4EFC-9410-C4645D965C96}" type="datetimeFigureOut">
              <a:rPr lang="da-DK" smtClean="0"/>
              <a:t>09-05-2014</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E1DBA5B1-BB0B-48C0-85D7-262A46A1C481}" type="slidenum">
              <a:rPr lang="da-DK" smtClean="0"/>
              <a:t>‹#›</a:t>
            </a:fld>
            <a:endParaRPr lang="da-DK"/>
          </a:p>
        </p:txBody>
      </p:sp>
    </p:spTree>
    <p:extLst>
      <p:ext uri="{BB962C8B-B14F-4D97-AF65-F5344CB8AC3E}">
        <p14:creationId xmlns:p14="http://schemas.microsoft.com/office/powerpoint/2010/main" val="3185557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a-D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14E41-D056-4EFC-9410-C4645D965C96}" type="datetimeFigureOut">
              <a:rPr lang="da-DK" smtClean="0"/>
              <a:t>09-05-2014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1DBA5B1-BB0B-48C0-85D7-262A46A1C481}" type="slidenum">
              <a:rPr lang="da-DK" smtClean="0"/>
              <a:t>‹#›</a:t>
            </a:fld>
            <a:endParaRPr lang="da-DK"/>
          </a:p>
        </p:txBody>
      </p:sp>
    </p:spTree>
    <p:extLst>
      <p:ext uri="{BB962C8B-B14F-4D97-AF65-F5344CB8AC3E}">
        <p14:creationId xmlns:p14="http://schemas.microsoft.com/office/powerpoint/2010/main" val="2232923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a-D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14E41-D056-4EFC-9410-C4645D965C96}" type="datetimeFigureOut">
              <a:rPr lang="da-DK" smtClean="0"/>
              <a:t>09-05-2014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E1DBA5B1-BB0B-48C0-85D7-262A46A1C481}" type="slidenum">
              <a:rPr lang="da-DK" smtClean="0"/>
              <a:t>‹#›</a:t>
            </a:fld>
            <a:endParaRPr lang="da-DK"/>
          </a:p>
        </p:txBody>
      </p:sp>
    </p:spTree>
    <p:extLst>
      <p:ext uri="{BB962C8B-B14F-4D97-AF65-F5344CB8AC3E}">
        <p14:creationId xmlns:p14="http://schemas.microsoft.com/office/powerpoint/2010/main" val="1600409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da-D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14E41-D056-4EFC-9410-C4645D965C96}" type="datetimeFigureOut">
              <a:rPr lang="da-DK" smtClean="0"/>
              <a:t>09-05-2014</a:t>
            </a:fld>
            <a:endParaRPr lang="da-D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DBA5B1-BB0B-48C0-85D7-262A46A1C481}" type="slidenum">
              <a:rPr lang="da-DK" smtClean="0"/>
              <a:t>‹#›</a:t>
            </a:fld>
            <a:endParaRPr lang="da-DK"/>
          </a:p>
        </p:txBody>
      </p:sp>
    </p:spTree>
    <p:extLst>
      <p:ext uri="{BB962C8B-B14F-4D97-AF65-F5344CB8AC3E}">
        <p14:creationId xmlns:p14="http://schemas.microsoft.com/office/powerpoint/2010/main" val="2909499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New ways of steering and governance in the public sector – and the impact of EU on welfare</a:t>
            </a:r>
            <a:endParaRPr lang="en-GB" dirty="0"/>
          </a:p>
        </p:txBody>
      </p:sp>
      <p:sp>
        <p:nvSpPr>
          <p:cNvPr id="3" name="Subtitle 2"/>
          <p:cNvSpPr>
            <a:spLocks noGrp="1"/>
          </p:cNvSpPr>
          <p:nvPr>
            <p:ph type="subTitle" idx="1"/>
          </p:nvPr>
        </p:nvSpPr>
        <p:spPr/>
        <p:txBody>
          <a:bodyPr/>
          <a:lstStyle/>
          <a:p>
            <a:r>
              <a:rPr lang="da-DK" dirty="0" err="1" smtClean="0"/>
              <a:t>Lecture</a:t>
            </a:r>
            <a:r>
              <a:rPr lang="da-DK" dirty="0" smtClean="0"/>
              <a:t> 5</a:t>
            </a:r>
            <a:endParaRPr lang="en-GB" dirty="0"/>
          </a:p>
        </p:txBody>
      </p:sp>
    </p:spTree>
    <p:extLst>
      <p:ext uri="{BB962C8B-B14F-4D97-AF65-F5344CB8AC3E}">
        <p14:creationId xmlns:p14="http://schemas.microsoft.com/office/powerpoint/2010/main" val="7195787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3238" y="4983163"/>
            <a:ext cx="8183562" cy="1052512"/>
          </a:xfrm>
        </p:spPr>
        <p:txBody>
          <a:bodyPr>
            <a:normAutofit fontScale="90000"/>
          </a:bodyPr>
          <a:lstStyle/>
          <a:p>
            <a:pPr eaLnBrk="1" fontAlgn="auto" hangingPunct="1">
              <a:spcAft>
                <a:spcPts val="0"/>
              </a:spcAft>
              <a:defRPr/>
            </a:pPr>
            <a:r>
              <a:rPr lang="da-DK" dirty="0" smtClean="0">
                <a:solidFill>
                  <a:schemeClr val="accent1">
                    <a:tint val="88000"/>
                    <a:satMod val="150000"/>
                  </a:schemeClr>
                </a:solidFill>
              </a:rPr>
              <a:t>The </a:t>
            </a:r>
            <a:r>
              <a:rPr lang="da-DK" dirty="0" err="1" smtClean="0">
                <a:solidFill>
                  <a:schemeClr val="accent1">
                    <a:tint val="88000"/>
                    <a:satMod val="150000"/>
                  </a:schemeClr>
                </a:solidFill>
              </a:rPr>
              <a:t>historical</a:t>
            </a:r>
            <a:r>
              <a:rPr lang="da-DK" dirty="0" smtClean="0">
                <a:solidFill>
                  <a:schemeClr val="accent1">
                    <a:tint val="88000"/>
                    <a:satMod val="150000"/>
                  </a:schemeClr>
                </a:solidFill>
              </a:rPr>
              <a:t> </a:t>
            </a:r>
            <a:r>
              <a:rPr lang="da-DK" dirty="0" err="1" smtClean="0">
                <a:solidFill>
                  <a:schemeClr val="accent1">
                    <a:tint val="88000"/>
                    <a:satMod val="150000"/>
                  </a:schemeClr>
                </a:solidFill>
              </a:rPr>
              <a:t>development</a:t>
            </a:r>
            <a:r>
              <a:rPr lang="da-DK" dirty="0" smtClean="0">
                <a:solidFill>
                  <a:schemeClr val="accent1">
                    <a:tint val="88000"/>
                    <a:satMod val="150000"/>
                  </a:schemeClr>
                </a:solidFill>
              </a:rPr>
              <a:t> in the EU a </a:t>
            </a:r>
            <a:r>
              <a:rPr lang="da-DK" dirty="0">
                <a:solidFill>
                  <a:schemeClr val="accent1">
                    <a:tint val="88000"/>
                    <a:satMod val="150000"/>
                  </a:schemeClr>
                </a:solidFill>
              </a:rPr>
              <a:t> </a:t>
            </a:r>
            <a:r>
              <a:rPr lang="da-DK" dirty="0" err="1" smtClean="0">
                <a:solidFill>
                  <a:schemeClr val="accent1">
                    <a:tint val="88000"/>
                    <a:satMod val="150000"/>
                  </a:schemeClr>
                </a:solidFill>
              </a:rPr>
              <a:t>few</a:t>
            </a:r>
            <a:r>
              <a:rPr lang="da-DK" dirty="0" smtClean="0">
                <a:solidFill>
                  <a:schemeClr val="accent1">
                    <a:tint val="88000"/>
                    <a:satMod val="150000"/>
                  </a:schemeClr>
                </a:solidFill>
              </a:rPr>
              <a:t> illustrations</a:t>
            </a:r>
          </a:p>
        </p:txBody>
      </p:sp>
      <p:sp>
        <p:nvSpPr>
          <p:cNvPr id="11267" name="Content Placeholder 2"/>
          <p:cNvSpPr>
            <a:spLocks noGrp="1"/>
          </p:cNvSpPr>
          <p:nvPr>
            <p:ph idx="1"/>
          </p:nvPr>
        </p:nvSpPr>
        <p:spPr>
          <a:xfrm>
            <a:off x="503238" y="530225"/>
            <a:ext cx="8183562" cy="4187825"/>
          </a:xfrm>
        </p:spPr>
        <p:txBody>
          <a:bodyPr>
            <a:normAutofit fontScale="92500" lnSpcReduction="20000"/>
          </a:bodyPr>
          <a:lstStyle/>
          <a:p>
            <a:pPr eaLnBrk="1" hangingPunct="1"/>
            <a:r>
              <a:rPr lang="en-GB" dirty="0" smtClean="0"/>
              <a:t>1950-1960 : Schuman, Coal- and Steel Treaty, Rome-treaty</a:t>
            </a:r>
          </a:p>
          <a:p>
            <a:pPr eaLnBrk="1" hangingPunct="1"/>
            <a:r>
              <a:rPr lang="en-GB" dirty="0" smtClean="0"/>
              <a:t>1962 Common agricultural policy</a:t>
            </a:r>
          </a:p>
          <a:p>
            <a:pPr eaLnBrk="1" hangingPunct="1"/>
            <a:r>
              <a:rPr lang="en-GB" dirty="0" smtClean="0"/>
              <a:t>1987 Internal market</a:t>
            </a:r>
          </a:p>
          <a:p>
            <a:pPr eaLnBrk="1" hangingPunct="1"/>
            <a:r>
              <a:rPr lang="en-GB" dirty="0" smtClean="0"/>
              <a:t>1999 Amsterdam treaty – social charter – employment strategy</a:t>
            </a:r>
          </a:p>
          <a:p>
            <a:pPr eaLnBrk="1" hangingPunct="1"/>
            <a:r>
              <a:rPr lang="en-GB" dirty="0" smtClean="0"/>
              <a:t>2009 </a:t>
            </a:r>
            <a:r>
              <a:rPr lang="en-GB" dirty="0" err="1" smtClean="0"/>
              <a:t>Lissabon</a:t>
            </a:r>
            <a:r>
              <a:rPr lang="en-GB" dirty="0" smtClean="0"/>
              <a:t> treaty </a:t>
            </a:r>
          </a:p>
          <a:p>
            <a:pPr eaLnBrk="1" hangingPunct="1"/>
            <a:r>
              <a:rPr lang="en-GB" dirty="0" smtClean="0"/>
              <a:t>2010 Euro crisis</a:t>
            </a:r>
          </a:p>
          <a:p>
            <a:pPr eaLnBrk="1" hangingPunct="1"/>
            <a:r>
              <a:rPr lang="en-GB" dirty="0" smtClean="0"/>
              <a:t>2020 Goals</a:t>
            </a:r>
          </a:p>
        </p:txBody>
      </p:sp>
    </p:spTree>
    <p:extLst>
      <p:ext uri="{BB962C8B-B14F-4D97-AF65-F5344CB8AC3E}">
        <p14:creationId xmlns:p14="http://schemas.microsoft.com/office/powerpoint/2010/main" val="1126415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03238" y="4983163"/>
            <a:ext cx="8183562" cy="1052512"/>
          </a:xfrm>
        </p:spPr>
        <p:txBody>
          <a:bodyPr/>
          <a:lstStyle/>
          <a:p>
            <a:pPr eaLnBrk="1" fontAlgn="auto" hangingPunct="1">
              <a:spcAft>
                <a:spcPts val="0"/>
              </a:spcAft>
              <a:defRPr/>
            </a:pPr>
            <a:r>
              <a:rPr lang="da-DK" dirty="0" smtClean="0">
                <a:solidFill>
                  <a:schemeClr val="accent1">
                    <a:tint val="88000"/>
                    <a:satMod val="150000"/>
                  </a:schemeClr>
                </a:solidFill>
              </a:rPr>
              <a:t>Positive and negative integration</a:t>
            </a:r>
          </a:p>
        </p:txBody>
      </p:sp>
      <p:sp>
        <p:nvSpPr>
          <p:cNvPr id="12291" name="Content Placeholder 2"/>
          <p:cNvSpPr>
            <a:spLocks noGrp="1"/>
          </p:cNvSpPr>
          <p:nvPr>
            <p:ph idx="1"/>
          </p:nvPr>
        </p:nvSpPr>
        <p:spPr>
          <a:xfrm>
            <a:off x="503238" y="530225"/>
            <a:ext cx="8183562" cy="4187825"/>
          </a:xfrm>
        </p:spPr>
        <p:txBody>
          <a:bodyPr>
            <a:normAutofit/>
          </a:bodyPr>
          <a:lstStyle/>
          <a:p>
            <a:pPr eaLnBrk="1" hangingPunct="1"/>
            <a:r>
              <a:rPr lang="en-GB" dirty="0" smtClean="0"/>
              <a:t>Positive integration – willingness to create common solutions – including new institutions and power to supranational institutions</a:t>
            </a:r>
          </a:p>
          <a:p>
            <a:pPr eaLnBrk="1" hangingPunct="1"/>
            <a:r>
              <a:rPr lang="en-GB" dirty="0" smtClean="0"/>
              <a:t>Negative – especially seen done through the market and European Court of Justice</a:t>
            </a:r>
          </a:p>
          <a:p>
            <a:pPr eaLnBrk="1" hangingPunct="1"/>
            <a:r>
              <a:rPr lang="en-GB" dirty="0" smtClean="0"/>
              <a:t>Breadth or depth in collaboration ?</a:t>
            </a:r>
          </a:p>
        </p:txBody>
      </p:sp>
    </p:spTree>
    <p:extLst>
      <p:ext uri="{BB962C8B-B14F-4D97-AF65-F5344CB8AC3E}">
        <p14:creationId xmlns:p14="http://schemas.microsoft.com/office/powerpoint/2010/main" val="30052070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03238" y="4983163"/>
            <a:ext cx="8183562" cy="1052512"/>
          </a:xfrm>
        </p:spPr>
        <p:txBody>
          <a:bodyPr>
            <a:normAutofit/>
          </a:bodyPr>
          <a:lstStyle/>
          <a:p>
            <a:pPr eaLnBrk="1" fontAlgn="auto" hangingPunct="1">
              <a:spcAft>
                <a:spcPts val="0"/>
              </a:spcAft>
              <a:defRPr/>
            </a:pPr>
            <a:r>
              <a:rPr lang="en-GB" sz="4000" dirty="0" smtClean="0">
                <a:solidFill>
                  <a:schemeClr val="accent1">
                    <a:tint val="88000"/>
                    <a:satMod val="150000"/>
                  </a:schemeClr>
                </a:solidFill>
              </a:rPr>
              <a:t>EU or national responsibility?</a:t>
            </a:r>
          </a:p>
        </p:txBody>
      </p:sp>
      <p:sp>
        <p:nvSpPr>
          <p:cNvPr id="9219" name="Rectangle 3"/>
          <p:cNvSpPr>
            <a:spLocks noGrp="1" noChangeArrowheads="1"/>
          </p:cNvSpPr>
          <p:nvPr>
            <p:ph idx="1"/>
          </p:nvPr>
        </p:nvSpPr>
        <p:spPr>
          <a:xfrm>
            <a:off x="503238" y="530225"/>
            <a:ext cx="8183562" cy="4756150"/>
          </a:xfrm>
        </p:spPr>
        <p:txBody>
          <a:bodyPr>
            <a:normAutofit fontScale="70000" lnSpcReduction="20000"/>
          </a:bodyPr>
          <a:lstStyle/>
          <a:p>
            <a:pPr marL="265176" indent="-265176" eaLnBrk="1" fontAlgn="auto" hangingPunct="1">
              <a:lnSpc>
                <a:spcPct val="90000"/>
              </a:lnSpc>
              <a:spcAft>
                <a:spcPts val="0"/>
              </a:spcAft>
              <a:buFontTx/>
              <a:buNone/>
              <a:defRPr/>
            </a:pPr>
            <a:r>
              <a:rPr lang="en-GB" dirty="0" smtClean="0"/>
              <a:t>Welfare state policies in principle a national task</a:t>
            </a:r>
          </a:p>
          <a:p>
            <a:pPr marL="265176" indent="-265176" eaLnBrk="1" fontAlgn="auto" hangingPunct="1">
              <a:lnSpc>
                <a:spcPct val="90000"/>
              </a:lnSpc>
              <a:spcAft>
                <a:spcPts val="0"/>
              </a:spcAft>
              <a:buFontTx/>
              <a:buNone/>
              <a:defRPr/>
            </a:pPr>
            <a:endParaRPr lang="en-GB" dirty="0" smtClean="0"/>
          </a:p>
          <a:p>
            <a:pPr marL="265176" indent="-265176" eaLnBrk="1" fontAlgn="auto" hangingPunct="1">
              <a:lnSpc>
                <a:spcPct val="90000"/>
              </a:lnSpc>
              <a:spcAft>
                <a:spcPts val="0"/>
              </a:spcAft>
              <a:buFontTx/>
              <a:buNone/>
              <a:defRPr/>
            </a:pPr>
            <a:r>
              <a:rPr lang="en-GB" dirty="0" smtClean="0"/>
              <a:t>However:</a:t>
            </a:r>
          </a:p>
          <a:p>
            <a:pPr marL="265176" indent="-265176" eaLnBrk="1" fontAlgn="auto" hangingPunct="1">
              <a:lnSpc>
                <a:spcPct val="90000"/>
              </a:lnSpc>
              <a:spcAft>
                <a:spcPts val="0"/>
              </a:spcAft>
              <a:buFontTx/>
              <a:buNone/>
              <a:defRPr/>
            </a:pPr>
            <a:r>
              <a:rPr lang="en-GB" dirty="0" smtClean="0"/>
              <a:t>Free movement of labour</a:t>
            </a:r>
          </a:p>
          <a:p>
            <a:pPr marL="265176" indent="-265176" eaLnBrk="1" fontAlgn="auto" hangingPunct="1">
              <a:lnSpc>
                <a:spcPct val="90000"/>
              </a:lnSpc>
              <a:spcAft>
                <a:spcPts val="0"/>
              </a:spcAft>
              <a:buFontTx/>
              <a:buNone/>
              <a:defRPr/>
            </a:pPr>
            <a:r>
              <a:rPr lang="en-GB" dirty="0" smtClean="0"/>
              <a:t>Equality between men and women</a:t>
            </a:r>
          </a:p>
          <a:p>
            <a:pPr marL="265176" indent="-265176" eaLnBrk="1" fontAlgn="auto" hangingPunct="1">
              <a:lnSpc>
                <a:spcPct val="90000"/>
              </a:lnSpc>
              <a:spcAft>
                <a:spcPts val="0"/>
              </a:spcAft>
              <a:buFontTx/>
              <a:buNone/>
              <a:defRPr/>
            </a:pPr>
            <a:r>
              <a:rPr lang="en-GB" dirty="0" smtClean="0"/>
              <a:t>Health and safety at the workplace</a:t>
            </a:r>
          </a:p>
          <a:p>
            <a:pPr marL="265176" indent="-265176" eaLnBrk="1" fontAlgn="auto" hangingPunct="1">
              <a:lnSpc>
                <a:spcPct val="90000"/>
              </a:lnSpc>
              <a:spcAft>
                <a:spcPts val="0"/>
              </a:spcAft>
              <a:buFontTx/>
              <a:buNone/>
              <a:defRPr/>
            </a:pPr>
            <a:endParaRPr lang="en-GB" dirty="0" smtClean="0"/>
          </a:p>
          <a:p>
            <a:pPr marL="265176" indent="-265176" eaLnBrk="1" fontAlgn="auto" hangingPunct="1">
              <a:lnSpc>
                <a:spcPct val="90000"/>
              </a:lnSpc>
              <a:spcAft>
                <a:spcPts val="0"/>
              </a:spcAft>
              <a:buFontTx/>
              <a:buNone/>
              <a:defRPr/>
            </a:pPr>
            <a:r>
              <a:rPr lang="en-GB" dirty="0" smtClean="0"/>
              <a:t>Reduce risk of social dumping – and guarantee the internal market – EU-directive on, for example, leave</a:t>
            </a:r>
          </a:p>
          <a:p>
            <a:pPr marL="265176" indent="-265176" eaLnBrk="1" fontAlgn="auto" hangingPunct="1">
              <a:lnSpc>
                <a:spcPct val="90000"/>
              </a:lnSpc>
              <a:spcAft>
                <a:spcPts val="0"/>
              </a:spcAft>
              <a:buFontTx/>
              <a:buNone/>
              <a:defRPr/>
            </a:pPr>
            <a:endParaRPr lang="en-GB" dirty="0" smtClean="0"/>
          </a:p>
          <a:p>
            <a:pPr marL="265176" indent="-265176" eaLnBrk="1" fontAlgn="auto" hangingPunct="1">
              <a:lnSpc>
                <a:spcPct val="90000"/>
              </a:lnSpc>
              <a:spcAft>
                <a:spcPts val="0"/>
              </a:spcAft>
              <a:buFontTx/>
              <a:buNone/>
              <a:defRPr/>
            </a:pPr>
            <a:r>
              <a:rPr lang="en-GB" dirty="0" smtClean="0"/>
              <a:t>It is a question whether EU-implies a race to the bottom and/or social dumping </a:t>
            </a:r>
          </a:p>
          <a:p>
            <a:pPr marL="265176" indent="-265176" eaLnBrk="1" fontAlgn="auto" hangingPunct="1">
              <a:lnSpc>
                <a:spcPct val="90000"/>
              </a:lnSpc>
              <a:spcAft>
                <a:spcPts val="0"/>
              </a:spcAft>
              <a:buFontTx/>
              <a:buNone/>
              <a:defRPr/>
            </a:pPr>
            <a:endParaRPr lang="en-GB" dirty="0"/>
          </a:p>
          <a:p>
            <a:pPr marL="265176" indent="-265176" eaLnBrk="1" fontAlgn="auto" hangingPunct="1">
              <a:lnSpc>
                <a:spcPct val="90000"/>
              </a:lnSpc>
              <a:spcAft>
                <a:spcPts val="0"/>
              </a:spcAft>
              <a:buFontTx/>
              <a:buNone/>
              <a:defRPr/>
            </a:pPr>
            <a:r>
              <a:rPr lang="en-GB" dirty="0" smtClean="0"/>
              <a:t>What is welfare service and is this a task for nation states or the market? This opens for an increased role of the EU on welfare policies</a:t>
            </a:r>
          </a:p>
        </p:txBody>
      </p:sp>
    </p:spTree>
    <p:extLst>
      <p:ext uri="{BB962C8B-B14F-4D97-AF65-F5344CB8AC3E}">
        <p14:creationId xmlns:p14="http://schemas.microsoft.com/office/powerpoint/2010/main" val="1523495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03238" y="4983163"/>
            <a:ext cx="8183562" cy="1052512"/>
          </a:xfrm>
        </p:spPr>
        <p:txBody>
          <a:bodyPr>
            <a:normAutofit/>
          </a:bodyPr>
          <a:lstStyle/>
          <a:p>
            <a:pPr eaLnBrk="1" fontAlgn="auto" hangingPunct="1">
              <a:spcAft>
                <a:spcPts val="0"/>
              </a:spcAft>
              <a:defRPr/>
            </a:pPr>
            <a:r>
              <a:rPr lang="da-DK" dirty="0" err="1" smtClean="0">
                <a:solidFill>
                  <a:schemeClr val="accent1">
                    <a:tint val="88000"/>
                    <a:satMod val="150000"/>
                  </a:schemeClr>
                </a:solidFill>
              </a:rPr>
              <a:t>Free-movement</a:t>
            </a:r>
            <a:r>
              <a:rPr lang="da-DK" dirty="0" smtClean="0">
                <a:solidFill>
                  <a:schemeClr val="accent1">
                    <a:tint val="88000"/>
                    <a:satMod val="150000"/>
                  </a:schemeClr>
                </a:solidFill>
              </a:rPr>
              <a:t> of </a:t>
            </a:r>
            <a:r>
              <a:rPr lang="da-DK" dirty="0" err="1" smtClean="0">
                <a:solidFill>
                  <a:schemeClr val="accent1">
                    <a:tint val="88000"/>
                    <a:satMod val="150000"/>
                  </a:schemeClr>
                </a:solidFill>
              </a:rPr>
              <a:t>workers</a:t>
            </a:r>
            <a:endParaRPr lang="da-DK" dirty="0" smtClean="0">
              <a:solidFill>
                <a:schemeClr val="accent1">
                  <a:tint val="88000"/>
                  <a:satMod val="150000"/>
                </a:schemeClr>
              </a:solidFill>
            </a:endParaRPr>
          </a:p>
        </p:txBody>
      </p:sp>
      <p:sp>
        <p:nvSpPr>
          <p:cNvPr id="14339" name="Content Placeholder 2"/>
          <p:cNvSpPr>
            <a:spLocks noGrp="1"/>
          </p:cNvSpPr>
          <p:nvPr>
            <p:ph idx="1"/>
          </p:nvPr>
        </p:nvSpPr>
        <p:spPr>
          <a:xfrm>
            <a:off x="503238" y="530225"/>
            <a:ext cx="8183562" cy="4187825"/>
          </a:xfrm>
        </p:spPr>
        <p:txBody>
          <a:bodyPr>
            <a:normAutofit fontScale="92500" lnSpcReduction="10000"/>
          </a:bodyPr>
          <a:lstStyle/>
          <a:p>
            <a:pPr eaLnBrk="1" hangingPunct="1"/>
            <a:r>
              <a:rPr lang="en-GB" dirty="0" smtClean="0"/>
              <a:t>883/204 – shall ensure and support the free mobility of workers – and indirectly help in creating EU wide flexible labour markets</a:t>
            </a:r>
          </a:p>
          <a:p>
            <a:pPr eaLnBrk="1" hangingPunct="1"/>
            <a:r>
              <a:rPr lang="en-GB" dirty="0" smtClean="0"/>
              <a:t>There is a right to social security benefits when working in another EU-country, including </a:t>
            </a:r>
            <a:r>
              <a:rPr lang="en-GB" dirty="0" err="1" smtClean="0"/>
              <a:t>familiy</a:t>
            </a:r>
            <a:r>
              <a:rPr lang="en-GB" dirty="0" smtClean="0"/>
              <a:t> allowances and proportionate pension</a:t>
            </a:r>
          </a:p>
          <a:p>
            <a:pPr eaLnBrk="1" hangingPunct="1"/>
            <a:r>
              <a:rPr lang="en-GB" dirty="0" smtClean="0"/>
              <a:t>Laval-case 2007 – showed that it is important to know the minimum wage foreign companies will have to pay for workers in a country</a:t>
            </a:r>
          </a:p>
        </p:txBody>
      </p:sp>
    </p:spTree>
    <p:extLst>
      <p:ext uri="{BB962C8B-B14F-4D97-AF65-F5344CB8AC3E}">
        <p14:creationId xmlns:p14="http://schemas.microsoft.com/office/powerpoint/2010/main" val="24360959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03238" y="4983163"/>
            <a:ext cx="8183562" cy="1052512"/>
          </a:xfrm>
        </p:spPr>
        <p:txBody>
          <a:bodyPr>
            <a:normAutofit fontScale="90000"/>
          </a:bodyPr>
          <a:lstStyle/>
          <a:p>
            <a:pPr eaLnBrk="1" fontAlgn="auto" hangingPunct="1">
              <a:spcAft>
                <a:spcPts val="0"/>
              </a:spcAft>
              <a:defRPr/>
            </a:pPr>
            <a:r>
              <a:rPr lang="da-DK" dirty="0" smtClean="0">
                <a:solidFill>
                  <a:schemeClr val="accent1">
                    <a:tint val="88000"/>
                    <a:satMod val="150000"/>
                  </a:schemeClr>
                </a:solidFill>
              </a:rPr>
              <a:t>Service </a:t>
            </a:r>
            <a:r>
              <a:rPr lang="da-DK" dirty="0" err="1" smtClean="0">
                <a:solidFill>
                  <a:schemeClr val="accent1">
                    <a:tint val="88000"/>
                    <a:satMod val="150000"/>
                  </a:schemeClr>
                </a:solidFill>
              </a:rPr>
              <a:t>directive</a:t>
            </a:r>
            <a:r>
              <a:rPr lang="da-DK" dirty="0" smtClean="0">
                <a:solidFill>
                  <a:schemeClr val="accent1">
                    <a:tint val="88000"/>
                    <a:satMod val="150000"/>
                  </a:schemeClr>
                </a:solidFill>
              </a:rPr>
              <a:t> - the </a:t>
            </a:r>
            <a:r>
              <a:rPr lang="da-DK" dirty="0" err="1" smtClean="0">
                <a:solidFill>
                  <a:schemeClr val="accent1">
                    <a:tint val="88000"/>
                    <a:satMod val="150000"/>
                  </a:schemeClr>
                </a:solidFill>
              </a:rPr>
              <a:t>Bolkenstein</a:t>
            </a:r>
            <a:r>
              <a:rPr lang="da-DK" dirty="0" smtClean="0">
                <a:solidFill>
                  <a:schemeClr val="accent1">
                    <a:tint val="88000"/>
                    <a:satMod val="150000"/>
                  </a:schemeClr>
                </a:solidFill>
              </a:rPr>
              <a:t> </a:t>
            </a:r>
            <a:r>
              <a:rPr lang="da-DK" dirty="0" err="1" smtClean="0">
                <a:solidFill>
                  <a:schemeClr val="accent1">
                    <a:tint val="88000"/>
                    <a:satMod val="150000"/>
                  </a:schemeClr>
                </a:solidFill>
              </a:rPr>
              <a:t>directive</a:t>
            </a:r>
            <a:r>
              <a:rPr lang="da-DK" dirty="0" smtClean="0">
                <a:solidFill>
                  <a:schemeClr val="accent1">
                    <a:tint val="88000"/>
                    <a:satMod val="150000"/>
                  </a:schemeClr>
                </a:solidFill>
              </a:rPr>
              <a:t> and </a:t>
            </a:r>
            <a:r>
              <a:rPr lang="da-DK" dirty="0" err="1" smtClean="0">
                <a:solidFill>
                  <a:schemeClr val="accent1">
                    <a:tint val="88000"/>
                    <a:satMod val="150000"/>
                  </a:schemeClr>
                </a:solidFill>
              </a:rPr>
              <a:t>debate</a:t>
            </a:r>
            <a:endParaRPr lang="da-DK" dirty="0" smtClean="0">
              <a:solidFill>
                <a:schemeClr val="accent1">
                  <a:tint val="88000"/>
                  <a:satMod val="150000"/>
                </a:schemeClr>
              </a:solidFill>
            </a:endParaRPr>
          </a:p>
        </p:txBody>
      </p:sp>
      <p:sp>
        <p:nvSpPr>
          <p:cNvPr id="13315" name="Content Placeholder 2"/>
          <p:cNvSpPr>
            <a:spLocks noGrp="1"/>
          </p:cNvSpPr>
          <p:nvPr>
            <p:ph idx="1"/>
          </p:nvPr>
        </p:nvSpPr>
        <p:spPr>
          <a:xfrm>
            <a:off x="503238" y="530225"/>
            <a:ext cx="8183562" cy="4187825"/>
          </a:xfrm>
        </p:spPr>
        <p:txBody>
          <a:bodyPr>
            <a:normAutofit fontScale="85000" lnSpcReduction="20000"/>
          </a:bodyPr>
          <a:lstStyle/>
          <a:p>
            <a:pPr marL="265176" indent="-265176" eaLnBrk="1" fontAlgn="auto" hangingPunct="1">
              <a:spcAft>
                <a:spcPts val="0"/>
              </a:spcAft>
              <a:buFont typeface="Wingdings 2"/>
              <a:buChar char=""/>
              <a:defRPr/>
            </a:pPr>
            <a:r>
              <a:rPr lang="en-GB" dirty="0" smtClean="0"/>
              <a:t>The impact of the court has been increasing – Watt-case – Medical service is now part of the free-movement of goods and service– cf. also the Kohl- and Decker case </a:t>
            </a:r>
          </a:p>
          <a:p>
            <a:pPr marL="265176" indent="-265176" eaLnBrk="1" fontAlgn="auto" hangingPunct="1">
              <a:spcAft>
                <a:spcPts val="0"/>
              </a:spcAft>
              <a:buFont typeface="Wingdings 2"/>
              <a:buChar char=""/>
              <a:defRPr/>
            </a:pPr>
            <a:r>
              <a:rPr lang="en-GB" dirty="0" smtClean="0"/>
              <a:t>Service </a:t>
            </a:r>
            <a:r>
              <a:rPr lang="en-GB" dirty="0" err="1" smtClean="0"/>
              <a:t>direktive</a:t>
            </a:r>
            <a:r>
              <a:rPr lang="en-GB" dirty="0" smtClean="0"/>
              <a:t> where originally very encompassing – ended although so that service of general interest has been left out</a:t>
            </a:r>
          </a:p>
          <a:p>
            <a:pPr marL="265176" indent="-265176" eaLnBrk="1" fontAlgn="auto" hangingPunct="1">
              <a:spcAft>
                <a:spcPts val="0"/>
              </a:spcAft>
              <a:buFont typeface="Wingdings 2"/>
              <a:buChar char=""/>
              <a:defRPr/>
            </a:pPr>
            <a:r>
              <a:rPr lang="en-GB" dirty="0" smtClean="0"/>
              <a:t>However, one exception being if an operation not without reasonable delay can be offered then it is possible to have it in another country paid by the home country (the amount paid in the home-country)</a:t>
            </a:r>
          </a:p>
        </p:txBody>
      </p:sp>
    </p:spTree>
    <p:extLst>
      <p:ext uri="{BB962C8B-B14F-4D97-AF65-F5344CB8AC3E}">
        <p14:creationId xmlns:p14="http://schemas.microsoft.com/office/powerpoint/2010/main" val="39600511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03238" y="4983163"/>
            <a:ext cx="8183562" cy="1052512"/>
          </a:xfrm>
        </p:spPr>
        <p:txBody>
          <a:bodyPr>
            <a:normAutofit fontScale="90000"/>
          </a:bodyPr>
          <a:lstStyle/>
          <a:p>
            <a:pPr eaLnBrk="1" fontAlgn="auto" hangingPunct="1">
              <a:spcAft>
                <a:spcPts val="0"/>
              </a:spcAft>
              <a:defRPr/>
            </a:pPr>
            <a:r>
              <a:rPr lang="en-GB" sz="4000" dirty="0" smtClean="0">
                <a:solidFill>
                  <a:schemeClr val="accent1">
                    <a:tint val="88000"/>
                    <a:satMod val="150000"/>
                  </a:schemeClr>
                </a:solidFill>
              </a:rPr>
              <a:t>A European understanding of how to conduct social policy?</a:t>
            </a:r>
          </a:p>
        </p:txBody>
      </p:sp>
      <p:sp>
        <p:nvSpPr>
          <p:cNvPr id="22531" name="Rectangle 3"/>
          <p:cNvSpPr>
            <a:spLocks noGrp="1" noChangeArrowheads="1"/>
          </p:cNvSpPr>
          <p:nvPr>
            <p:ph idx="1"/>
          </p:nvPr>
        </p:nvSpPr>
        <p:spPr>
          <a:xfrm>
            <a:off x="503238" y="530225"/>
            <a:ext cx="8183562" cy="4187825"/>
          </a:xfrm>
        </p:spPr>
        <p:txBody>
          <a:bodyPr>
            <a:normAutofit fontScale="92500" lnSpcReduction="10000"/>
          </a:bodyPr>
          <a:lstStyle/>
          <a:p>
            <a:pPr eaLnBrk="1" hangingPunct="1">
              <a:buFontTx/>
              <a:buNone/>
            </a:pPr>
            <a:r>
              <a:rPr lang="en-GB" dirty="0" smtClean="0"/>
              <a:t>EU-level: </a:t>
            </a:r>
          </a:p>
          <a:p>
            <a:pPr eaLnBrk="1" hangingPunct="1"/>
            <a:r>
              <a:rPr lang="en-GB" dirty="0" smtClean="0"/>
              <a:t>For the time being especially use of the Open Method of Co-ordination</a:t>
            </a:r>
          </a:p>
          <a:p>
            <a:pPr eaLnBrk="1" hangingPunct="1"/>
            <a:r>
              <a:rPr lang="en-GB" dirty="0" smtClean="0"/>
              <a:t>Although there is programs to support vulnerable, including also regional support and common agricultural policy</a:t>
            </a:r>
          </a:p>
          <a:p>
            <a:pPr marL="0" indent="0" eaLnBrk="1" hangingPunct="1">
              <a:buNone/>
            </a:pPr>
            <a:r>
              <a:rPr lang="en-GB" dirty="0" smtClean="0"/>
              <a:t>National level? </a:t>
            </a:r>
          </a:p>
          <a:p>
            <a:pPr eaLnBrk="1" hangingPunct="1"/>
            <a:r>
              <a:rPr lang="en-GB" dirty="0" smtClean="0"/>
              <a:t>National initiatives is still the most important with regard to welfare benefits and services</a:t>
            </a:r>
          </a:p>
        </p:txBody>
      </p:sp>
    </p:spTree>
    <p:extLst>
      <p:ext uri="{BB962C8B-B14F-4D97-AF65-F5344CB8AC3E}">
        <p14:creationId xmlns:p14="http://schemas.microsoft.com/office/powerpoint/2010/main" val="29590041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7544" y="260648"/>
            <a:ext cx="8183562" cy="1052512"/>
          </a:xfrm>
        </p:spPr>
        <p:txBody>
          <a:bodyPr/>
          <a:lstStyle/>
          <a:p>
            <a:pPr eaLnBrk="1" fontAlgn="auto" hangingPunct="1">
              <a:spcAft>
                <a:spcPts val="0"/>
              </a:spcAft>
              <a:defRPr/>
            </a:pPr>
            <a:r>
              <a:rPr lang="da-DK" dirty="0" smtClean="0">
                <a:solidFill>
                  <a:schemeClr val="accent1">
                    <a:tint val="88000"/>
                    <a:satMod val="150000"/>
                  </a:schemeClr>
                </a:solidFill>
              </a:rPr>
              <a:t>Open Method of Co-ordination</a:t>
            </a:r>
            <a:endParaRPr lang="en-GB" dirty="0" smtClean="0">
              <a:solidFill>
                <a:schemeClr val="accent1">
                  <a:tint val="88000"/>
                  <a:satMod val="150000"/>
                </a:schemeClr>
              </a:solidFill>
            </a:endParaRPr>
          </a:p>
        </p:txBody>
      </p:sp>
      <p:sp>
        <p:nvSpPr>
          <p:cNvPr id="25603" name="Rectangle 3"/>
          <p:cNvSpPr>
            <a:spLocks noGrp="1" noChangeArrowheads="1"/>
          </p:cNvSpPr>
          <p:nvPr>
            <p:ph idx="1"/>
          </p:nvPr>
        </p:nvSpPr>
        <p:spPr>
          <a:xfrm>
            <a:off x="467544" y="2132856"/>
            <a:ext cx="8219256" cy="3744416"/>
          </a:xfrm>
        </p:spPr>
        <p:txBody>
          <a:bodyPr>
            <a:normAutofit fontScale="92500" lnSpcReduction="20000"/>
          </a:bodyPr>
          <a:lstStyle/>
          <a:p>
            <a:pPr marL="609600" indent="-609600" eaLnBrk="1" hangingPunct="1"/>
            <a:r>
              <a:rPr lang="en-GB" dirty="0" smtClean="0"/>
              <a:t>Decide guidelines</a:t>
            </a:r>
          </a:p>
          <a:p>
            <a:pPr marL="609600" indent="-609600" eaLnBrk="1" hangingPunct="1"/>
            <a:r>
              <a:rPr lang="en-GB" dirty="0" smtClean="0"/>
              <a:t>Establish indicators</a:t>
            </a:r>
          </a:p>
          <a:p>
            <a:pPr marL="609600" indent="-609600" eaLnBrk="1" hangingPunct="1"/>
            <a:r>
              <a:rPr lang="en-GB" dirty="0" smtClean="0"/>
              <a:t>Nation states uses guidelines to implement national practice</a:t>
            </a:r>
          </a:p>
          <a:p>
            <a:pPr marL="609600" indent="-609600" eaLnBrk="1" hangingPunct="1"/>
            <a:r>
              <a:rPr lang="en-GB" dirty="0" smtClean="0"/>
              <a:t>Peer-review process to monitor development</a:t>
            </a:r>
          </a:p>
          <a:p>
            <a:pPr marL="609600" indent="-609600" eaLnBrk="1" hangingPunct="1"/>
            <a:r>
              <a:rPr lang="en-GB" dirty="0" smtClean="0"/>
              <a:t>Monitoring, evaluating and learning processes</a:t>
            </a:r>
          </a:p>
          <a:p>
            <a:pPr marL="609600" indent="-609600" eaLnBrk="1" hangingPunct="1"/>
            <a:r>
              <a:rPr lang="en-GB" dirty="0" smtClean="0"/>
              <a:t>The effectiveness in changing welfare policy through the OMC can be discussed</a:t>
            </a:r>
          </a:p>
        </p:txBody>
      </p:sp>
    </p:spTree>
    <p:extLst>
      <p:ext uri="{BB962C8B-B14F-4D97-AF65-F5344CB8AC3E}">
        <p14:creationId xmlns:p14="http://schemas.microsoft.com/office/powerpoint/2010/main" val="20485103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Tendencies towards convergence</a:t>
            </a:r>
            <a:endParaRPr lang="en-GB" dirty="0"/>
          </a:p>
        </p:txBody>
      </p:sp>
      <p:sp>
        <p:nvSpPr>
          <p:cNvPr id="3" name="Content Placeholder 2"/>
          <p:cNvSpPr>
            <a:spLocks noGrp="1"/>
          </p:cNvSpPr>
          <p:nvPr>
            <p:ph idx="1"/>
          </p:nvPr>
        </p:nvSpPr>
        <p:spPr/>
        <p:txBody>
          <a:bodyPr>
            <a:normAutofit/>
          </a:bodyPr>
          <a:lstStyle/>
          <a:p>
            <a:r>
              <a:rPr lang="en-GB" dirty="0" smtClean="0"/>
              <a:t>At the overall level on social spending – yes, however still considerable differences within the EU</a:t>
            </a:r>
          </a:p>
          <a:p>
            <a:r>
              <a:rPr lang="en-GB" dirty="0" smtClean="0"/>
              <a:t>”Welfare tourism” should –all other things being equal – be expected to decline if there is economic convergence</a:t>
            </a:r>
          </a:p>
          <a:p>
            <a:r>
              <a:rPr lang="en-GB" dirty="0" smtClean="0"/>
              <a:t>Depends on level for analysis </a:t>
            </a:r>
            <a:r>
              <a:rPr lang="en-GB" smtClean="0"/>
              <a:t>how equal </a:t>
            </a:r>
            <a:r>
              <a:rPr lang="en-GB" dirty="0" smtClean="0"/>
              <a:t>the welfare states are and can be</a:t>
            </a:r>
            <a:endParaRPr lang="en-GB" dirty="0"/>
          </a:p>
        </p:txBody>
      </p:sp>
    </p:spTree>
    <p:extLst>
      <p:ext uri="{BB962C8B-B14F-4D97-AF65-F5344CB8AC3E}">
        <p14:creationId xmlns:p14="http://schemas.microsoft.com/office/powerpoint/2010/main" val="30934175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err="1" smtClean="0"/>
              <a:t>Summing</a:t>
            </a:r>
            <a:r>
              <a:rPr lang="da-DK" dirty="0" smtClean="0"/>
              <a:t> -up</a:t>
            </a:r>
            <a:endParaRPr lang="en-GB" dirty="0"/>
          </a:p>
        </p:txBody>
      </p:sp>
      <p:sp>
        <p:nvSpPr>
          <p:cNvPr id="3" name="Content Placeholder 2"/>
          <p:cNvSpPr>
            <a:spLocks noGrp="1"/>
          </p:cNvSpPr>
          <p:nvPr>
            <p:ph idx="1"/>
          </p:nvPr>
        </p:nvSpPr>
        <p:spPr/>
        <p:txBody>
          <a:bodyPr/>
          <a:lstStyle/>
          <a:p>
            <a:r>
              <a:rPr lang="en-GB" dirty="0" smtClean="0"/>
              <a:t>New ways of steering is emerging – including use of evidence and nudging</a:t>
            </a:r>
          </a:p>
          <a:p>
            <a:r>
              <a:rPr lang="en-GB" dirty="0" smtClean="0"/>
              <a:t>Governance forms seems increasingly to use different kinds of market elements</a:t>
            </a:r>
          </a:p>
          <a:p>
            <a:r>
              <a:rPr lang="en-GB" dirty="0" smtClean="0"/>
              <a:t>EU’s impact and influence on national welfare states has been increasing in recent years</a:t>
            </a:r>
          </a:p>
          <a:p>
            <a:endParaRPr lang="en-GB" dirty="0"/>
          </a:p>
        </p:txBody>
      </p:sp>
    </p:spTree>
    <p:extLst>
      <p:ext uri="{BB962C8B-B14F-4D97-AF65-F5344CB8AC3E}">
        <p14:creationId xmlns:p14="http://schemas.microsoft.com/office/powerpoint/2010/main" val="2673990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How to manage the welfare state?</a:t>
            </a:r>
            <a:endParaRPr lang="en-GB" dirty="0"/>
          </a:p>
        </p:txBody>
      </p:sp>
      <p:sp>
        <p:nvSpPr>
          <p:cNvPr id="3" name="Content Placeholder 2"/>
          <p:cNvSpPr>
            <a:spLocks noGrp="1"/>
          </p:cNvSpPr>
          <p:nvPr>
            <p:ph idx="1"/>
          </p:nvPr>
        </p:nvSpPr>
        <p:spPr/>
        <p:txBody>
          <a:bodyPr>
            <a:normAutofit/>
          </a:bodyPr>
          <a:lstStyle/>
          <a:p>
            <a:r>
              <a:rPr lang="en-GB" dirty="0" smtClean="0"/>
              <a:t>Classical approaches based upon rational actors has shown not to be satisfactory</a:t>
            </a:r>
          </a:p>
          <a:p>
            <a:r>
              <a:rPr lang="en-GB" dirty="0" smtClean="0"/>
              <a:t>Decision on buying things we know (food, for example) is one thing – another is personal care and welfare services in general</a:t>
            </a:r>
          </a:p>
          <a:p>
            <a:r>
              <a:rPr lang="en-GB" dirty="0" smtClean="0"/>
              <a:t>Incentives (economic and others) can have a certain impact, but not in all areas and not always as strong as they used to be</a:t>
            </a:r>
            <a:endParaRPr lang="en-GB" dirty="0"/>
          </a:p>
        </p:txBody>
      </p:sp>
    </p:spTree>
    <p:extLst>
      <p:ext uri="{BB962C8B-B14F-4D97-AF65-F5344CB8AC3E}">
        <p14:creationId xmlns:p14="http://schemas.microsoft.com/office/powerpoint/2010/main" val="2328265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Information as steering mechanism</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If individual’s are fully rational they could be influenced by information – however not all see all available information, and, others are not able or willing to grasp the content, for example, campaigns to live a better life</a:t>
            </a:r>
          </a:p>
          <a:p>
            <a:r>
              <a:rPr lang="en-GB" dirty="0" smtClean="0"/>
              <a:t>Target groups can have different capacity – cf. distribution of influence and economics</a:t>
            </a:r>
          </a:p>
          <a:p>
            <a:r>
              <a:rPr lang="en-GB" dirty="0" smtClean="0"/>
              <a:t>So considerations of managing the welfare state must include differences in different areas – and not necessarily be the same within all sectors of the welfare state</a:t>
            </a:r>
            <a:endParaRPr lang="en-GB" dirty="0"/>
          </a:p>
        </p:txBody>
      </p:sp>
    </p:spTree>
    <p:extLst>
      <p:ext uri="{BB962C8B-B14F-4D97-AF65-F5344CB8AC3E}">
        <p14:creationId xmlns:p14="http://schemas.microsoft.com/office/powerpoint/2010/main" val="1264050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err="1" smtClean="0"/>
              <a:t>Governance</a:t>
            </a:r>
            <a:r>
              <a:rPr lang="da-DK" dirty="0" smtClean="0"/>
              <a:t> forms</a:t>
            </a:r>
            <a:endParaRPr lang="da-DK"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09111776"/>
              </p:ext>
            </p:extLst>
          </p:nvPr>
        </p:nvGraphicFramePr>
        <p:xfrm>
          <a:off x="683569" y="1628802"/>
          <a:ext cx="8136902" cy="5163152"/>
        </p:xfrm>
        <a:graphic>
          <a:graphicData uri="http://schemas.openxmlformats.org/drawingml/2006/table">
            <a:tbl>
              <a:tblPr firstRow="1" firstCol="1" bandRow="1">
                <a:tableStyleId>{5C22544A-7EE6-4342-B048-85BDC9FD1C3A}</a:tableStyleId>
              </a:tblPr>
              <a:tblGrid>
                <a:gridCol w="2717973"/>
                <a:gridCol w="1805817"/>
                <a:gridCol w="1806556"/>
                <a:gridCol w="1806556"/>
              </a:tblGrid>
              <a:tr h="724567">
                <a:tc>
                  <a:txBody>
                    <a:bodyPr/>
                    <a:lstStyle/>
                    <a:p>
                      <a:pPr>
                        <a:lnSpc>
                          <a:spcPct val="115000"/>
                        </a:lnSpc>
                        <a:spcAft>
                          <a:spcPts val="0"/>
                        </a:spcAft>
                      </a:pPr>
                      <a:r>
                        <a:rPr lang="en-US" sz="1200">
                          <a:effectLst/>
                        </a:rPr>
                        <a:t> </a:t>
                      </a:r>
                      <a:endParaRPr lang="da-DK" sz="1100">
                        <a:effectLst/>
                        <a:latin typeface="Calibri"/>
                        <a:ea typeface="Calibri"/>
                        <a:cs typeface="Times New Roman"/>
                      </a:endParaRPr>
                    </a:p>
                  </a:txBody>
                  <a:tcPr marL="68580" marR="68580" marT="0" marB="0"/>
                </a:tc>
                <a:tc>
                  <a:txBody>
                    <a:bodyPr/>
                    <a:lstStyle/>
                    <a:p>
                      <a:pPr>
                        <a:lnSpc>
                          <a:spcPct val="115000"/>
                        </a:lnSpc>
                        <a:spcAft>
                          <a:spcPts val="0"/>
                        </a:spcAft>
                      </a:pPr>
                      <a:r>
                        <a:rPr lang="en-US" sz="2400" dirty="0">
                          <a:effectLst/>
                        </a:rPr>
                        <a:t>Source of Rationality</a:t>
                      </a:r>
                      <a:endParaRPr lang="da-DK" sz="24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2400" dirty="0">
                          <a:effectLst/>
                        </a:rPr>
                        <a:t>Forms of control</a:t>
                      </a:r>
                      <a:endParaRPr lang="da-DK" sz="24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2400" dirty="0">
                          <a:effectLst/>
                        </a:rPr>
                        <a:t>Service delivery focus</a:t>
                      </a:r>
                      <a:endParaRPr lang="da-DK" sz="2400" dirty="0">
                        <a:effectLst/>
                        <a:latin typeface="Calibri"/>
                        <a:ea typeface="Calibri"/>
                        <a:cs typeface="Times New Roman"/>
                      </a:endParaRPr>
                    </a:p>
                  </a:txBody>
                  <a:tcPr marL="68580" marR="68580" marT="0" marB="0"/>
                </a:tc>
              </a:tr>
              <a:tr h="1494217">
                <a:tc>
                  <a:txBody>
                    <a:bodyPr/>
                    <a:lstStyle/>
                    <a:p>
                      <a:pPr>
                        <a:lnSpc>
                          <a:spcPct val="115000"/>
                        </a:lnSpc>
                        <a:spcAft>
                          <a:spcPts val="0"/>
                        </a:spcAft>
                      </a:pPr>
                      <a:r>
                        <a:rPr lang="en-US" sz="2000" dirty="0">
                          <a:effectLst/>
                        </a:rPr>
                        <a:t>Procedural governance</a:t>
                      </a:r>
                      <a:endParaRPr lang="da-DK" sz="20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2400">
                          <a:effectLst/>
                        </a:rPr>
                        <a:t>Law</a:t>
                      </a:r>
                      <a:endParaRPr lang="da-DK" sz="2400">
                        <a:effectLst/>
                        <a:latin typeface="Calibri"/>
                        <a:ea typeface="Calibri"/>
                        <a:cs typeface="Times New Roman"/>
                      </a:endParaRPr>
                    </a:p>
                  </a:txBody>
                  <a:tcPr marL="68580" marR="68580" marT="0" marB="0"/>
                </a:tc>
                <a:tc>
                  <a:txBody>
                    <a:bodyPr/>
                    <a:lstStyle/>
                    <a:p>
                      <a:pPr>
                        <a:lnSpc>
                          <a:spcPct val="115000"/>
                        </a:lnSpc>
                        <a:spcAft>
                          <a:spcPts val="0"/>
                        </a:spcAft>
                      </a:pPr>
                      <a:r>
                        <a:rPr lang="en-US" sz="2400">
                          <a:effectLst/>
                        </a:rPr>
                        <a:t>Rules</a:t>
                      </a:r>
                      <a:endParaRPr lang="da-DK" sz="2400">
                        <a:effectLst/>
                        <a:latin typeface="Calibri"/>
                        <a:ea typeface="Calibri"/>
                        <a:cs typeface="Times New Roman"/>
                      </a:endParaRPr>
                    </a:p>
                  </a:txBody>
                  <a:tcPr marL="68580" marR="68580" marT="0" marB="0"/>
                </a:tc>
                <a:tc>
                  <a:txBody>
                    <a:bodyPr/>
                    <a:lstStyle/>
                    <a:p>
                      <a:pPr>
                        <a:lnSpc>
                          <a:spcPct val="115000"/>
                        </a:lnSpc>
                        <a:spcAft>
                          <a:spcPts val="0"/>
                        </a:spcAft>
                      </a:pPr>
                      <a:r>
                        <a:rPr lang="en-US" sz="2400" dirty="0">
                          <a:effectLst/>
                        </a:rPr>
                        <a:t>Universal</a:t>
                      </a:r>
                      <a:endParaRPr lang="da-DK" sz="2400" dirty="0">
                        <a:effectLst/>
                        <a:latin typeface="Calibri"/>
                        <a:ea typeface="Calibri"/>
                        <a:cs typeface="Times New Roman"/>
                      </a:endParaRPr>
                    </a:p>
                  </a:txBody>
                  <a:tcPr marL="68580" marR="68580" marT="0" marB="0"/>
                </a:tc>
              </a:tr>
              <a:tr h="724567">
                <a:tc>
                  <a:txBody>
                    <a:bodyPr/>
                    <a:lstStyle/>
                    <a:p>
                      <a:pPr>
                        <a:lnSpc>
                          <a:spcPct val="115000"/>
                        </a:lnSpc>
                        <a:spcAft>
                          <a:spcPts val="0"/>
                        </a:spcAft>
                      </a:pPr>
                      <a:r>
                        <a:rPr lang="en-US" sz="2000" dirty="0">
                          <a:effectLst/>
                        </a:rPr>
                        <a:t>Corporate governance</a:t>
                      </a:r>
                      <a:endParaRPr lang="da-DK" sz="20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2400">
                          <a:effectLst/>
                        </a:rPr>
                        <a:t>Management</a:t>
                      </a:r>
                      <a:endParaRPr lang="da-DK" sz="2400">
                        <a:effectLst/>
                        <a:latin typeface="Calibri"/>
                        <a:ea typeface="Calibri"/>
                        <a:cs typeface="Times New Roman"/>
                      </a:endParaRPr>
                    </a:p>
                  </a:txBody>
                  <a:tcPr marL="68580" marR="68580" marT="0" marB="0"/>
                </a:tc>
                <a:tc>
                  <a:txBody>
                    <a:bodyPr/>
                    <a:lstStyle/>
                    <a:p>
                      <a:pPr>
                        <a:lnSpc>
                          <a:spcPct val="115000"/>
                        </a:lnSpc>
                        <a:spcAft>
                          <a:spcPts val="0"/>
                        </a:spcAft>
                      </a:pPr>
                      <a:r>
                        <a:rPr lang="en-US" sz="2400">
                          <a:effectLst/>
                        </a:rPr>
                        <a:t>Plans</a:t>
                      </a:r>
                      <a:endParaRPr lang="da-DK" sz="2400">
                        <a:effectLst/>
                        <a:latin typeface="Calibri"/>
                        <a:ea typeface="Calibri"/>
                        <a:cs typeface="Times New Roman"/>
                      </a:endParaRPr>
                    </a:p>
                  </a:txBody>
                  <a:tcPr marL="68580" marR="68580" marT="0" marB="0"/>
                </a:tc>
                <a:tc>
                  <a:txBody>
                    <a:bodyPr/>
                    <a:lstStyle/>
                    <a:p>
                      <a:pPr>
                        <a:lnSpc>
                          <a:spcPct val="115000"/>
                        </a:lnSpc>
                        <a:spcAft>
                          <a:spcPts val="0"/>
                        </a:spcAft>
                      </a:pPr>
                      <a:r>
                        <a:rPr lang="en-US" sz="2400" dirty="0">
                          <a:effectLst/>
                        </a:rPr>
                        <a:t>Target groups</a:t>
                      </a:r>
                      <a:endParaRPr lang="da-DK" sz="2400" dirty="0">
                        <a:effectLst/>
                        <a:latin typeface="Calibri"/>
                        <a:ea typeface="Calibri"/>
                        <a:cs typeface="Times New Roman"/>
                      </a:endParaRPr>
                    </a:p>
                  </a:txBody>
                  <a:tcPr marL="68580" marR="68580" marT="0" marB="0"/>
                </a:tc>
              </a:tr>
              <a:tr h="724567">
                <a:tc>
                  <a:txBody>
                    <a:bodyPr/>
                    <a:lstStyle/>
                    <a:p>
                      <a:pPr>
                        <a:lnSpc>
                          <a:spcPct val="115000"/>
                        </a:lnSpc>
                        <a:spcAft>
                          <a:spcPts val="0"/>
                        </a:spcAft>
                      </a:pPr>
                      <a:r>
                        <a:rPr lang="en-US" sz="2000" dirty="0">
                          <a:effectLst/>
                        </a:rPr>
                        <a:t>Market governance</a:t>
                      </a:r>
                      <a:endParaRPr lang="da-DK" sz="20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2400">
                          <a:effectLst/>
                        </a:rPr>
                        <a:t>Competition</a:t>
                      </a:r>
                      <a:endParaRPr lang="da-DK" sz="2400">
                        <a:effectLst/>
                        <a:latin typeface="Calibri"/>
                        <a:ea typeface="Calibri"/>
                        <a:cs typeface="Times New Roman"/>
                      </a:endParaRPr>
                    </a:p>
                  </a:txBody>
                  <a:tcPr marL="68580" marR="68580" marT="0" marB="0"/>
                </a:tc>
                <a:tc>
                  <a:txBody>
                    <a:bodyPr/>
                    <a:lstStyle/>
                    <a:p>
                      <a:pPr>
                        <a:lnSpc>
                          <a:spcPct val="115000"/>
                        </a:lnSpc>
                        <a:spcAft>
                          <a:spcPts val="0"/>
                        </a:spcAft>
                      </a:pPr>
                      <a:r>
                        <a:rPr lang="en-US" sz="2400">
                          <a:effectLst/>
                        </a:rPr>
                        <a:t>Contracts</a:t>
                      </a:r>
                      <a:endParaRPr lang="da-DK" sz="2400">
                        <a:effectLst/>
                        <a:latin typeface="Calibri"/>
                        <a:ea typeface="Calibri"/>
                        <a:cs typeface="Times New Roman"/>
                      </a:endParaRPr>
                    </a:p>
                  </a:txBody>
                  <a:tcPr marL="68580" marR="68580" marT="0" marB="0"/>
                </a:tc>
                <a:tc>
                  <a:txBody>
                    <a:bodyPr/>
                    <a:lstStyle/>
                    <a:p>
                      <a:pPr>
                        <a:lnSpc>
                          <a:spcPct val="115000"/>
                        </a:lnSpc>
                        <a:spcAft>
                          <a:spcPts val="0"/>
                        </a:spcAft>
                      </a:pPr>
                      <a:r>
                        <a:rPr lang="en-US" sz="2400" dirty="0">
                          <a:effectLst/>
                        </a:rPr>
                        <a:t>Price</a:t>
                      </a:r>
                      <a:endParaRPr lang="da-DK" sz="2400" dirty="0">
                        <a:effectLst/>
                        <a:latin typeface="Calibri"/>
                        <a:ea typeface="Calibri"/>
                        <a:cs typeface="Times New Roman"/>
                      </a:endParaRPr>
                    </a:p>
                  </a:txBody>
                  <a:tcPr marL="68580" marR="68580" marT="0" marB="0"/>
                </a:tc>
              </a:tr>
              <a:tr h="724567">
                <a:tc>
                  <a:txBody>
                    <a:bodyPr/>
                    <a:lstStyle/>
                    <a:p>
                      <a:pPr>
                        <a:lnSpc>
                          <a:spcPct val="115000"/>
                        </a:lnSpc>
                        <a:spcAft>
                          <a:spcPts val="0"/>
                        </a:spcAft>
                      </a:pPr>
                      <a:r>
                        <a:rPr lang="en-US" sz="2000" dirty="0">
                          <a:effectLst/>
                        </a:rPr>
                        <a:t>Network governance</a:t>
                      </a:r>
                      <a:endParaRPr lang="da-DK" sz="20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2400">
                          <a:effectLst/>
                        </a:rPr>
                        <a:t>Culture</a:t>
                      </a:r>
                      <a:endParaRPr lang="da-DK" sz="2400">
                        <a:effectLst/>
                        <a:latin typeface="Calibri"/>
                        <a:ea typeface="Calibri"/>
                        <a:cs typeface="Times New Roman"/>
                      </a:endParaRPr>
                    </a:p>
                  </a:txBody>
                  <a:tcPr marL="68580" marR="68580" marT="0" marB="0"/>
                </a:tc>
                <a:tc>
                  <a:txBody>
                    <a:bodyPr/>
                    <a:lstStyle/>
                    <a:p>
                      <a:pPr>
                        <a:lnSpc>
                          <a:spcPct val="115000"/>
                        </a:lnSpc>
                        <a:spcAft>
                          <a:spcPts val="0"/>
                        </a:spcAft>
                      </a:pPr>
                      <a:r>
                        <a:rPr lang="en-US" sz="2400">
                          <a:effectLst/>
                        </a:rPr>
                        <a:t>Co-production</a:t>
                      </a:r>
                      <a:endParaRPr lang="da-DK" sz="2400">
                        <a:effectLst/>
                        <a:latin typeface="Calibri"/>
                        <a:ea typeface="Calibri"/>
                        <a:cs typeface="Times New Roman"/>
                      </a:endParaRPr>
                    </a:p>
                  </a:txBody>
                  <a:tcPr marL="68580" marR="68580" marT="0" marB="0"/>
                </a:tc>
                <a:tc>
                  <a:txBody>
                    <a:bodyPr/>
                    <a:lstStyle/>
                    <a:p>
                      <a:pPr>
                        <a:lnSpc>
                          <a:spcPct val="115000"/>
                        </a:lnSpc>
                        <a:spcAft>
                          <a:spcPts val="0"/>
                        </a:spcAft>
                      </a:pPr>
                      <a:r>
                        <a:rPr lang="en-US" sz="2400" dirty="0">
                          <a:effectLst/>
                        </a:rPr>
                        <a:t>Clients</a:t>
                      </a:r>
                      <a:endParaRPr lang="da-DK" sz="24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192154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Evidence hierarchy</a:t>
            </a:r>
            <a:endParaRPr lang="en-GB"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4888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new way to steer: nudging</a:t>
            </a:r>
            <a:endParaRPr lang="en-GB" dirty="0"/>
          </a:p>
        </p:txBody>
      </p:sp>
      <p:sp>
        <p:nvSpPr>
          <p:cNvPr id="3" name="Content Placeholder 2"/>
          <p:cNvSpPr>
            <a:spLocks noGrp="1"/>
          </p:cNvSpPr>
          <p:nvPr>
            <p:ph idx="1"/>
          </p:nvPr>
        </p:nvSpPr>
        <p:spPr/>
        <p:txBody>
          <a:bodyPr>
            <a:normAutofit/>
          </a:bodyPr>
          <a:lstStyle/>
          <a:p>
            <a:r>
              <a:rPr lang="en-GB" dirty="0" smtClean="0"/>
              <a:t>Pushing on method</a:t>
            </a:r>
          </a:p>
          <a:p>
            <a:r>
              <a:rPr lang="en-GB" dirty="0" smtClean="0"/>
              <a:t>Make the right choice the easy choice</a:t>
            </a:r>
          </a:p>
          <a:p>
            <a:r>
              <a:rPr lang="en-GB" dirty="0" smtClean="0"/>
              <a:t>Libertarian Paternalism</a:t>
            </a:r>
          </a:p>
          <a:p>
            <a:r>
              <a:rPr lang="en-GB" dirty="0" smtClean="0"/>
              <a:t>Central is to create a model that promotes, for example, a healthy life style – good default options shall support this</a:t>
            </a:r>
          </a:p>
          <a:p>
            <a:r>
              <a:rPr lang="en-GB" dirty="0" smtClean="0"/>
              <a:t>Can be used in the private as well as public sector</a:t>
            </a:r>
            <a:endParaRPr lang="en-GB" dirty="0"/>
          </a:p>
        </p:txBody>
      </p:sp>
    </p:spTree>
    <p:extLst>
      <p:ext uri="{BB962C8B-B14F-4D97-AF65-F5344CB8AC3E}">
        <p14:creationId xmlns:p14="http://schemas.microsoft.com/office/powerpoint/2010/main" val="2457801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dirty="0" err="1" smtClean="0"/>
              <a:t>Discuss</a:t>
            </a:r>
            <a:r>
              <a:rPr lang="da-DK" dirty="0" smtClean="0"/>
              <a:t> in small </a:t>
            </a:r>
            <a:r>
              <a:rPr lang="da-DK" dirty="0" err="1" smtClean="0"/>
              <a:t>groups</a:t>
            </a:r>
            <a:endParaRPr lang="da-DK" dirty="0"/>
          </a:p>
        </p:txBody>
      </p:sp>
      <p:sp>
        <p:nvSpPr>
          <p:cNvPr id="3" name="Content Placeholder 2"/>
          <p:cNvSpPr>
            <a:spLocks noGrp="1"/>
          </p:cNvSpPr>
          <p:nvPr>
            <p:ph idx="1"/>
          </p:nvPr>
        </p:nvSpPr>
        <p:spPr/>
        <p:txBody>
          <a:bodyPr/>
          <a:lstStyle/>
          <a:p>
            <a:r>
              <a:rPr lang="en-GB" dirty="0" smtClean="0"/>
              <a:t>1) Where can nudging be used</a:t>
            </a:r>
          </a:p>
          <a:p>
            <a:r>
              <a:rPr lang="en-GB" dirty="0" smtClean="0"/>
              <a:t>2) What might the problem be with the use of nudging?</a:t>
            </a:r>
            <a:endParaRPr lang="en-GB" dirty="0"/>
          </a:p>
        </p:txBody>
      </p:sp>
    </p:spTree>
    <p:extLst>
      <p:ext uri="{BB962C8B-B14F-4D97-AF65-F5344CB8AC3E}">
        <p14:creationId xmlns:p14="http://schemas.microsoft.com/office/powerpoint/2010/main" val="27701739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03238" y="4983163"/>
            <a:ext cx="8183562" cy="1052512"/>
          </a:xfrm>
        </p:spPr>
        <p:txBody>
          <a:bodyPr>
            <a:normAutofit fontScale="90000"/>
          </a:bodyPr>
          <a:lstStyle/>
          <a:p>
            <a:pPr eaLnBrk="1" fontAlgn="auto" hangingPunct="1">
              <a:spcAft>
                <a:spcPts val="0"/>
              </a:spcAft>
              <a:defRPr/>
            </a:pPr>
            <a:r>
              <a:rPr lang="en-GB" dirty="0" smtClean="0">
                <a:solidFill>
                  <a:schemeClr val="accent1">
                    <a:tint val="88000"/>
                    <a:satMod val="150000"/>
                  </a:schemeClr>
                </a:solidFill>
              </a:rPr>
              <a:t>A simple model for Europeanization and social protection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42821050"/>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2610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503238" y="4983163"/>
            <a:ext cx="8183562" cy="1052512"/>
          </a:xfrm>
        </p:spPr>
        <p:txBody>
          <a:bodyPr>
            <a:normAutofit/>
          </a:bodyPr>
          <a:lstStyle/>
          <a:p>
            <a:pPr eaLnBrk="1" fontAlgn="auto" hangingPunct="1">
              <a:spcAft>
                <a:spcPts val="0"/>
              </a:spcAft>
              <a:defRPr/>
            </a:pPr>
            <a:r>
              <a:rPr lang="en-GB" dirty="0" smtClean="0">
                <a:solidFill>
                  <a:schemeClr val="accent1">
                    <a:tint val="88000"/>
                    <a:satMod val="150000"/>
                  </a:schemeClr>
                </a:solidFill>
              </a:rPr>
              <a:t>Growing de- and interdependency</a:t>
            </a:r>
          </a:p>
        </p:txBody>
      </p:sp>
      <p:sp>
        <p:nvSpPr>
          <p:cNvPr id="8195" name="Content Placeholder 2"/>
          <p:cNvSpPr>
            <a:spLocks noGrp="1"/>
          </p:cNvSpPr>
          <p:nvPr>
            <p:ph idx="1"/>
          </p:nvPr>
        </p:nvSpPr>
        <p:spPr>
          <a:xfrm>
            <a:off x="503238" y="530225"/>
            <a:ext cx="8183562" cy="4187825"/>
          </a:xfrm>
        </p:spPr>
        <p:txBody>
          <a:bodyPr/>
          <a:lstStyle/>
          <a:p>
            <a:pPr eaLnBrk="1" hangingPunct="1"/>
            <a:r>
              <a:rPr lang="en-GB" sz="3200" dirty="0" smtClean="0"/>
              <a:t>Development of supra-national institutions – and increasing strength </a:t>
            </a:r>
          </a:p>
          <a:p>
            <a:pPr eaLnBrk="1" hangingPunct="1"/>
            <a:r>
              <a:rPr lang="en-GB" sz="3200" dirty="0" smtClean="0"/>
              <a:t>Learning effects across countries</a:t>
            </a:r>
          </a:p>
          <a:p>
            <a:pPr eaLnBrk="1" hangingPunct="1"/>
            <a:r>
              <a:rPr lang="en-GB" dirty="0" smtClean="0"/>
              <a:t>Economic interdependency and collaboration among countries has increased – cf. the financial crisis</a:t>
            </a:r>
            <a:endParaRPr lang="en-GB" sz="3200" dirty="0" smtClean="0"/>
          </a:p>
        </p:txBody>
      </p:sp>
    </p:spTree>
    <p:extLst>
      <p:ext uri="{BB962C8B-B14F-4D97-AF65-F5344CB8AC3E}">
        <p14:creationId xmlns:p14="http://schemas.microsoft.com/office/powerpoint/2010/main" val="16278580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TotalTime>
  <Words>955</Words>
  <Application>Microsoft Office PowerPoint</Application>
  <PresentationFormat>On-screen Show (4:3)</PresentationFormat>
  <Paragraphs>113</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New ways of steering and governance in the public sector – and the impact of EU on welfare</vt:lpstr>
      <vt:lpstr>How to manage the welfare state?</vt:lpstr>
      <vt:lpstr>Information as steering mechanism</vt:lpstr>
      <vt:lpstr>Governance forms</vt:lpstr>
      <vt:lpstr>Evidence hierarchy</vt:lpstr>
      <vt:lpstr>A new way to steer: nudging</vt:lpstr>
      <vt:lpstr>Discuss in small groups</vt:lpstr>
      <vt:lpstr>A simple model for Europeanization and social protection</vt:lpstr>
      <vt:lpstr>Growing de- and interdependency</vt:lpstr>
      <vt:lpstr>The historical development in the EU a  few illustrations</vt:lpstr>
      <vt:lpstr>Positive and negative integration</vt:lpstr>
      <vt:lpstr>EU or national responsibility?</vt:lpstr>
      <vt:lpstr>Free-movement of workers</vt:lpstr>
      <vt:lpstr>Service directive - the Bolkenstein directive and debate</vt:lpstr>
      <vt:lpstr>A European understanding of how to conduct social policy?</vt:lpstr>
      <vt:lpstr>Open Method of Co-ordination</vt:lpstr>
      <vt:lpstr>Tendencies towards convergence</vt:lpstr>
      <vt:lpstr>Summing -up</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Nye styringsformer og governance i den offentlige sektor – og indflydelse fra EU</dc:title>
  <dc:creator>Bent Greve</dc:creator>
  <cp:lastModifiedBy>bgr</cp:lastModifiedBy>
  <cp:revision>15</cp:revision>
  <dcterms:created xsi:type="dcterms:W3CDTF">2014-03-13T17:02:55Z</dcterms:created>
  <dcterms:modified xsi:type="dcterms:W3CDTF">2014-05-09T06:27:52Z</dcterms:modified>
</cp:coreProperties>
</file>