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8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4" r:id="rId19"/>
    <p:sldId id="273" r:id="rId20"/>
    <p:sldId id="275" r:id="rId21"/>
    <p:sldId id="276" r:id="rId22"/>
  </p:sldIdLst>
  <p:sldSz cx="9144000" cy="6858000" type="screen4x3"/>
  <p:notesSz cx="6794500" cy="9906000"/>
  <p:custDataLst>
    <p:tags r:id="rId24"/>
  </p:custData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t\AppData\Local\Temp\Temp1_49007444.zip\ChartI.11.Rank_GrossToNet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446818940120638E-2"/>
          <c:y val="0"/>
          <c:w val="0.9181896340406196"/>
          <c:h val="0.79198959943091229"/>
        </c:manualLayout>
      </c:layout>
      <c:lineChart>
        <c:grouping val="standard"/>
        <c:varyColors val="0"/>
        <c:ser>
          <c:idx val="1"/>
          <c:order val="0"/>
          <c:tx>
            <c:strRef>
              <c:f>'ChartI.11'!$F$38</c:f>
              <c:strCache>
                <c:ptCount val="1"/>
                <c:pt idx="0">
                  <c:v>Gross public social expenditure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10"/>
            <c:spPr>
              <a:solidFill>
                <a:srgbClr val="FFCC99"/>
              </a:solidFill>
              <a:ln>
                <a:noFill/>
              </a:ln>
            </c:spPr>
          </c:marker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'ChartI.11'!$B$39:$B$65</c:f>
              <c:strCache>
                <c:ptCount val="24"/>
                <c:pt idx="0">
                  <c:v>France</c:v>
                </c:pt>
                <c:pt idx="1">
                  <c:v>Belgium</c:v>
                </c:pt>
                <c:pt idx="2">
                  <c:v>Germany</c:v>
                </c:pt>
                <c:pt idx="3">
                  <c:v>Sweden</c:v>
                </c:pt>
                <c:pt idx="4">
                  <c:v>United States</c:v>
                </c:pt>
                <c:pt idx="5">
                  <c:v>United Kingdom</c:v>
                </c:pt>
                <c:pt idx="6">
                  <c:v>Italy</c:v>
                </c:pt>
                <c:pt idx="7">
                  <c:v>Austria</c:v>
                </c:pt>
                <c:pt idx="8">
                  <c:v>Denmark</c:v>
                </c:pt>
                <c:pt idx="9">
                  <c:v>Netherlands</c:v>
                </c:pt>
                <c:pt idx="10">
                  <c:v>Portugal</c:v>
                </c:pt>
                <c:pt idx="11">
                  <c:v>Canada</c:v>
                </c:pt>
                <c:pt idx="12">
                  <c:v>Japan</c:v>
                </c:pt>
                <c:pt idx="13">
                  <c:v>Finland</c:v>
                </c:pt>
                <c:pt idx="14">
                  <c:v>Spain</c:v>
                </c:pt>
                <c:pt idx="15">
                  <c:v>Australia</c:v>
                </c:pt>
                <c:pt idx="16">
                  <c:v>Norway</c:v>
                </c:pt>
                <c:pt idx="17">
                  <c:v>Iceland</c:v>
                </c:pt>
                <c:pt idx="18">
                  <c:v>Luxembourg</c:v>
                </c:pt>
                <c:pt idx="19">
                  <c:v>Czech Republic</c:v>
                </c:pt>
                <c:pt idx="20">
                  <c:v>New Zealand</c:v>
                </c:pt>
                <c:pt idx="21">
                  <c:v>Poland</c:v>
                </c:pt>
                <c:pt idx="22">
                  <c:v>Ireland</c:v>
                </c:pt>
                <c:pt idx="23">
                  <c:v>Slovak Republic</c:v>
                </c:pt>
              </c:strCache>
            </c:strRef>
          </c:cat>
          <c:val>
            <c:numRef>
              <c:f>'ChartI.11'!$F$39:$F$65</c:f>
              <c:numCache>
                <c:formatCode>General</c:formatCode>
                <c:ptCount val="27"/>
                <c:pt idx="0">
                  <c:v>1</c:v>
                </c:pt>
                <c:pt idx="1">
                  <c:v>4</c:v>
                </c:pt>
                <c:pt idx="2">
                  <c:v>7</c:v>
                </c:pt>
                <c:pt idx="3">
                  <c:v>2</c:v>
                </c:pt>
                <c:pt idx="4">
                  <c:v>23</c:v>
                </c:pt>
                <c:pt idx="5">
                  <c:v>12</c:v>
                </c:pt>
                <c:pt idx="6">
                  <c:v>6</c:v>
                </c:pt>
                <c:pt idx="7">
                  <c:v>5</c:v>
                </c:pt>
                <c:pt idx="8">
                  <c:v>3</c:v>
                </c:pt>
                <c:pt idx="9">
                  <c:v>15</c:v>
                </c:pt>
                <c:pt idx="10">
                  <c:v>9</c:v>
                </c:pt>
                <c:pt idx="11">
                  <c:v>19</c:v>
                </c:pt>
                <c:pt idx="12">
                  <c:v>18</c:v>
                </c:pt>
                <c:pt idx="13">
                  <c:v>8</c:v>
                </c:pt>
                <c:pt idx="14">
                  <c:v>10</c:v>
                </c:pt>
                <c:pt idx="15">
                  <c:v>21</c:v>
                </c:pt>
                <c:pt idx="16">
                  <c:v>11</c:v>
                </c:pt>
                <c:pt idx="17">
                  <c:v>22</c:v>
                </c:pt>
                <c:pt idx="18">
                  <c:v>13</c:v>
                </c:pt>
                <c:pt idx="19">
                  <c:v>17</c:v>
                </c:pt>
                <c:pt idx="20">
                  <c:v>16</c:v>
                </c:pt>
                <c:pt idx="21">
                  <c:v>14</c:v>
                </c:pt>
                <c:pt idx="22">
                  <c:v>20</c:v>
                </c:pt>
                <c:pt idx="23">
                  <c:v>24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'ChartI.11'!$H$38</c:f>
              <c:strCache>
                <c:ptCount val="1"/>
                <c:pt idx="0">
                  <c:v>Net total social expenditure  (↘)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  <c:spPr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2"/>
                </a:solidFill>
                <a:prstDash val="solid"/>
              </a:ln>
            </c:spPr>
          </c:marker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'ChartI.11'!$B$39:$B$65</c:f>
              <c:strCache>
                <c:ptCount val="24"/>
                <c:pt idx="0">
                  <c:v>France</c:v>
                </c:pt>
                <c:pt idx="1">
                  <c:v>Belgium</c:v>
                </c:pt>
                <c:pt idx="2">
                  <c:v>Germany</c:v>
                </c:pt>
                <c:pt idx="3">
                  <c:v>Sweden</c:v>
                </c:pt>
                <c:pt idx="4">
                  <c:v>United States</c:v>
                </c:pt>
                <c:pt idx="5">
                  <c:v>United Kingdom</c:v>
                </c:pt>
                <c:pt idx="6">
                  <c:v>Italy</c:v>
                </c:pt>
                <c:pt idx="7">
                  <c:v>Austria</c:v>
                </c:pt>
                <c:pt idx="8">
                  <c:v>Denmark</c:v>
                </c:pt>
                <c:pt idx="9">
                  <c:v>Netherlands</c:v>
                </c:pt>
                <c:pt idx="10">
                  <c:v>Portugal</c:v>
                </c:pt>
                <c:pt idx="11">
                  <c:v>Canada</c:v>
                </c:pt>
                <c:pt idx="12">
                  <c:v>Japan</c:v>
                </c:pt>
                <c:pt idx="13">
                  <c:v>Finland</c:v>
                </c:pt>
                <c:pt idx="14">
                  <c:v>Spain</c:v>
                </c:pt>
                <c:pt idx="15">
                  <c:v>Australia</c:v>
                </c:pt>
                <c:pt idx="16">
                  <c:v>Norway</c:v>
                </c:pt>
                <c:pt idx="17">
                  <c:v>Iceland</c:v>
                </c:pt>
                <c:pt idx="18">
                  <c:v>Luxembourg</c:v>
                </c:pt>
                <c:pt idx="19">
                  <c:v>Czech Republic</c:v>
                </c:pt>
                <c:pt idx="20">
                  <c:v>New Zealand</c:v>
                </c:pt>
                <c:pt idx="21">
                  <c:v>Poland</c:v>
                </c:pt>
                <c:pt idx="22">
                  <c:v>Ireland</c:v>
                </c:pt>
                <c:pt idx="23">
                  <c:v>Slovak Republic</c:v>
                </c:pt>
              </c:strCache>
            </c:strRef>
          </c:cat>
          <c:val>
            <c:numRef>
              <c:f>'ChartI.11'!$H$39:$H$65</c:f>
              <c:numCache>
                <c:formatCode>General</c:formatCode>
                <c:ptCount val="2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marker val="1"/>
        <c:smooth val="0"/>
        <c:axId val="111158784"/>
        <c:axId val="111159936"/>
      </c:lineChart>
      <c:catAx>
        <c:axId val="111158784"/>
        <c:scaling>
          <c:orientation val="minMax"/>
        </c:scaling>
        <c:delete val="0"/>
        <c:axPos val="t"/>
        <c:numFmt formatCode="General" sourceLinked="1"/>
        <c:majorTickMark val="in"/>
        <c:minorTickMark val="none"/>
        <c:tickLblPos val="high"/>
        <c:spPr>
          <a:ln w="3175">
            <a:solidFill>
              <a:srgbClr val="C0C0C0"/>
            </a:solidFill>
            <a:prstDash val="solid"/>
          </a:ln>
        </c:spPr>
        <c:txPr>
          <a:bodyPr rot="-540000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1599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159936"/>
        <c:scaling>
          <c:orientation val="maxMin"/>
          <c:max val="30"/>
          <c:min val="0"/>
        </c:scaling>
        <c:delete val="1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one"/>
        <c:crossAx val="111158784"/>
        <c:crosses val="autoZero"/>
        <c:crossBetween val="between"/>
        <c:minorUnit val="2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42253573017171653"/>
          <c:y val="1.6245487364620958E-2"/>
          <c:w val="0.50603683875326944"/>
          <c:h val="5.2346570397111991E-2"/>
        </c:manualLayout>
      </c:layout>
      <c:overlay val="0"/>
      <c:spPr>
        <a:noFill/>
      </c:spPr>
      <c:txPr>
        <a:bodyPr/>
        <a:lstStyle/>
        <a:p>
          <a:pPr>
            <a:defRPr sz="101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v>Unemployment level</c:v>
          </c:tx>
          <c:marker>
            <c:symbol val="none"/>
          </c:marker>
          <c:cat>
            <c:strRef>
              <c:f>Data!$F$18:$R$18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Data!$F$19:$R$19</c:f>
              <c:numCache>
                <c:formatCode>#,##0.0</c:formatCode>
                <c:ptCount val="13"/>
                <c:pt idx="0">
                  <c:v>8.8000000000000007</c:v>
                </c:pt>
                <c:pt idx="1">
                  <c:v>8.6</c:v>
                </c:pt>
                <c:pt idx="2">
                  <c:v>8.9</c:v>
                </c:pt>
                <c:pt idx="3">
                  <c:v>9.1</c:v>
                </c:pt>
                <c:pt idx="4">
                  <c:v>9.3000000000000007</c:v>
                </c:pt>
                <c:pt idx="5">
                  <c:v>9</c:v>
                </c:pt>
                <c:pt idx="6">
                  <c:v>8.3000000000000007</c:v>
                </c:pt>
                <c:pt idx="7">
                  <c:v>7.2</c:v>
                </c:pt>
                <c:pt idx="8">
                  <c:v>7.1</c:v>
                </c:pt>
                <c:pt idx="9">
                  <c:v>9</c:v>
                </c:pt>
                <c:pt idx="10">
                  <c:v>9.7000000000000011</c:v>
                </c:pt>
                <c:pt idx="11">
                  <c:v>9.7000000000000011</c:v>
                </c:pt>
                <c:pt idx="12">
                  <c:v>10.5</c:v>
                </c:pt>
              </c:numCache>
            </c:numRef>
          </c:val>
          <c:smooth val="0"/>
        </c:ser>
        <c:ser>
          <c:idx val="1"/>
          <c:order val="1"/>
          <c:tx>
            <c:v>Growth GDP EU27</c:v>
          </c:tx>
          <c:marker>
            <c:symbol val="none"/>
          </c:marker>
          <c:cat>
            <c:strRef>
              <c:f>Data!$F$18:$R$18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Data!$F$11:$R$11</c:f>
              <c:numCache>
                <c:formatCode>#,##0.0</c:formatCode>
                <c:ptCount val="13"/>
                <c:pt idx="0">
                  <c:v>3.9</c:v>
                </c:pt>
                <c:pt idx="1">
                  <c:v>2.1</c:v>
                </c:pt>
                <c:pt idx="2">
                  <c:v>1.3</c:v>
                </c:pt>
                <c:pt idx="3">
                  <c:v>1.5</c:v>
                </c:pt>
                <c:pt idx="4">
                  <c:v>2.5</c:v>
                </c:pt>
                <c:pt idx="5">
                  <c:v>2.1</c:v>
                </c:pt>
                <c:pt idx="6">
                  <c:v>3.3</c:v>
                </c:pt>
                <c:pt idx="7">
                  <c:v>3.2</c:v>
                </c:pt>
                <c:pt idx="8">
                  <c:v>0.30000000000000004</c:v>
                </c:pt>
                <c:pt idx="9">
                  <c:v>-4.5</c:v>
                </c:pt>
                <c:pt idx="10">
                  <c:v>2.1</c:v>
                </c:pt>
                <c:pt idx="11">
                  <c:v>1.6</c:v>
                </c:pt>
                <c:pt idx="12">
                  <c:v>-0.4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459520"/>
        <c:axId val="46489984"/>
      </c:lineChart>
      <c:catAx>
        <c:axId val="46459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6489984"/>
        <c:crosses val="autoZero"/>
        <c:auto val="1"/>
        <c:lblAlgn val="ctr"/>
        <c:lblOffset val="100"/>
        <c:noMultiLvlLbl val="0"/>
      </c:catAx>
      <c:valAx>
        <c:axId val="46489984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464595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58781607828148"/>
          <c:y val="0.4097435535107054"/>
          <c:w val="0.32708729057220903"/>
          <c:h val="0.16905503256735407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026F3F-DDE7-42D7-A2D1-31E29FC17049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9E62FD61-D485-4D22-933D-00862AD9FB38}">
      <dgm:prSet phldrT="[Tekst]"/>
      <dgm:spPr>
        <a:xfrm>
          <a:off x="1555274" y="0"/>
          <a:ext cx="942805" cy="437815"/>
        </a:xfrm>
      </dgm:spPr>
      <dgm:t>
        <a:bodyPr/>
        <a:lstStyle/>
        <a:p>
          <a:r>
            <a:rPr lang="da-DK" dirty="0" smtClean="0"/>
            <a:t>State</a:t>
          </a:r>
          <a:endParaRPr lang="da-DK" dirty="0"/>
        </a:p>
      </dgm:t>
    </dgm:pt>
    <dgm:pt modelId="{B026CDB2-3BD4-4A57-9C05-5E378200D7C5}" type="parTrans" cxnId="{3BF6F44E-73A8-490F-B16B-0D9984865967}">
      <dgm:prSet/>
      <dgm:spPr/>
      <dgm:t>
        <a:bodyPr/>
        <a:lstStyle/>
        <a:p>
          <a:endParaRPr lang="da-DK"/>
        </a:p>
      </dgm:t>
    </dgm:pt>
    <dgm:pt modelId="{D48D8BD5-DF84-4CAA-972F-FDB2B7809C40}" type="sibTrans" cxnId="{3BF6F44E-73A8-490F-B16B-0D9984865967}">
      <dgm:prSet/>
      <dgm:spPr/>
      <dgm:t>
        <a:bodyPr/>
        <a:lstStyle/>
        <a:p>
          <a:endParaRPr lang="da-DK"/>
        </a:p>
      </dgm:t>
    </dgm:pt>
    <dgm:pt modelId="{A07CB92C-FDDA-4DC3-8B14-172C0AAA7CEE}">
      <dgm:prSet phldrT="[Tekst]"/>
      <dgm:spPr>
        <a:xfrm>
          <a:off x="702018" y="1694804"/>
          <a:ext cx="915240" cy="582728"/>
        </a:xfrm>
      </dgm:spPr>
      <dgm:t>
        <a:bodyPr/>
        <a:lstStyle/>
        <a:p>
          <a:r>
            <a:rPr lang="da-DK" dirty="0" smtClean="0"/>
            <a:t>Market</a:t>
          </a:r>
          <a:endParaRPr lang="da-DK" dirty="0"/>
        </a:p>
      </dgm:t>
    </dgm:pt>
    <dgm:pt modelId="{900CCE79-3742-4305-AD52-275E0B73761A}" type="parTrans" cxnId="{8DA1EAB5-711A-4202-BE89-AB699A632C21}">
      <dgm:prSet/>
      <dgm:spPr/>
      <dgm:t>
        <a:bodyPr/>
        <a:lstStyle/>
        <a:p>
          <a:endParaRPr lang="da-DK"/>
        </a:p>
      </dgm:t>
    </dgm:pt>
    <dgm:pt modelId="{C7334437-2ECE-4CAD-82BA-1631D9A7AB8A}" type="sibTrans" cxnId="{8DA1EAB5-711A-4202-BE89-AB699A632C21}">
      <dgm:prSet/>
      <dgm:spPr/>
      <dgm:t>
        <a:bodyPr/>
        <a:lstStyle/>
        <a:p>
          <a:endParaRPr lang="da-DK"/>
        </a:p>
      </dgm:t>
    </dgm:pt>
    <dgm:pt modelId="{9629AAE4-247F-40D8-B8C9-2355D85BC3EB}">
      <dgm:prSet phldrT="[Tekst]"/>
      <dgm:spPr>
        <a:xfrm>
          <a:off x="3659058" y="1641462"/>
          <a:ext cx="1337641" cy="582728"/>
        </a:xfrm>
      </dgm:spPr>
      <dgm:t>
        <a:bodyPr/>
        <a:lstStyle/>
        <a:p>
          <a:r>
            <a:rPr lang="da-DK" dirty="0"/>
            <a:t>Civil </a:t>
          </a:r>
          <a:r>
            <a:rPr lang="da-DK" dirty="0" err="1" smtClean="0"/>
            <a:t>socitey</a:t>
          </a:r>
          <a:endParaRPr lang="da-DK" dirty="0"/>
        </a:p>
      </dgm:t>
    </dgm:pt>
    <dgm:pt modelId="{7643A943-9FCB-4687-9594-80379D7F2AC6}" type="parTrans" cxnId="{9949E69D-7D5E-448B-940F-E5D930F421FE}">
      <dgm:prSet/>
      <dgm:spPr/>
      <dgm:t>
        <a:bodyPr/>
        <a:lstStyle/>
        <a:p>
          <a:endParaRPr lang="da-DK"/>
        </a:p>
      </dgm:t>
    </dgm:pt>
    <dgm:pt modelId="{C6BF3531-672B-41B8-8510-8A59355BC143}" type="sibTrans" cxnId="{9949E69D-7D5E-448B-940F-E5D930F421FE}">
      <dgm:prSet/>
      <dgm:spPr/>
      <dgm:t>
        <a:bodyPr/>
        <a:lstStyle/>
        <a:p>
          <a:endParaRPr lang="da-DK"/>
        </a:p>
      </dgm:t>
    </dgm:pt>
    <dgm:pt modelId="{5F693751-1F4C-4E89-9B06-2630DC7C662A}" type="pres">
      <dgm:prSet presAssocID="{C5026F3F-DDE7-42D7-A2D1-31E29FC17049}" presName="compositeShape" presStyleCnt="0">
        <dgm:presLayoutVars>
          <dgm:dir/>
          <dgm:resizeHandles/>
        </dgm:presLayoutVars>
      </dgm:prSet>
      <dgm:spPr/>
    </dgm:pt>
    <dgm:pt modelId="{015C0CA9-931A-45A5-9652-6638333B1640}" type="pres">
      <dgm:prSet presAssocID="{C5026F3F-DDE7-42D7-A2D1-31E29FC17049}" presName="pyramid" presStyleLbl="node1" presStyleIdx="0" presStyleCnt="1"/>
      <dgm:spPr>
        <a:xfrm>
          <a:off x="1503174" y="0"/>
          <a:ext cx="2277533" cy="2277533"/>
        </a:xfrm>
      </dgm:spPr>
    </dgm:pt>
    <dgm:pt modelId="{93966AEF-809E-4716-9850-F56745FD0C75}" type="pres">
      <dgm:prSet presAssocID="{C5026F3F-DDE7-42D7-A2D1-31E29FC17049}" presName="theList" presStyleCnt="0"/>
      <dgm:spPr/>
    </dgm:pt>
    <dgm:pt modelId="{A8472140-841A-4A5A-9C3C-FB788DF36E4C}" type="pres">
      <dgm:prSet presAssocID="{9E62FD61-D485-4D22-933D-00862AD9FB38}" presName="aNode" presStyleLbl="fgAcc1" presStyleIdx="0" presStyleCnt="3" custLinFactY="-75080" custLinFactNeighborX="-42214" custLinFactNeighborY="-100000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da-DK"/>
        </a:p>
      </dgm:t>
    </dgm:pt>
    <dgm:pt modelId="{5F260BD3-E4A4-4D24-A0B6-CE4AA67F15A6}" type="pres">
      <dgm:prSet presAssocID="{9E62FD61-D485-4D22-933D-00862AD9FB38}" presName="aSpace" presStyleCnt="0"/>
      <dgm:spPr/>
    </dgm:pt>
    <dgm:pt modelId="{C569D288-C501-4DBF-8441-396DDB8B0B99}" type="pres">
      <dgm:prSet presAssocID="{A07CB92C-FDDA-4DC3-8B14-172C0AAA7CEE}" presName="aNode" presStyleLbl="fgAcc1" presStyleIdx="1" presStyleCnt="3" custLinFactX="-76829" custLinFactY="135992" custLinFactNeighborX="-100000" custLinFactNeighborY="200000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da-DK"/>
        </a:p>
      </dgm:t>
    </dgm:pt>
    <dgm:pt modelId="{1898B665-542E-42BD-9815-118C1AC0EF30}" type="pres">
      <dgm:prSet presAssocID="{A07CB92C-FDDA-4DC3-8B14-172C0AAA7CEE}" presName="aSpace" presStyleCnt="0"/>
      <dgm:spPr/>
    </dgm:pt>
    <dgm:pt modelId="{CE8A8447-9AAE-4D0A-99AC-3E3B6B16EAA6}" type="pres">
      <dgm:prSet presAssocID="{9629AAE4-247F-40D8-B8C9-2355D85BC3EB}" presName="aNode" presStyleLbl="fgAcc1" presStyleIdx="2" presStyleCnt="3" custLinFactY="32578" custLinFactNeighborX="78330" custLinFactNeighborY="100000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da-DK"/>
        </a:p>
      </dgm:t>
    </dgm:pt>
    <dgm:pt modelId="{805AC96B-86EC-4189-B907-041AAB9AA49A}" type="pres">
      <dgm:prSet presAssocID="{9629AAE4-247F-40D8-B8C9-2355D85BC3EB}" presName="aSpace" presStyleCnt="0"/>
      <dgm:spPr/>
    </dgm:pt>
  </dgm:ptLst>
  <dgm:cxnLst>
    <dgm:cxn modelId="{FBC6D46E-BF77-492F-94B5-95F49017145A}" type="presOf" srcId="{A07CB92C-FDDA-4DC3-8B14-172C0AAA7CEE}" destId="{C569D288-C501-4DBF-8441-396DDB8B0B99}" srcOrd="0" destOrd="0" presId="urn:microsoft.com/office/officeart/2005/8/layout/pyramid2"/>
    <dgm:cxn modelId="{9949E69D-7D5E-448B-940F-E5D930F421FE}" srcId="{C5026F3F-DDE7-42D7-A2D1-31E29FC17049}" destId="{9629AAE4-247F-40D8-B8C9-2355D85BC3EB}" srcOrd="2" destOrd="0" parTransId="{7643A943-9FCB-4687-9594-80379D7F2AC6}" sibTransId="{C6BF3531-672B-41B8-8510-8A59355BC143}"/>
    <dgm:cxn modelId="{40F7D912-AD12-478C-8257-56BD2AE3D6DA}" type="presOf" srcId="{C5026F3F-DDE7-42D7-A2D1-31E29FC17049}" destId="{5F693751-1F4C-4E89-9B06-2630DC7C662A}" srcOrd="0" destOrd="0" presId="urn:microsoft.com/office/officeart/2005/8/layout/pyramid2"/>
    <dgm:cxn modelId="{71FF926E-D06C-43B2-8D5F-C96A5AE610E1}" type="presOf" srcId="{9E62FD61-D485-4D22-933D-00862AD9FB38}" destId="{A8472140-841A-4A5A-9C3C-FB788DF36E4C}" srcOrd="0" destOrd="0" presId="urn:microsoft.com/office/officeart/2005/8/layout/pyramid2"/>
    <dgm:cxn modelId="{3BF6F44E-73A8-490F-B16B-0D9984865967}" srcId="{C5026F3F-DDE7-42D7-A2D1-31E29FC17049}" destId="{9E62FD61-D485-4D22-933D-00862AD9FB38}" srcOrd="0" destOrd="0" parTransId="{B026CDB2-3BD4-4A57-9C05-5E378200D7C5}" sibTransId="{D48D8BD5-DF84-4CAA-972F-FDB2B7809C40}"/>
    <dgm:cxn modelId="{914CDE25-7A7C-4847-B4F1-AE4D555C388A}" type="presOf" srcId="{9629AAE4-247F-40D8-B8C9-2355D85BC3EB}" destId="{CE8A8447-9AAE-4D0A-99AC-3E3B6B16EAA6}" srcOrd="0" destOrd="0" presId="urn:microsoft.com/office/officeart/2005/8/layout/pyramid2"/>
    <dgm:cxn modelId="{8DA1EAB5-711A-4202-BE89-AB699A632C21}" srcId="{C5026F3F-DDE7-42D7-A2D1-31E29FC17049}" destId="{A07CB92C-FDDA-4DC3-8B14-172C0AAA7CEE}" srcOrd="1" destOrd="0" parTransId="{900CCE79-3742-4305-AD52-275E0B73761A}" sibTransId="{C7334437-2ECE-4CAD-82BA-1631D9A7AB8A}"/>
    <dgm:cxn modelId="{EAB7EA46-D8DD-4AF9-9172-13297A5D3AF7}" type="presParOf" srcId="{5F693751-1F4C-4E89-9B06-2630DC7C662A}" destId="{015C0CA9-931A-45A5-9652-6638333B1640}" srcOrd="0" destOrd="0" presId="urn:microsoft.com/office/officeart/2005/8/layout/pyramid2"/>
    <dgm:cxn modelId="{E757A003-074F-4D9E-AB96-1211027DA0CC}" type="presParOf" srcId="{5F693751-1F4C-4E89-9B06-2630DC7C662A}" destId="{93966AEF-809E-4716-9850-F56745FD0C75}" srcOrd="1" destOrd="0" presId="urn:microsoft.com/office/officeart/2005/8/layout/pyramid2"/>
    <dgm:cxn modelId="{F292A3BD-13C1-4A9C-B7EE-373E3551B80B}" type="presParOf" srcId="{93966AEF-809E-4716-9850-F56745FD0C75}" destId="{A8472140-841A-4A5A-9C3C-FB788DF36E4C}" srcOrd="0" destOrd="0" presId="urn:microsoft.com/office/officeart/2005/8/layout/pyramid2"/>
    <dgm:cxn modelId="{157BBD1F-7746-4C8D-8181-2B0875806515}" type="presParOf" srcId="{93966AEF-809E-4716-9850-F56745FD0C75}" destId="{5F260BD3-E4A4-4D24-A0B6-CE4AA67F15A6}" srcOrd="1" destOrd="0" presId="urn:microsoft.com/office/officeart/2005/8/layout/pyramid2"/>
    <dgm:cxn modelId="{C98EBDC6-C27F-4724-BD68-FD3C2A62A91B}" type="presParOf" srcId="{93966AEF-809E-4716-9850-F56745FD0C75}" destId="{C569D288-C501-4DBF-8441-396DDB8B0B99}" srcOrd="2" destOrd="0" presId="urn:microsoft.com/office/officeart/2005/8/layout/pyramid2"/>
    <dgm:cxn modelId="{6F730033-FAB6-4E7E-B77E-099D005B5C56}" type="presParOf" srcId="{93966AEF-809E-4716-9850-F56745FD0C75}" destId="{1898B665-542E-42BD-9815-118C1AC0EF30}" srcOrd="3" destOrd="0" presId="urn:microsoft.com/office/officeart/2005/8/layout/pyramid2"/>
    <dgm:cxn modelId="{FE2FA04D-D23A-4B98-88D0-5A6850446BD6}" type="presParOf" srcId="{93966AEF-809E-4716-9850-F56745FD0C75}" destId="{CE8A8447-9AAE-4D0A-99AC-3E3B6B16EAA6}" srcOrd="4" destOrd="0" presId="urn:microsoft.com/office/officeart/2005/8/layout/pyramid2"/>
    <dgm:cxn modelId="{85CFDC82-D451-4185-A935-71271C69F109}" type="presParOf" srcId="{93966AEF-809E-4716-9850-F56745FD0C75}" destId="{805AC96B-86EC-4189-B907-041AAB9AA49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5C0CA9-931A-45A5-9652-6638333B1640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472140-841A-4A5A-9C3C-FB788DF36E4C}">
      <dsp:nvSpPr>
        <dsp:cNvPr id="0" name=""/>
        <dsp:cNvSpPr/>
      </dsp:nvSpPr>
      <dsp:spPr>
        <a:xfrm>
          <a:off x="2533469" y="0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4100" kern="1200" dirty="0" smtClean="0"/>
            <a:t>State</a:t>
          </a:r>
          <a:endParaRPr lang="da-DK" sz="4100" kern="1200" dirty="0"/>
        </a:p>
      </dsp:txBody>
      <dsp:txXfrm>
        <a:off x="2585769" y="52300"/>
        <a:ext cx="2837275" cy="966780"/>
      </dsp:txXfrm>
    </dsp:sp>
    <dsp:sp modelId="{C569D288-C501-4DBF-8441-396DDB8B0B99}">
      <dsp:nvSpPr>
        <dsp:cNvPr id="0" name=""/>
        <dsp:cNvSpPr/>
      </dsp:nvSpPr>
      <dsp:spPr>
        <a:xfrm>
          <a:off x="0" y="3385166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4100" kern="1200" dirty="0" smtClean="0"/>
            <a:t>Market</a:t>
          </a:r>
          <a:endParaRPr lang="da-DK" sz="4100" kern="1200" dirty="0"/>
        </a:p>
      </dsp:txBody>
      <dsp:txXfrm>
        <a:off x="52300" y="3437466"/>
        <a:ext cx="2837275" cy="966780"/>
      </dsp:txXfrm>
    </dsp:sp>
    <dsp:sp modelId="{CE8A8447-9AAE-4D0A-99AC-3E3B6B16EAA6}">
      <dsp:nvSpPr>
        <dsp:cNvPr id="0" name=""/>
        <dsp:cNvSpPr/>
      </dsp:nvSpPr>
      <dsp:spPr>
        <a:xfrm>
          <a:off x="5287724" y="3348589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4100" kern="1200" dirty="0"/>
            <a:t>Civil </a:t>
          </a:r>
          <a:r>
            <a:rPr lang="da-DK" sz="4100" kern="1200" dirty="0" err="1" smtClean="0"/>
            <a:t>socitey</a:t>
          </a:r>
          <a:endParaRPr lang="da-DK" sz="4100" kern="1200" dirty="0"/>
        </a:p>
      </dsp:txBody>
      <dsp:txXfrm>
        <a:off x="5340024" y="3400889"/>
        <a:ext cx="2837275" cy="966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46860-1270-49B8-90D1-42841CFF0EC6}" type="datetimeFigureOut">
              <a:rPr lang="da-DK" smtClean="0"/>
              <a:t>25-04-2014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1DEF3-42FF-4458-BA89-5F33B6B6E2D9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4162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D9E4-DA1E-4ED3-8704-224B9BB9AE30}" type="datetimeFigureOut">
              <a:rPr lang="da-DK" smtClean="0"/>
              <a:t>25-04-2014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4E49-F691-4F0C-9B5E-BF55B34CAA8C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8455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D9E4-DA1E-4ED3-8704-224B9BB9AE30}" type="datetimeFigureOut">
              <a:rPr lang="da-DK" smtClean="0"/>
              <a:t>25-04-2014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4E49-F691-4F0C-9B5E-BF55B34CAA8C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0997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D9E4-DA1E-4ED3-8704-224B9BB9AE30}" type="datetimeFigureOut">
              <a:rPr lang="da-DK" smtClean="0"/>
              <a:t>25-04-2014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4E49-F691-4F0C-9B5E-BF55B34CAA8C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4406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D9E4-DA1E-4ED3-8704-224B9BB9AE30}" type="datetimeFigureOut">
              <a:rPr lang="da-DK" smtClean="0"/>
              <a:t>25-04-2014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4E49-F691-4F0C-9B5E-BF55B34CAA8C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3800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D9E4-DA1E-4ED3-8704-224B9BB9AE30}" type="datetimeFigureOut">
              <a:rPr lang="da-DK" smtClean="0"/>
              <a:t>25-04-2014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4E49-F691-4F0C-9B5E-BF55B34CAA8C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5956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D9E4-DA1E-4ED3-8704-224B9BB9AE30}" type="datetimeFigureOut">
              <a:rPr lang="da-DK" smtClean="0"/>
              <a:t>25-04-2014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4E49-F691-4F0C-9B5E-BF55B34CAA8C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6343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D9E4-DA1E-4ED3-8704-224B9BB9AE30}" type="datetimeFigureOut">
              <a:rPr lang="da-DK" smtClean="0"/>
              <a:t>25-04-2014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4E49-F691-4F0C-9B5E-BF55B34CAA8C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4403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D9E4-DA1E-4ED3-8704-224B9BB9AE30}" type="datetimeFigureOut">
              <a:rPr lang="da-DK" smtClean="0"/>
              <a:t>25-04-2014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4E49-F691-4F0C-9B5E-BF55B34CAA8C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2906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D9E4-DA1E-4ED3-8704-224B9BB9AE30}" type="datetimeFigureOut">
              <a:rPr lang="da-DK" smtClean="0"/>
              <a:t>25-04-2014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4E49-F691-4F0C-9B5E-BF55B34CAA8C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36563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D9E4-DA1E-4ED3-8704-224B9BB9AE30}" type="datetimeFigureOut">
              <a:rPr lang="da-DK" smtClean="0"/>
              <a:t>25-04-2014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4E49-F691-4F0C-9B5E-BF55B34CAA8C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3270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D9E4-DA1E-4ED3-8704-224B9BB9AE30}" type="datetimeFigureOut">
              <a:rPr lang="da-DK" smtClean="0"/>
              <a:t>25-04-2014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4E49-F691-4F0C-9B5E-BF55B34CAA8C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7248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FD9E4-DA1E-4ED3-8704-224B9BB9AE30}" type="datetimeFigureOut">
              <a:rPr lang="da-DK" smtClean="0"/>
              <a:t>25-04-2014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D4E49-F691-4F0C-9B5E-BF55B34CAA8C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33136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State, market and civil society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Lecture 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156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err="1" smtClean="0"/>
              <a:t>When</a:t>
            </a:r>
            <a:r>
              <a:rPr lang="da-DK" dirty="0" smtClean="0"/>
              <a:t> is private </a:t>
            </a:r>
            <a:r>
              <a:rPr lang="da-DK" dirty="0" err="1" smtClean="0"/>
              <a:t>market</a:t>
            </a:r>
            <a:r>
              <a:rPr lang="da-DK" dirty="0" smtClean="0"/>
              <a:t> solutions </a:t>
            </a:r>
            <a:r>
              <a:rPr lang="da-DK" dirty="0" err="1" smtClean="0"/>
              <a:t>cheaper</a:t>
            </a:r>
            <a:r>
              <a:rPr lang="da-DK" dirty="0" smtClean="0"/>
              <a:t> </a:t>
            </a:r>
            <a:r>
              <a:rPr lang="da-DK" dirty="0" err="1" smtClean="0"/>
              <a:t>than</a:t>
            </a:r>
            <a:r>
              <a:rPr lang="da-DK" dirty="0" smtClean="0"/>
              <a:t> </a:t>
            </a:r>
            <a:r>
              <a:rPr lang="da-DK" dirty="0" err="1" smtClean="0"/>
              <a:t>state</a:t>
            </a:r>
            <a:r>
              <a:rPr lang="da-DK" dirty="0" smtClean="0"/>
              <a:t> solutions?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This might be due to one or several of the following reasons:</a:t>
            </a:r>
          </a:p>
          <a:p>
            <a:r>
              <a:rPr lang="en-GB" dirty="0" smtClean="0"/>
              <a:t>Wage level for the employed are lower than in the public sector</a:t>
            </a:r>
          </a:p>
          <a:p>
            <a:r>
              <a:rPr lang="en-GB" dirty="0" smtClean="0"/>
              <a:t>More effective ways of working</a:t>
            </a:r>
          </a:p>
          <a:p>
            <a:r>
              <a:rPr lang="en-GB" dirty="0" smtClean="0"/>
              <a:t>Management is better</a:t>
            </a:r>
          </a:p>
          <a:p>
            <a:r>
              <a:rPr lang="en-GB" dirty="0" smtClean="0"/>
              <a:t>Quality of services is reduced</a:t>
            </a:r>
          </a:p>
          <a:p>
            <a:r>
              <a:rPr lang="en-GB" dirty="0" smtClean="0"/>
              <a:t>Working environment with more worn-out employees – implies a risk for higher public sector spending at a later 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938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Government</a:t>
            </a:r>
            <a:r>
              <a:rPr lang="da-DK" dirty="0" smtClean="0"/>
              <a:t> -</a:t>
            </a:r>
            <a:r>
              <a:rPr lang="da-DK" dirty="0" err="1" smtClean="0"/>
              <a:t>failure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</a:t>
            </a:r>
            <a:r>
              <a:rPr lang="en-GB" dirty="0" smtClean="0"/>
              <a:t>the size of the public sector is</a:t>
            </a:r>
            <a:r>
              <a:rPr lang="en-GB" dirty="0" smtClean="0"/>
              <a:t> </a:t>
            </a:r>
            <a:r>
              <a:rPr lang="en-GB" dirty="0" smtClean="0"/>
              <a:t>greater than what is from a welfare perspective </a:t>
            </a:r>
            <a:r>
              <a:rPr lang="en-GB" dirty="0" smtClean="0"/>
              <a:t>is efficient</a:t>
            </a:r>
            <a:endParaRPr lang="en-GB" dirty="0" smtClean="0"/>
          </a:p>
          <a:p>
            <a:r>
              <a:rPr lang="en-GB" dirty="0" smtClean="0"/>
              <a:t>Bureaucracy</a:t>
            </a:r>
          </a:p>
          <a:p>
            <a:r>
              <a:rPr lang="en-GB" dirty="0" smtClean="0"/>
              <a:t>Interest, pressure or lobby groups influence</a:t>
            </a:r>
          </a:p>
          <a:p>
            <a:r>
              <a:rPr lang="en-GB" dirty="0" smtClean="0"/>
              <a:t>The difficulty in steering and managing the public sector – the principal-agent problem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017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Relation </a:t>
            </a:r>
            <a:r>
              <a:rPr lang="da-DK" dirty="0" err="1" smtClean="0"/>
              <a:t>between</a:t>
            </a:r>
            <a:r>
              <a:rPr lang="da-DK" dirty="0" smtClean="0"/>
              <a:t> the public and private </a:t>
            </a:r>
            <a:r>
              <a:rPr lang="da-DK" dirty="0" err="1" smtClean="0"/>
              <a:t>sector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Private sector delivers goods and services to the public sector</a:t>
            </a:r>
          </a:p>
          <a:p>
            <a:r>
              <a:rPr lang="en-GB" dirty="0" smtClean="0"/>
              <a:t>Income transfers are often used to buy products in the private sector</a:t>
            </a:r>
          </a:p>
          <a:p>
            <a:r>
              <a:rPr lang="en-GB" dirty="0" smtClean="0"/>
              <a:t>Demand from public sector helps to develops new products –for example – welfare technology</a:t>
            </a:r>
          </a:p>
          <a:p>
            <a:r>
              <a:rPr lang="en-GB" dirty="0" smtClean="0"/>
              <a:t>Delimitation public private is therefore not simple and clear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402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Civil society – and the risk of Voluntary failure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A question </a:t>
            </a:r>
            <a:r>
              <a:rPr lang="en-GB" dirty="0" smtClean="0"/>
              <a:t>being: </a:t>
            </a:r>
            <a:r>
              <a:rPr lang="en-GB" dirty="0"/>
              <a:t>I</a:t>
            </a:r>
            <a:r>
              <a:rPr lang="en-GB" dirty="0" smtClean="0"/>
              <a:t>s </a:t>
            </a:r>
            <a:r>
              <a:rPr lang="en-GB" dirty="0" smtClean="0"/>
              <a:t>voluntary </a:t>
            </a:r>
            <a:r>
              <a:rPr lang="en-GB" dirty="0" smtClean="0"/>
              <a:t>work supplementary </a:t>
            </a:r>
            <a:r>
              <a:rPr lang="en-GB" dirty="0" smtClean="0"/>
              <a:t>or </a:t>
            </a:r>
            <a:r>
              <a:rPr lang="en-GB" dirty="0" err="1" smtClean="0"/>
              <a:t>areplacement</a:t>
            </a:r>
            <a:r>
              <a:rPr lang="en-GB" dirty="0" smtClean="0"/>
              <a:t> </a:t>
            </a:r>
            <a:r>
              <a:rPr lang="en-GB" dirty="0" smtClean="0"/>
              <a:t>for public welfare</a:t>
            </a:r>
          </a:p>
          <a:p>
            <a:r>
              <a:rPr lang="en-GB" dirty="0" smtClean="0"/>
              <a:t>Risk in differences in who has access to and options for  receiving welfare services if provided by civil society</a:t>
            </a:r>
          </a:p>
          <a:p>
            <a:r>
              <a:rPr lang="en-GB" dirty="0" smtClean="0"/>
              <a:t>Supply might be limited – and can quickly vanish</a:t>
            </a:r>
          </a:p>
          <a:p>
            <a:r>
              <a:rPr lang="en-GB" dirty="0" smtClean="0"/>
              <a:t>Transaction cost might arise</a:t>
            </a:r>
          </a:p>
          <a:p>
            <a:r>
              <a:rPr lang="en-GB" dirty="0" smtClean="0"/>
              <a:t>Welfare states demand for documentation – implies a conflict  between professionals and voluntary workers</a:t>
            </a:r>
          </a:p>
          <a:p>
            <a:r>
              <a:rPr lang="en-GB" dirty="0" smtClean="0"/>
              <a:t>A need therefore to define where possible and where it is not</a:t>
            </a:r>
          </a:p>
          <a:p>
            <a:r>
              <a:rPr lang="en-GB" dirty="0" smtClean="0"/>
              <a:t>Number of voluntary people differs among welfare states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552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Role</a:t>
            </a:r>
            <a:r>
              <a:rPr lang="da-DK" dirty="0" smtClean="0"/>
              <a:t> of the </a:t>
            </a:r>
            <a:r>
              <a:rPr lang="da-DK" dirty="0" err="1" smtClean="0"/>
              <a:t>family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Supply care and economy among a group of people</a:t>
            </a:r>
          </a:p>
          <a:p>
            <a:r>
              <a:rPr lang="en-GB" dirty="0" smtClean="0"/>
              <a:t>Historically many welfare issues regarding care and income transfers has been solved in the family</a:t>
            </a:r>
          </a:p>
          <a:p>
            <a:r>
              <a:rPr lang="en-GB" dirty="0" smtClean="0"/>
              <a:t>A new risk being the splitting up of families – and also that some might be in risk of not having anyone to discuss intimate matters with – especially for elderly people loneliness might also be a problem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67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Labour </a:t>
            </a:r>
            <a:r>
              <a:rPr lang="da-DK" dirty="0" err="1" smtClean="0"/>
              <a:t>market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Has a special role and function in welfare societies </a:t>
            </a:r>
          </a:p>
          <a:p>
            <a:r>
              <a:rPr lang="en-GB" dirty="0" smtClean="0"/>
              <a:t>They often are the main access to </a:t>
            </a:r>
            <a:r>
              <a:rPr lang="en-GB" dirty="0" smtClean="0"/>
              <a:t>income and </a:t>
            </a:r>
            <a:r>
              <a:rPr lang="en-GB" dirty="0" smtClean="0"/>
              <a:t>consumption possibilities</a:t>
            </a:r>
          </a:p>
          <a:p>
            <a:r>
              <a:rPr lang="en-GB" dirty="0" smtClean="0"/>
              <a:t>Social contact and relations can also be influenced hereby</a:t>
            </a:r>
          </a:p>
          <a:p>
            <a:r>
              <a:rPr lang="en-GB" dirty="0" smtClean="0"/>
              <a:t>Work is seen as an important element in order to have a high level of welfare (measured by GDP) in many countries</a:t>
            </a:r>
          </a:p>
          <a:p>
            <a:r>
              <a:rPr lang="en-GB" dirty="0" smtClean="0"/>
              <a:t>There </a:t>
            </a:r>
            <a:r>
              <a:rPr lang="en-GB" dirty="0" smtClean="0"/>
              <a:t>is many and different types of labour market, divided due to geography, education and experience, and also different types of unemployment ( for example: season, business cycle, search)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483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Relation </a:t>
            </a:r>
            <a:r>
              <a:rPr lang="da-DK" dirty="0" err="1" smtClean="0"/>
              <a:t>between</a:t>
            </a:r>
            <a:r>
              <a:rPr lang="da-DK" dirty="0" smtClean="0"/>
              <a:t> </a:t>
            </a:r>
            <a:r>
              <a:rPr lang="da-DK" dirty="0" err="1" smtClean="0"/>
              <a:t>unemployment</a:t>
            </a:r>
            <a:r>
              <a:rPr lang="da-DK" dirty="0" smtClean="0"/>
              <a:t> and </a:t>
            </a:r>
            <a:r>
              <a:rPr lang="da-DK" dirty="0" err="1" smtClean="0"/>
              <a:t>growth</a:t>
            </a:r>
            <a:r>
              <a:rPr lang="da-DK" dirty="0" smtClean="0"/>
              <a:t> in GDP in the EU27 </a:t>
            </a:r>
            <a:r>
              <a:rPr lang="da-DK" dirty="0" err="1" smtClean="0"/>
              <a:t>since</a:t>
            </a:r>
            <a:r>
              <a:rPr lang="da-DK" dirty="0" smtClean="0"/>
              <a:t> 2000</a:t>
            </a:r>
            <a:endParaRPr lang="da-DK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979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Nordic </a:t>
            </a:r>
            <a:r>
              <a:rPr lang="da-DK" dirty="0" err="1" smtClean="0"/>
              <a:t>welfare</a:t>
            </a:r>
            <a:r>
              <a:rPr lang="da-DK" dirty="0" smtClean="0"/>
              <a:t> </a:t>
            </a:r>
            <a:r>
              <a:rPr lang="da-DK" dirty="0" err="1" smtClean="0"/>
              <a:t>states</a:t>
            </a:r>
            <a:r>
              <a:rPr lang="da-DK" dirty="0" smtClean="0"/>
              <a:t> and </a:t>
            </a:r>
            <a:r>
              <a:rPr lang="da-DK" dirty="0" err="1" smtClean="0"/>
              <a:t>labour</a:t>
            </a:r>
            <a:r>
              <a:rPr lang="da-DK" dirty="0" smtClean="0"/>
              <a:t> </a:t>
            </a:r>
            <a:r>
              <a:rPr lang="da-DK" dirty="0" err="1" smtClean="0"/>
              <a:t>market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High employment rate  - also for women</a:t>
            </a:r>
          </a:p>
          <a:p>
            <a:r>
              <a:rPr lang="en-GB" dirty="0" smtClean="0"/>
              <a:t>Historical a focus on reduction of unemployment – including through a reduction in unemployment also by public sector intervention</a:t>
            </a:r>
          </a:p>
          <a:p>
            <a:r>
              <a:rPr lang="en-GB" dirty="0" smtClean="0"/>
              <a:t>Women are to a larger degree than men working part-time</a:t>
            </a:r>
          </a:p>
          <a:p>
            <a:r>
              <a:rPr lang="en-GB" dirty="0" smtClean="0"/>
              <a:t>Gender divided labour market – and difference in wage income</a:t>
            </a:r>
          </a:p>
          <a:p>
            <a:r>
              <a:rPr lang="en-GB" dirty="0" smtClean="0"/>
              <a:t>Focus on active labour market policy – but to a larger degree than earlier on work-first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963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Labour market and welfare regimes – a comparison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5773153"/>
              </p:ext>
            </p:extLst>
          </p:nvPr>
        </p:nvGraphicFramePr>
        <p:xfrm>
          <a:off x="611560" y="1412775"/>
          <a:ext cx="8064895" cy="51098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2484"/>
                <a:gridCol w="1612484"/>
                <a:gridCol w="1613309"/>
                <a:gridCol w="1613309"/>
                <a:gridCol w="1613309"/>
              </a:tblGrid>
              <a:tr h="7754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Labour</a:t>
                      </a:r>
                      <a:r>
                        <a:rPr lang="en-US" sz="1000" dirty="0">
                          <a:effectLst/>
                        </a:rPr>
                        <a:t> Market Policy / Welfare Regime</a:t>
                      </a: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Coverage unemployment benefit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Focus on ALMP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Goal of labour market policy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Ideological ap</a:t>
                      </a:r>
                      <a:r>
                        <a:rPr lang="da-DK" sz="1000">
                          <a:effectLst/>
                        </a:rPr>
                        <a:t>proach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847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400" dirty="0">
                          <a:effectLst/>
                        </a:rPr>
                        <a:t>Nordic</a:t>
                      </a:r>
                      <a:endParaRPr lang="da-D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</a:rPr>
                        <a:t>Comprehensive –although replacement rate has been reduced</a:t>
                      </a:r>
                      <a:endParaRPr lang="en-GB" sz="1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</a:rPr>
                        <a:t>Yes - central</a:t>
                      </a:r>
                      <a:endParaRPr lang="en-GB" sz="1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</a:rPr>
                        <a:t>Integration, full employment</a:t>
                      </a:r>
                      <a:endParaRPr lang="en-GB" sz="1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</a:rPr>
                        <a:t>Equality, Keynesian intervention, however increased focus on work-first</a:t>
                      </a:r>
                      <a:endParaRPr lang="en-GB" sz="1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632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400">
                          <a:effectLst/>
                        </a:rPr>
                        <a:t>Corporatist/Continental European</a:t>
                      </a:r>
                      <a:endParaRPr lang="da-D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</a:rPr>
                        <a:t>Less Strong – lower replacement rate</a:t>
                      </a:r>
                      <a:endParaRPr lang="en-GB" sz="1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</a:rPr>
                        <a:t>Relatively important</a:t>
                      </a:r>
                      <a:endParaRPr lang="en-GB" sz="1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</a:rPr>
                        <a:t>Reduce pressure public sector spending</a:t>
                      </a:r>
                      <a:endParaRPr lang="en-GB" sz="1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</a:rPr>
                        <a:t>State with corporatist inclusion labour market partner</a:t>
                      </a:r>
                      <a:endParaRPr lang="en-GB" sz="1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54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400">
                          <a:effectLst/>
                        </a:rPr>
                        <a:t>Liberal</a:t>
                      </a:r>
                      <a:endParaRPr lang="da-D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</a:rPr>
                        <a:t>Weak</a:t>
                      </a:r>
                      <a:endParaRPr lang="en-GB" sz="1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</a:rPr>
                        <a:t>Only limited</a:t>
                      </a:r>
                      <a:endParaRPr lang="en-GB" sz="1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</a:rPr>
                        <a:t>If, then focus on business</a:t>
                      </a:r>
                      <a:endParaRPr lang="en-GB" sz="1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</a:rPr>
                        <a:t>Efficiency, liberal non-intervention</a:t>
                      </a:r>
                      <a:endParaRPr lang="en-GB" sz="1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54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400">
                          <a:effectLst/>
                        </a:rPr>
                        <a:t>Southern/Eastern Europe</a:t>
                      </a:r>
                      <a:endParaRPr lang="da-D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</a:rPr>
                        <a:t>Very incomplete</a:t>
                      </a:r>
                      <a:endParaRPr lang="en-GB" sz="1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</a:rPr>
                        <a:t>Only weak developed</a:t>
                      </a:r>
                      <a:endParaRPr lang="en-GB" sz="1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</a:rPr>
                        <a:t>To reduce use of benefit system</a:t>
                      </a:r>
                      <a:endParaRPr lang="en-GB" sz="1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</a:rPr>
                        <a:t>Emphasis on civil society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</a:rPr>
                        <a:t> </a:t>
                      </a:r>
                      <a:endParaRPr lang="en-GB" sz="1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82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High </a:t>
            </a:r>
            <a:r>
              <a:rPr lang="da-DK" dirty="0" err="1" smtClean="0"/>
              <a:t>replacement</a:t>
            </a:r>
            <a:r>
              <a:rPr lang="da-DK" dirty="0" smtClean="0"/>
              <a:t> in Nordic – </a:t>
            </a:r>
            <a:r>
              <a:rPr lang="da-DK" dirty="0" err="1" smtClean="0"/>
              <a:t>low</a:t>
            </a:r>
            <a:r>
              <a:rPr lang="da-DK" dirty="0" smtClean="0"/>
              <a:t> in </a:t>
            </a:r>
            <a:r>
              <a:rPr lang="da-DK" dirty="0" smtClean="0"/>
              <a:t>Liberal </a:t>
            </a:r>
            <a:r>
              <a:rPr lang="da-DK" dirty="0" smtClean="0"/>
              <a:t>– </a:t>
            </a:r>
            <a:r>
              <a:rPr lang="da-DK" dirty="0" err="1" smtClean="0"/>
              <a:t>also</a:t>
            </a:r>
            <a:r>
              <a:rPr lang="da-DK" dirty="0" smtClean="0"/>
              <a:t> </a:t>
            </a:r>
            <a:r>
              <a:rPr lang="da-DK" dirty="0" err="1" smtClean="0"/>
              <a:t>some</a:t>
            </a:r>
            <a:r>
              <a:rPr lang="da-DK" dirty="0" smtClean="0"/>
              <a:t> </a:t>
            </a:r>
            <a:r>
              <a:rPr lang="da-DK" dirty="0" err="1" smtClean="0"/>
              <a:t>convergence</a:t>
            </a:r>
            <a:endParaRPr lang="da-DK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4474069"/>
              </p:ext>
            </p:extLst>
          </p:nvPr>
        </p:nvGraphicFramePr>
        <p:xfrm>
          <a:off x="539552" y="1628800"/>
          <a:ext cx="8136904" cy="42484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2024"/>
                <a:gridCol w="2712024"/>
                <a:gridCol w="2712856"/>
              </a:tblGrid>
              <a:tr h="42484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Country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Single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Two earner married couple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484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Czech Republic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65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84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484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Denmark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57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74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484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France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66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80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484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Germany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59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83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484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Hungary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54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73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484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Italy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55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74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484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Spain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58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75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484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Sweden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46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68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484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UK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13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49</a:t>
                      </a: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031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Welfare</a:t>
            </a:r>
            <a:r>
              <a:rPr lang="da-DK" dirty="0" smtClean="0"/>
              <a:t> </a:t>
            </a:r>
            <a:r>
              <a:rPr lang="da-DK" dirty="0" err="1" smtClean="0"/>
              <a:t>Triangle</a:t>
            </a:r>
            <a:endParaRPr lang="da-DK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605008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278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Public </a:t>
            </a:r>
            <a:r>
              <a:rPr lang="da-DK" dirty="0" err="1" smtClean="0"/>
              <a:t>welfare</a:t>
            </a:r>
            <a:r>
              <a:rPr lang="da-DK" dirty="0" smtClean="0"/>
              <a:t> and the </a:t>
            </a:r>
            <a:r>
              <a:rPr lang="da-DK" dirty="0" err="1" smtClean="0"/>
              <a:t>labour</a:t>
            </a:r>
            <a:r>
              <a:rPr lang="da-DK" dirty="0" smtClean="0"/>
              <a:t> </a:t>
            </a:r>
            <a:r>
              <a:rPr lang="da-DK" dirty="0" err="1" smtClean="0"/>
              <a:t>market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Day –care for children</a:t>
            </a:r>
          </a:p>
          <a:p>
            <a:r>
              <a:rPr lang="en-GB" dirty="0" smtClean="0"/>
              <a:t>Maternity and paternity leave</a:t>
            </a:r>
          </a:p>
          <a:p>
            <a:r>
              <a:rPr lang="en-GB" dirty="0" smtClean="0"/>
              <a:t>Education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However, also often either at the work place or in collective agreements possibilities and discussion on how to combine work and family life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1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Summing</a:t>
            </a:r>
            <a:r>
              <a:rPr lang="da-DK" dirty="0" smtClean="0"/>
              <a:t> -up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State, market and civil society has different and changing roles and it differs among the different welfare state regimes</a:t>
            </a:r>
          </a:p>
          <a:p>
            <a:r>
              <a:rPr lang="en-GB" dirty="0" smtClean="0"/>
              <a:t>Consequences hereof can be difficult – and needs to be analysed empirical in the different countries</a:t>
            </a:r>
          </a:p>
          <a:p>
            <a:r>
              <a:rPr lang="en-GB" dirty="0" smtClean="0"/>
              <a:t>The balance between the three sectors can influence the degree of equality in a society – including inequality in access to welfare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34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Roles</a:t>
            </a:r>
            <a:r>
              <a:rPr lang="da-DK" dirty="0" smtClean="0"/>
              <a:t>?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Financing</a:t>
            </a:r>
          </a:p>
          <a:p>
            <a:r>
              <a:rPr lang="en-GB" dirty="0" smtClean="0"/>
              <a:t>Delivery</a:t>
            </a:r>
          </a:p>
          <a:p>
            <a:r>
              <a:rPr lang="en-GB" dirty="0" smtClean="0"/>
              <a:t>Impact on degree of solidarity</a:t>
            </a:r>
          </a:p>
          <a:p>
            <a:r>
              <a:rPr lang="en-GB" dirty="0" smtClean="0"/>
              <a:t>Logics and rationality behind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Change in welfare mix, the combination of state, market and civil society, over time – not a static issue. Care of children as an example – historically civil society – today often either market and/or state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455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Routes to </a:t>
            </a:r>
            <a:r>
              <a:rPr lang="da-DK" dirty="0" err="1" smtClean="0"/>
              <a:t>welfare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Public</a:t>
            </a:r>
          </a:p>
          <a:p>
            <a:r>
              <a:rPr lang="en-GB" dirty="0" smtClean="0"/>
              <a:t>Fiscal</a:t>
            </a:r>
          </a:p>
          <a:p>
            <a:r>
              <a:rPr lang="en-GB" dirty="0" smtClean="0"/>
              <a:t>Occupational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They can be used independently or in various combinations</a:t>
            </a:r>
          </a:p>
          <a:p>
            <a:pPr marL="0" indent="0">
              <a:buNone/>
            </a:pPr>
            <a:r>
              <a:rPr lang="en-GB" dirty="0" smtClean="0"/>
              <a:t>Analysis often looks at one aspect – and data often mainly public welfare through direct public sector spending</a:t>
            </a:r>
          </a:p>
          <a:p>
            <a:pPr marL="0" indent="0">
              <a:buNone/>
            </a:pPr>
            <a:r>
              <a:rPr lang="en-GB" dirty="0" smtClean="0"/>
              <a:t>In most welfare state public spending also imply sales of goods and services from the private sector and employment of people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424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err="1" smtClean="0"/>
              <a:t>Two</a:t>
            </a:r>
            <a:r>
              <a:rPr lang="da-DK" dirty="0" smtClean="0"/>
              <a:t> case </a:t>
            </a:r>
            <a:r>
              <a:rPr lang="da-DK" dirty="0" err="1" smtClean="0"/>
              <a:t>examples</a:t>
            </a:r>
            <a:r>
              <a:rPr lang="da-DK" dirty="0" smtClean="0"/>
              <a:t>: </a:t>
            </a:r>
            <a:r>
              <a:rPr lang="da-DK" dirty="0" err="1" smtClean="0"/>
              <a:t>Housing</a:t>
            </a:r>
            <a:r>
              <a:rPr lang="da-DK" dirty="0" smtClean="0"/>
              <a:t> and pension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Housing: Public support for construction and/or renovation of building, housing benefit, tax-rebate on housing loans</a:t>
            </a:r>
          </a:p>
          <a:p>
            <a:pPr marL="0" indent="0">
              <a:buNone/>
            </a:pPr>
            <a:r>
              <a:rPr lang="en-GB" dirty="0" smtClean="0"/>
              <a:t>Pension: State pension, indirect support through the tax-system (lower payment of tax) for savings to pension purposes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076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From </a:t>
            </a:r>
            <a:r>
              <a:rPr lang="da-DK" dirty="0" err="1" smtClean="0"/>
              <a:t>gross</a:t>
            </a:r>
            <a:r>
              <a:rPr lang="da-DK" dirty="0" smtClean="0"/>
              <a:t> to net social </a:t>
            </a:r>
            <a:r>
              <a:rPr lang="da-DK" dirty="0" err="1" smtClean="0"/>
              <a:t>spending</a:t>
            </a:r>
            <a:endParaRPr lang="da-DK" dirty="0"/>
          </a:p>
        </p:txBody>
      </p:sp>
      <p:graphicFrame>
        <p:nvGraphicFramePr>
          <p:cNvPr id="4" name="Diagram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0965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Market-</a:t>
            </a:r>
            <a:r>
              <a:rPr lang="da-DK" dirty="0" err="1" smtClean="0"/>
              <a:t>failure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Monopoly/duopoly</a:t>
            </a:r>
          </a:p>
          <a:p>
            <a:r>
              <a:rPr lang="en-GB" dirty="0" smtClean="0"/>
              <a:t>Risk of a limited supply if limited demand ( for example, services to people with disabilities)</a:t>
            </a:r>
          </a:p>
          <a:p>
            <a:r>
              <a:rPr lang="en-GB" dirty="0" smtClean="0"/>
              <a:t>Unemployment – and historically inflation</a:t>
            </a:r>
          </a:p>
          <a:p>
            <a:r>
              <a:rPr lang="en-GB" dirty="0" smtClean="0"/>
              <a:t>Externalities – pollution (negative), vaccination (positive)</a:t>
            </a:r>
          </a:p>
          <a:p>
            <a:pPr marL="0" indent="0">
              <a:buNone/>
            </a:pPr>
            <a:r>
              <a:rPr lang="en-GB" dirty="0" smtClean="0"/>
              <a:t>Market </a:t>
            </a:r>
            <a:r>
              <a:rPr lang="en-GB" dirty="0" smtClean="0"/>
              <a:t>failure is </a:t>
            </a:r>
            <a:r>
              <a:rPr lang="en-GB" dirty="0" smtClean="0"/>
              <a:t>an argument for public sector intervention, but not necessarily public sector delivery</a:t>
            </a:r>
          </a:p>
          <a:p>
            <a:pPr marL="0" indent="0">
              <a:buNone/>
            </a:pPr>
            <a:r>
              <a:rPr lang="en-GB" dirty="0" smtClean="0"/>
              <a:t>Intervention also in order to ensure efficiency – care of elderly as an example</a:t>
            </a:r>
          </a:p>
          <a:p>
            <a:pPr marL="0" indent="0">
              <a:buNone/>
            </a:pPr>
            <a:r>
              <a:rPr lang="en-GB" dirty="0" smtClean="0"/>
              <a:t>Moral limits to what a market can provide – for example organs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Types of </a:t>
            </a:r>
            <a:r>
              <a:rPr lang="da-DK" dirty="0" err="1" smtClean="0"/>
              <a:t>regulations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Public delivery</a:t>
            </a:r>
          </a:p>
          <a:p>
            <a:r>
              <a:rPr lang="en-GB" dirty="0" smtClean="0"/>
              <a:t>Use of taxes and duties</a:t>
            </a:r>
          </a:p>
          <a:p>
            <a:r>
              <a:rPr lang="en-GB" dirty="0" smtClean="0"/>
              <a:t>Ministerial order </a:t>
            </a:r>
          </a:p>
          <a:p>
            <a:r>
              <a:rPr lang="en-GB" dirty="0" smtClean="0"/>
              <a:t>Other types of regulation </a:t>
            </a:r>
          </a:p>
          <a:p>
            <a:r>
              <a:rPr lang="en-GB" dirty="0" smtClean="0"/>
              <a:t>Recommendation, best practices </a:t>
            </a:r>
          </a:p>
          <a:p>
            <a:r>
              <a:rPr lang="en-GB" dirty="0" smtClean="0"/>
              <a:t>Control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861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err="1" smtClean="0"/>
              <a:t>Marketization</a:t>
            </a:r>
            <a:r>
              <a:rPr lang="da-DK" dirty="0" smtClean="0"/>
              <a:t> of </a:t>
            </a:r>
            <a:r>
              <a:rPr lang="da-DK" dirty="0" err="1" smtClean="0"/>
              <a:t>welfare</a:t>
            </a:r>
            <a:r>
              <a:rPr lang="da-DK" dirty="0" smtClean="0"/>
              <a:t> </a:t>
            </a:r>
            <a:r>
              <a:rPr lang="da-DK" dirty="0" err="1" smtClean="0"/>
              <a:t>states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Different degree in the different welfare regimes – highest in Liberal, least in Nordic welfare states</a:t>
            </a:r>
          </a:p>
          <a:p>
            <a:r>
              <a:rPr lang="en-GB" dirty="0" smtClean="0"/>
              <a:t>When can market be used to provide welfare without negative implications for users?:</a:t>
            </a:r>
          </a:p>
          <a:p>
            <a:r>
              <a:rPr lang="en-GB" dirty="0" smtClean="0"/>
              <a:t>Many providers – be able to reduce or avoid cream-skimming</a:t>
            </a:r>
          </a:p>
          <a:p>
            <a:r>
              <a:rPr lang="en-GB" dirty="0" smtClean="0"/>
              <a:t>Reduced transaction costs</a:t>
            </a:r>
          </a:p>
          <a:p>
            <a:r>
              <a:rPr lang="en-GB" dirty="0" smtClean="0"/>
              <a:t>Complete </a:t>
            </a:r>
            <a:r>
              <a:rPr lang="en-GB" dirty="0" err="1" smtClean="0"/>
              <a:t>transparence</a:t>
            </a:r>
            <a:r>
              <a:rPr lang="en-GB" dirty="0" smtClean="0"/>
              <a:t> and full information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20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16370c23e18a41c35d7cad473613ff04a17b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1065</Words>
  <Application>Microsoft Office PowerPoint</Application>
  <PresentationFormat>On-screen Show (4:3)</PresentationFormat>
  <Paragraphs>156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State, market and civil society</vt:lpstr>
      <vt:lpstr>Welfare Triangle</vt:lpstr>
      <vt:lpstr>Roles?</vt:lpstr>
      <vt:lpstr>Routes to welfare</vt:lpstr>
      <vt:lpstr>Two case examples: Housing and pension</vt:lpstr>
      <vt:lpstr>From gross to net social spending</vt:lpstr>
      <vt:lpstr>Market-failure</vt:lpstr>
      <vt:lpstr>Types of regulations</vt:lpstr>
      <vt:lpstr>Marketization of welfare states</vt:lpstr>
      <vt:lpstr>When is private market solutions cheaper than state solutions?</vt:lpstr>
      <vt:lpstr>Government -failure</vt:lpstr>
      <vt:lpstr>Relation between the public and private sector</vt:lpstr>
      <vt:lpstr>Civil society – and the risk of Voluntary failure</vt:lpstr>
      <vt:lpstr>Role of the family</vt:lpstr>
      <vt:lpstr>Labour market</vt:lpstr>
      <vt:lpstr>Relation between unemployment and growth in GDP in the EU27 since 2000</vt:lpstr>
      <vt:lpstr>Nordic welfare states and labour market</vt:lpstr>
      <vt:lpstr>Labour market and welfare regimes – a comparison</vt:lpstr>
      <vt:lpstr>High replacement in Nordic – low in Liberal – also some convergence</vt:lpstr>
      <vt:lpstr>Public welfare and the labour market</vt:lpstr>
      <vt:lpstr>Summing -up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Stat, marked og civilsamfund – roller og betydning i velfærdstater</dc:title>
  <dc:creator>Bent</dc:creator>
  <cp:lastModifiedBy>Bent Greve</cp:lastModifiedBy>
  <cp:revision>20</cp:revision>
  <cp:lastPrinted>2014-01-22T07:16:16Z</cp:lastPrinted>
  <dcterms:created xsi:type="dcterms:W3CDTF">2014-01-21T10:09:30Z</dcterms:created>
  <dcterms:modified xsi:type="dcterms:W3CDTF">2014-04-25T11:58:57Z</dcterms:modified>
</cp:coreProperties>
</file>