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60" r:id="rId4"/>
    <p:sldId id="261" r:id="rId5"/>
    <p:sldId id="258" r:id="rId6"/>
    <p:sldId id="259" r:id="rId7"/>
    <p:sldId id="264" r:id="rId8"/>
    <p:sldId id="268" r:id="rId9"/>
    <p:sldId id="269" r:id="rId10"/>
    <p:sldId id="262" r:id="rId11"/>
    <p:sldId id="263" r:id="rId12"/>
    <p:sldId id="265" r:id="rId13"/>
    <p:sldId id="272" r:id="rId14"/>
    <p:sldId id="266" r:id="rId15"/>
    <p:sldId id="267" r:id="rId16"/>
    <p:sldId id="271" r:id="rId17"/>
    <p:sldId id="273" r:id="rId18"/>
    <p:sldId id="274" r:id="rId19"/>
    <p:sldId id="275" r:id="rId20"/>
    <p:sldId id="276" r:id="rId21"/>
    <p:sldId id="277" r:id="rId22"/>
  </p:sldIdLst>
  <p:sldSz cx="9144000" cy="6858000" type="screen4x3"/>
  <p:notesSz cx="6858000" cy="9144000"/>
  <p:custDataLst>
    <p:tags r:id="rId24"/>
  </p:custDataLst>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732" autoAdjust="0"/>
  </p:normalViewPr>
  <p:slideViewPr>
    <p:cSldViewPr>
      <p:cViewPr varScale="1">
        <p:scale>
          <a:sx n="106" d="100"/>
          <a:sy n="106" d="100"/>
        </p:scale>
        <p:origin x="-176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a-DK"/>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8281F4-A23E-45DE-8476-68AEBB465375}" type="datetimeFigureOut">
              <a:rPr lang="da-DK" smtClean="0"/>
              <a:t>25-04-2014</a:t>
            </a:fld>
            <a:endParaRPr lang="da-DK"/>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a-DK"/>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a-DK"/>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C4FDA8-37CE-4B4E-84C5-72BEA834726B}" type="slidenum">
              <a:rPr lang="da-DK" smtClean="0"/>
              <a:t>‹#›</a:t>
            </a:fld>
            <a:endParaRPr lang="da-DK"/>
          </a:p>
        </p:txBody>
      </p:sp>
    </p:spTree>
    <p:extLst>
      <p:ext uri="{BB962C8B-B14F-4D97-AF65-F5344CB8AC3E}">
        <p14:creationId xmlns:p14="http://schemas.microsoft.com/office/powerpoint/2010/main" val="33981857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dirty="0" smtClean="0"/>
              <a:t>Kilde Eurostat</a:t>
            </a:r>
            <a:r>
              <a:rPr lang="da-DK" baseline="0" dirty="0" smtClean="0"/>
              <a:t> 4. januar, 2014</a:t>
            </a:r>
            <a:endParaRPr lang="da-DK" dirty="0"/>
          </a:p>
        </p:txBody>
      </p:sp>
      <p:sp>
        <p:nvSpPr>
          <p:cNvPr id="4" name="Slide Number Placeholder 3"/>
          <p:cNvSpPr>
            <a:spLocks noGrp="1"/>
          </p:cNvSpPr>
          <p:nvPr>
            <p:ph type="sldNum" sz="quarter" idx="10"/>
          </p:nvPr>
        </p:nvSpPr>
        <p:spPr/>
        <p:txBody>
          <a:bodyPr/>
          <a:lstStyle/>
          <a:p>
            <a:fld id="{96C4FDA8-37CE-4B4E-84C5-72BEA834726B}" type="slidenum">
              <a:rPr lang="da-DK" smtClean="0"/>
              <a:t>13</a:t>
            </a:fld>
            <a:endParaRPr lang="da-DK"/>
          </a:p>
        </p:txBody>
      </p:sp>
    </p:spTree>
    <p:extLst>
      <p:ext uri="{BB962C8B-B14F-4D97-AF65-F5344CB8AC3E}">
        <p14:creationId xmlns:p14="http://schemas.microsoft.com/office/powerpoint/2010/main" val="12764730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da-DK"/>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da-DK"/>
          </a:p>
        </p:txBody>
      </p:sp>
      <p:sp>
        <p:nvSpPr>
          <p:cNvPr id="4" name="Date Placeholder 3"/>
          <p:cNvSpPr>
            <a:spLocks noGrp="1"/>
          </p:cNvSpPr>
          <p:nvPr>
            <p:ph type="dt" sz="half" idx="10"/>
          </p:nvPr>
        </p:nvSpPr>
        <p:spPr/>
        <p:txBody>
          <a:bodyPr/>
          <a:lstStyle/>
          <a:p>
            <a:fld id="{FA2F62AA-1359-495A-9C3C-4D7A3EC29DEB}" type="datetimeFigureOut">
              <a:rPr lang="da-DK" smtClean="0"/>
              <a:t>25-04-2014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59408D7E-67CB-473D-B518-18E7D78CFC4E}" type="slidenum">
              <a:rPr lang="da-DK" smtClean="0"/>
              <a:t>‹#›</a:t>
            </a:fld>
            <a:endParaRPr lang="da-DK"/>
          </a:p>
        </p:txBody>
      </p:sp>
    </p:spTree>
    <p:extLst>
      <p:ext uri="{BB962C8B-B14F-4D97-AF65-F5344CB8AC3E}">
        <p14:creationId xmlns:p14="http://schemas.microsoft.com/office/powerpoint/2010/main" val="1634461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Date Placeholder 3"/>
          <p:cNvSpPr>
            <a:spLocks noGrp="1"/>
          </p:cNvSpPr>
          <p:nvPr>
            <p:ph type="dt" sz="half" idx="10"/>
          </p:nvPr>
        </p:nvSpPr>
        <p:spPr/>
        <p:txBody>
          <a:bodyPr/>
          <a:lstStyle/>
          <a:p>
            <a:fld id="{FA2F62AA-1359-495A-9C3C-4D7A3EC29DEB}" type="datetimeFigureOut">
              <a:rPr lang="da-DK" smtClean="0"/>
              <a:t>25-04-2014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59408D7E-67CB-473D-B518-18E7D78CFC4E}" type="slidenum">
              <a:rPr lang="da-DK" smtClean="0"/>
              <a:t>‹#›</a:t>
            </a:fld>
            <a:endParaRPr lang="da-DK"/>
          </a:p>
        </p:txBody>
      </p:sp>
    </p:spTree>
    <p:extLst>
      <p:ext uri="{BB962C8B-B14F-4D97-AF65-F5344CB8AC3E}">
        <p14:creationId xmlns:p14="http://schemas.microsoft.com/office/powerpoint/2010/main" val="4286827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da-DK"/>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Date Placeholder 3"/>
          <p:cNvSpPr>
            <a:spLocks noGrp="1"/>
          </p:cNvSpPr>
          <p:nvPr>
            <p:ph type="dt" sz="half" idx="10"/>
          </p:nvPr>
        </p:nvSpPr>
        <p:spPr/>
        <p:txBody>
          <a:bodyPr/>
          <a:lstStyle/>
          <a:p>
            <a:fld id="{FA2F62AA-1359-495A-9C3C-4D7A3EC29DEB}" type="datetimeFigureOut">
              <a:rPr lang="da-DK" smtClean="0"/>
              <a:t>25-04-2014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59408D7E-67CB-473D-B518-18E7D78CFC4E}" type="slidenum">
              <a:rPr lang="da-DK" smtClean="0"/>
              <a:t>‹#›</a:t>
            </a:fld>
            <a:endParaRPr lang="da-DK"/>
          </a:p>
        </p:txBody>
      </p:sp>
    </p:spTree>
    <p:extLst>
      <p:ext uri="{BB962C8B-B14F-4D97-AF65-F5344CB8AC3E}">
        <p14:creationId xmlns:p14="http://schemas.microsoft.com/office/powerpoint/2010/main" val="1570008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Date Placeholder 3"/>
          <p:cNvSpPr>
            <a:spLocks noGrp="1"/>
          </p:cNvSpPr>
          <p:nvPr>
            <p:ph type="dt" sz="half" idx="10"/>
          </p:nvPr>
        </p:nvSpPr>
        <p:spPr/>
        <p:txBody>
          <a:bodyPr/>
          <a:lstStyle/>
          <a:p>
            <a:fld id="{FA2F62AA-1359-495A-9C3C-4D7A3EC29DEB}" type="datetimeFigureOut">
              <a:rPr lang="da-DK" smtClean="0"/>
              <a:t>25-04-2014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59408D7E-67CB-473D-B518-18E7D78CFC4E}" type="slidenum">
              <a:rPr lang="da-DK" smtClean="0"/>
              <a:t>‹#›</a:t>
            </a:fld>
            <a:endParaRPr lang="da-DK"/>
          </a:p>
        </p:txBody>
      </p:sp>
    </p:spTree>
    <p:extLst>
      <p:ext uri="{BB962C8B-B14F-4D97-AF65-F5344CB8AC3E}">
        <p14:creationId xmlns:p14="http://schemas.microsoft.com/office/powerpoint/2010/main" val="4265837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da-DK"/>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2F62AA-1359-495A-9C3C-4D7A3EC29DEB}" type="datetimeFigureOut">
              <a:rPr lang="da-DK" smtClean="0"/>
              <a:t>25-04-2014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59408D7E-67CB-473D-B518-18E7D78CFC4E}" type="slidenum">
              <a:rPr lang="da-DK" smtClean="0"/>
              <a:t>‹#›</a:t>
            </a:fld>
            <a:endParaRPr lang="da-DK"/>
          </a:p>
        </p:txBody>
      </p:sp>
    </p:spTree>
    <p:extLst>
      <p:ext uri="{BB962C8B-B14F-4D97-AF65-F5344CB8AC3E}">
        <p14:creationId xmlns:p14="http://schemas.microsoft.com/office/powerpoint/2010/main" val="2135650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5" name="Date Placeholder 4"/>
          <p:cNvSpPr>
            <a:spLocks noGrp="1"/>
          </p:cNvSpPr>
          <p:nvPr>
            <p:ph type="dt" sz="half" idx="10"/>
          </p:nvPr>
        </p:nvSpPr>
        <p:spPr/>
        <p:txBody>
          <a:bodyPr/>
          <a:lstStyle/>
          <a:p>
            <a:fld id="{FA2F62AA-1359-495A-9C3C-4D7A3EC29DEB}" type="datetimeFigureOut">
              <a:rPr lang="da-DK" smtClean="0"/>
              <a:t>25-04-2014</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59408D7E-67CB-473D-B518-18E7D78CFC4E}" type="slidenum">
              <a:rPr lang="da-DK" smtClean="0"/>
              <a:t>‹#›</a:t>
            </a:fld>
            <a:endParaRPr lang="da-DK"/>
          </a:p>
        </p:txBody>
      </p:sp>
    </p:spTree>
    <p:extLst>
      <p:ext uri="{BB962C8B-B14F-4D97-AF65-F5344CB8AC3E}">
        <p14:creationId xmlns:p14="http://schemas.microsoft.com/office/powerpoint/2010/main" val="3798600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da-DK"/>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7" name="Date Placeholder 6"/>
          <p:cNvSpPr>
            <a:spLocks noGrp="1"/>
          </p:cNvSpPr>
          <p:nvPr>
            <p:ph type="dt" sz="half" idx="10"/>
          </p:nvPr>
        </p:nvSpPr>
        <p:spPr/>
        <p:txBody>
          <a:bodyPr/>
          <a:lstStyle/>
          <a:p>
            <a:fld id="{FA2F62AA-1359-495A-9C3C-4D7A3EC29DEB}" type="datetimeFigureOut">
              <a:rPr lang="da-DK" smtClean="0"/>
              <a:t>25-04-2014</a:t>
            </a:fld>
            <a:endParaRPr lang="da-DK"/>
          </a:p>
        </p:txBody>
      </p:sp>
      <p:sp>
        <p:nvSpPr>
          <p:cNvPr id="8" name="Footer Placeholder 7"/>
          <p:cNvSpPr>
            <a:spLocks noGrp="1"/>
          </p:cNvSpPr>
          <p:nvPr>
            <p:ph type="ftr" sz="quarter" idx="11"/>
          </p:nvPr>
        </p:nvSpPr>
        <p:spPr/>
        <p:txBody>
          <a:bodyPr/>
          <a:lstStyle/>
          <a:p>
            <a:endParaRPr lang="da-DK"/>
          </a:p>
        </p:txBody>
      </p:sp>
      <p:sp>
        <p:nvSpPr>
          <p:cNvPr id="9" name="Slide Number Placeholder 8"/>
          <p:cNvSpPr>
            <a:spLocks noGrp="1"/>
          </p:cNvSpPr>
          <p:nvPr>
            <p:ph type="sldNum" sz="quarter" idx="12"/>
          </p:nvPr>
        </p:nvSpPr>
        <p:spPr/>
        <p:txBody>
          <a:bodyPr/>
          <a:lstStyle/>
          <a:p>
            <a:fld id="{59408D7E-67CB-473D-B518-18E7D78CFC4E}" type="slidenum">
              <a:rPr lang="da-DK" smtClean="0"/>
              <a:t>‹#›</a:t>
            </a:fld>
            <a:endParaRPr lang="da-DK"/>
          </a:p>
        </p:txBody>
      </p:sp>
    </p:spTree>
    <p:extLst>
      <p:ext uri="{BB962C8B-B14F-4D97-AF65-F5344CB8AC3E}">
        <p14:creationId xmlns:p14="http://schemas.microsoft.com/office/powerpoint/2010/main" val="499081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
        <p:nvSpPr>
          <p:cNvPr id="3" name="Date Placeholder 2"/>
          <p:cNvSpPr>
            <a:spLocks noGrp="1"/>
          </p:cNvSpPr>
          <p:nvPr>
            <p:ph type="dt" sz="half" idx="10"/>
          </p:nvPr>
        </p:nvSpPr>
        <p:spPr/>
        <p:txBody>
          <a:bodyPr/>
          <a:lstStyle/>
          <a:p>
            <a:fld id="{FA2F62AA-1359-495A-9C3C-4D7A3EC29DEB}" type="datetimeFigureOut">
              <a:rPr lang="da-DK" smtClean="0"/>
              <a:t>25-04-2014</a:t>
            </a:fld>
            <a:endParaRPr lang="da-DK"/>
          </a:p>
        </p:txBody>
      </p:sp>
      <p:sp>
        <p:nvSpPr>
          <p:cNvPr id="4" name="Footer Placeholder 3"/>
          <p:cNvSpPr>
            <a:spLocks noGrp="1"/>
          </p:cNvSpPr>
          <p:nvPr>
            <p:ph type="ftr" sz="quarter" idx="11"/>
          </p:nvPr>
        </p:nvSpPr>
        <p:spPr/>
        <p:txBody>
          <a:bodyPr/>
          <a:lstStyle/>
          <a:p>
            <a:endParaRPr lang="da-DK"/>
          </a:p>
        </p:txBody>
      </p:sp>
      <p:sp>
        <p:nvSpPr>
          <p:cNvPr id="5" name="Slide Number Placeholder 4"/>
          <p:cNvSpPr>
            <a:spLocks noGrp="1"/>
          </p:cNvSpPr>
          <p:nvPr>
            <p:ph type="sldNum" sz="quarter" idx="12"/>
          </p:nvPr>
        </p:nvSpPr>
        <p:spPr/>
        <p:txBody>
          <a:bodyPr/>
          <a:lstStyle/>
          <a:p>
            <a:fld id="{59408D7E-67CB-473D-B518-18E7D78CFC4E}" type="slidenum">
              <a:rPr lang="da-DK" smtClean="0"/>
              <a:t>‹#›</a:t>
            </a:fld>
            <a:endParaRPr lang="da-DK"/>
          </a:p>
        </p:txBody>
      </p:sp>
    </p:spTree>
    <p:extLst>
      <p:ext uri="{BB962C8B-B14F-4D97-AF65-F5344CB8AC3E}">
        <p14:creationId xmlns:p14="http://schemas.microsoft.com/office/powerpoint/2010/main" val="3132942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2F62AA-1359-495A-9C3C-4D7A3EC29DEB}" type="datetimeFigureOut">
              <a:rPr lang="da-DK" smtClean="0"/>
              <a:t>25-04-2014</a:t>
            </a:fld>
            <a:endParaRPr lang="da-DK"/>
          </a:p>
        </p:txBody>
      </p:sp>
      <p:sp>
        <p:nvSpPr>
          <p:cNvPr id="3" name="Footer Placeholder 2"/>
          <p:cNvSpPr>
            <a:spLocks noGrp="1"/>
          </p:cNvSpPr>
          <p:nvPr>
            <p:ph type="ftr" sz="quarter" idx="11"/>
          </p:nvPr>
        </p:nvSpPr>
        <p:spPr/>
        <p:txBody>
          <a:bodyPr/>
          <a:lstStyle/>
          <a:p>
            <a:endParaRPr lang="da-DK"/>
          </a:p>
        </p:txBody>
      </p:sp>
      <p:sp>
        <p:nvSpPr>
          <p:cNvPr id="4" name="Slide Number Placeholder 3"/>
          <p:cNvSpPr>
            <a:spLocks noGrp="1"/>
          </p:cNvSpPr>
          <p:nvPr>
            <p:ph type="sldNum" sz="quarter" idx="12"/>
          </p:nvPr>
        </p:nvSpPr>
        <p:spPr/>
        <p:txBody>
          <a:bodyPr/>
          <a:lstStyle/>
          <a:p>
            <a:fld id="{59408D7E-67CB-473D-B518-18E7D78CFC4E}" type="slidenum">
              <a:rPr lang="da-DK" smtClean="0"/>
              <a:t>‹#›</a:t>
            </a:fld>
            <a:endParaRPr lang="da-DK"/>
          </a:p>
        </p:txBody>
      </p:sp>
    </p:spTree>
    <p:extLst>
      <p:ext uri="{BB962C8B-B14F-4D97-AF65-F5344CB8AC3E}">
        <p14:creationId xmlns:p14="http://schemas.microsoft.com/office/powerpoint/2010/main" val="1809541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da-DK"/>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2F62AA-1359-495A-9C3C-4D7A3EC29DEB}" type="datetimeFigureOut">
              <a:rPr lang="da-DK" smtClean="0"/>
              <a:t>25-04-2014</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59408D7E-67CB-473D-B518-18E7D78CFC4E}" type="slidenum">
              <a:rPr lang="da-DK" smtClean="0"/>
              <a:t>‹#›</a:t>
            </a:fld>
            <a:endParaRPr lang="da-DK"/>
          </a:p>
        </p:txBody>
      </p:sp>
    </p:spTree>
    <p:extLst>
      <p:ext uri="{BB962C8B-B14F-4D97-AF65-F5344CB8AC3E}">
        <p14:creationId xmlns:p14="http://schemas.microsoft.com/office/powerpoint/2010/main" val="1795950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da-DK"/>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2F62AA-1359-495A-9C3C-4D7A3EC29DEB}" type="datetimeFigureOut">
              <a:rPr lang="da-DK" smtClean="0"/>
              <a:t>25-04-2014</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59408D7E-67CB-473D-B518-18E7D78CFC4E}" type="slidenum">
              <a:rPr lang="da-DK" smtClean="0"/>
              <a:t>‹#›</a:t>
            </a:fld>
            <a:endParaRPr lang="da-DK"/>
          </a:p>
        </p:txBody>
      </p:sp>
    </p:spTree>
    <p:extLst>
      <p:ext uri="{BB962C8B-B14F-4D97-AF65-F5344CB8AC3E}">
        <p14:creationId xmlns:p14="http://schemas.microsoft.com/office/powerpoint/2010/main" val="1295011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da-DK"/>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2F62AA-1359-495A-9C3C-4D7A3EC29DEB}" type="datetimeFigureOut">
              <a:rPr lang="da-DK" smtClean="0"/>
              <a:t>25-04-2014</a:t>
            </a:fld>
            <a:endParaRPr lang="da-DK"/>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408D7E-67CB-473D-B518-18E7D78CFC4E}" type="slidenum">
              <a:rPr lang="da-DK" smtClean="0"/>
              <a:t>‹#›</a:t>
            </a:fld>
            <a:endParaRPr lang="da-DK"/>
          </a:p>
        </p:txBody>
      </p:sp>
    </p:spTree>
    <p:extLst>
      <p:ext uri="{BB962C8B-B14F-4D97-AF65-F5344CB8AC3E}">
        <p14:creationId xmlns:p14="http://schemas.microsoft.com/office/powerpoint/2010/main" val="32100082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smtClean="0"/>
              <a:t>What is welfare states and welfare regimes?</a:t>
            </a:r>
            <a:endParaRPr lang="en-GB" dirty="0"/>
          </a:p>
        </p:txBody>
      </p:sp>
      <p:sp>
        <p:nvSpPr>
          <p:cNvPr id="3" name="Subtitle 2"/>
          <p:cNvSpPr>
            <a:spLocks noGrp="1"/>
          </p:cNvSpPr>
          <p:nvPr>
            <p:ph type="subTitle" idx="1"/>
          </p:nvPr>
        </p:nvSpPr>
        <p:spPr/>
        <p:txBody>
          <a:bodyPr/>
          <a:lstStyle/>
          <a:p>
            <a:r>
              <a:rPr lang="da-DK" dirty="0" err="1" smtClean="0"/>
              <a:t>Lecture</a:t>
            </a:r>
            <a:r>
              <a:rPr lang="da-DK" dirty="0" smtClean="0"/>
              <a:t> 2</a:t>
            </a:r>
            <a:endParaRPr lang="da-DK" dirty="0"/>
          </a:p>
        </p:txBody>
      </p:sp>
    </p:spTree>
    <p:extLst>
      <p:ext uri="{BB962C8B-B14F-4D97-AF65-F5344CB8AC3E}">
        <p14:creationId xmlns:p14="http://schemas.microsoft.com/office/powerpoint/2010/main" val="6481404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Five</a:t>
            </a:r>
            <a:r>
              <a:rPr lang="en-GB" dirty="0" smtClean="0"/>
              <a:t> welfare regimes and their central characteristics</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4072435"/>
              </p:ext>
            </p:extLst>
          </p:nvPr>
        </p:nvGraphicFramePr>
        <p:xfrm>
          <a:off x="611560" y="1628800"/>
          <a:ext cx="8208911" cy="4530567"/>
        </p:xfrm>
        <a:graphic>
          <a:graphicData uri="http://schemas.openxmlformats.org/drawingml/2006/table">
            <a:tbl>
              <a:tblPr firstRow="1" firstCol="1" lastRow="1" lastCol="1" bandRow="1" bandCol="1">
                <a:tableStyleId>{5C22544A-7EE6-4342-B048-85BDC9FD1C3A}</a:tableStyleId>
              </a:tblPr>
              <a:tblGrid>
                <a:gridCol w="1786636"/>
                <a:gridCol w="1284455"/>
                <a:gridCol w="1284455"/>
                <a:gridCol w="1284455"/>
                <a:gridCol w="1284455"/>
                <a:gridCol w="1284455"/>
              </a:tblGrid>
              <a:tr h="1357789">
                <a:tc>
                  <a:txBody>
                    <a:bodyPr/>
                    <a:lstStyle/>
                    <a:p>
                      <a:pPr algn="just">
                        <a:lnSpc>
                          <a:spcPct val="150000"/>
                        </a:lnSpc>
                        <a:spcAft>
                          <a:spcPts val="0"/>
                        </a:spcAft>
                      </a:pPr>
                      <a:r>
                        <a:rPr lang="en-US" sz="1000" dirty="0">
                          <a:effectLst/>
                        </a:rPr>
                        <a:t> </a:t>
                      </a:r>
                      <a:endParaRPr lang="da-DK" sz="1100" dirty="0">
                        <a:effectLst/>
                        <a:latin typeface="Calibri"/>
                        <a:ea typeface="Calibri"/>
                        <a:cs typeface="Times New Roman"/>
                      </a:endParaRPr>
                    </a:p>
                  </a:txBody>
                  <a:tcPr marL="67889" marR="67889" marT="0" marB="0"/>
                </a:tc>
                <a:tc>
                  <a:txBody>
                    <a:bodyPr/>
                    <a:lstStyle/>
                    <a:p>
                      <a:pPr algn="just">
                        <a:lnSpc>
                          <a:spcPct val="150000"/>
                        </a:lnSpc>
                        <a:spcAft>
                          <a:spcPts val="0"/>
                        </a:spcAft>
                      </a:pPr>
                      <a:r>
                        <a:rPr lang="en-US" sz="1000">
                          <a:effectLst/>
                        </a:rPr>
                        <a:t>The Social Democratic Welfare Regime in</a:t>
                      </a:r>
                      <a:endParaRPr lang="da-DK" sz="1100">
                        <a:effectLst/>
                      </a:endParaRPr>
                    </a:p>
                    <a:p>
                      <a:pPr algn="just">
                        <a:lnSpc>
                          <a:spcPct val="150000"/>
                        </a:lnSpc>
                        <a:spcAft>
                          <a:spcPts val="0"/>
                        </a:spcAft>
                      </a:pPr>
                      <a:r>
                        <a:rPr lang="en-US" sz="1000">
                          <a:effectLst/>
                        </a:rPr>
                        <a:t>Scandinavia</a:t>
                      </a:r>
                      <a:endParaRPr lang="da-DK" sz="1100">
                        <a:effectLst/>
                        <a:latin typeface="Calibri"/>
                        <a:ea typeface="Calibri"/>
                        <a:cs typeface="Times New Roman"/>
                      </a:endParaRPr>
                    </a:p>
                  </a:txBody>
                  <a:tcPr marL="67889" marR="67889" marT="0" marB="0"/>
                </a:tc>
                <a:tc>
                  <a:txBody>
                    <a:bodyPr/>
                    <a:lstStyle/>
                    <a:p>
                      <a:pPr algn="just">
                        <a:lnSpc>
                          <a:spcPct val="150000"/>
                        </a:lnSpc>
                        <a:spcAft>
                          <a:spcPts val="0"/>
                        </a:spcAft>
                      </a:pPr>
                      <a:r>
                        <a:rPr lang="en-US" sz="1000">
                          <a:effectLst/>
                        </a:rPr>
                        <a:t>The Christian Democratic Welfare Regime in</a:t>
                      </a:r>
                      <a:endParaRPr lang="da-DK" sz="1100">
                        <a:effectLst/>
                      </a:endParaRPr>
                    </a:p>
                    <a:p>
                      <a:pPr algn="just">
                        <a:lnSpc>
                          <a:spcPct val="150000"/>
                        </a:lnSpc>
                        <a:spcAft>
                          <a:spcPts val="0"/>
                        </a:spcAft>
                      </a:pPr>
                      <a:r>
                        <a:rPr lang="en-US" sz="1000">
                          <a:effectLst/>
                        </a:rPr>
                        <a:t>Continental Europe</a:t>
                      </a:r>
                      <a:endParaRPr lang="da-DK" sz="1100">
                        <a:effectLst/>
                        <a:latin typeface="Calibri"/>
                        <a:ea typeface="Calibri"/>
                        <a:cs typeface="Times New Roman"/>
                      </a:endParaRPr>
                    </a:p>
                  </a:txBody>
                  <a:tcPr marL="67889" marR="67889" marT="0" marB="0"/>
                </a:tc>
                <a:tc>
                  <a:txBody>
                    <a:bodyPr/>
                    <a:lstStyle/>
                    <a:p>
                      <a:pPr algn="just">
                        <a:lnSpc>
                          <a:spcPct val="150000"/>
                        </a:lnSpc>
                        <a:spcAft>
                          <a:spcPts val="0"/>
                        </a:spcAft>
                      </a:pPr>
                      <a:r>
                        <a:rPr lang="en-US" sz="1000">
                          <a:effectLst/>
                        </a:rPr>
                        <a:t>The Liberal Welfare Regime in</a:t>
                      </a:r>
                      <a:endParaRPr lang="da-DK" sz="1100">
                        <a:effectLst/>
                      </a:endParaRPr>
                    </a:p>
                    <a:p>
                      <a:pPr algn="just">
                        <a:lnSpc>
                          <a:spcPct val="150000"/>
                        </a:lnSpc>
                        <a:spcAft>
                          <a:spcPts val="0"/>
                        </a:spcAft>
                      </a:pPr>
                      <a:r>
                        <a:rPr lang="en-US" sz="1000">
                          <a:effectLst/>
                        </a:rPr>
                        <a:t>Anglo-Saxon countries</a:t>
                      </a:r>
                      <a:endParaRPr lang="da-DK" sz="1100">
                        <a:effectLst/>
                        <a:latin typeface="Calibri"/>
                        <a:ea typeface="Calibri"/>
                        <a:cs typeface="Times New Roman"/>
                      </a:endParaRPr>
                    </a:p>
                  </a:txBody>
                  <a:tcPr marL="67889" marR="67889" marT="0" marB="0"/>
                </a:tc>
                <a:tc>
                  <a:txBody>
                    <a:bodyPr/>
                    <a:lstStyle/>
                    <a:p>
                      <a:pPr algn="just">
                        <a:lnSpc>
                          <a:spcPct val="150000"/>
                        </a:lnSpc>
                        <a:spcAft>
                          <a:spcPts val="0"/>
                        </a:spcAft>
                      </a:pPr>
                      <a:r>
                        <a:rPr lang="en-US" sz="1000">
                          <a:effectLst/>
                        </a:rPr>
                        <a:t>The Pro-Welfare Conservative Welfare Regime in</a:t>
                      </a:r>
                      <a:endParaRPr lang="da-DK" sz="1100">
                        <a:effectLst/>
                      </a:endParaRPr>
                    </a:p>
                    <a:p>
                      <a:pPr algn="just">
                        <a:lnSpc>
                          <a:spcPct val="150000"/>
                        </a:lnSpc>
                        <a:spcAft>
                          <a:spcPts val="0"/>
                        </a:spcAft>
                      </a:pPr>
                      <a:r>
                        <a:rPr lang="en-US" sz="1000">
                          <a:effectLst/>
                        </a:rPr>
                        <a:t>East Asia</a:t>
                      </a:r>
                      <a:endParaRPr lang="da-DK" sz="1100">
                        <a:effectLst/>
                        <a:latin typeface="Calibri"/>
                        <a:ea typeface="Calibri"/>
                        <a:cs typeface="Times New Roman"/>
                      </a:endParaRPr>
                    </a:p>
                  </a:txBody>
                  <a:tcPr marL="67889" marR="67889" marT="0" marB="0"/>
                </a:tc>
                <a:tc>
                  <a:txBody>
                    <a:bodyPr/>
                    <a:lstStyle/>
                    <a:p>
                      <a:pPr algn="just">
                        <a:lnSpc>
                          <a:spcPct val="150000"/>
                        </a:lnSpc>
                        <a:spcAft>
                          <a:spcPts val="0"/>
                        </a:spcAft>
                      </a:pPr>
                      <a:r>
                        <a:rPr lang="en-US" sz="1000">
                          <a:effectLst/>
                        </a:rPr>
                        <a:t>The Anti-Welfare Conservative Welfare Regime in</a:t>
                      </a:r>
                      <a:endParaRPr lang="da-DK" sz="1100">
                        <a:effectLst/>
                      </a:endParaRPr>
                    </a:p>
                    <a:p>
                      <a:pPr algn="just">
                        <a:lnSpc>
                          <a:spcPct val="150000"/>
                        </a:lnSpc>
                        <a:spcAft>
                          <a:spcPts val="0"/>
                        </a:spcAft>
                      </a:pPr>
                      <a:r>
                        <a:rPr lang="en-US" sz="1000">
                          <a:effectLst/>
                        </a:rPr>
                        <a:t>Latin America</a:t>
                      </a:r>
                      <a:endParaRPr lang="da-DK" sz="1100">
                        <a:effectLst/>
                        <a:latin typeface="Calibri"/>
                        <a:ea typeface="Calibri"/>
                        <a:cs typeface="Times New Roman"/>
                      </a:endParaRPr>
                    </a:p>
                  </a:txBody>
                  <a:tcPr marL="67889" marR="67889" marT="0" marB="0"/>
                </a:tc>
              </a:tr>
              <a:tr h="452596">
                <a:tc>
                  <a:txBody>
                    <a:bodyPr/>
                    <a:lstStyle/>
                    <a:p>
                      <a:pPr algn="just">
                        <a:lnSpc>
                          <a:spcPct val="150000"/>
                        </a:lnSpc>
                        <a:spcAft>
                          <a:spcPts val="0"/>
                        </a:spcAft>
                      </a:pPr>
                      <a:r>
                        <a:rPr lang="en-US" sz="1000">
                          <a:effectLst/>
                        </a:rPr>
                        <a:t>Dominant</a:t>
                      </a:r>
                      <a:br>
                        <a:rPr lang="en-US" sz="1000">
                          <a:effectLst/>
                        </a:rPr>
                      </a:br>
                      <a:r>
                        <a:rPr lang="en-US" sz="1000">
                          <a:effectLst/>
                        </a:rPr>
                        <a:t>Welfare Ideology</a:t>
                      </a:r>
                      <a:endParaRPr lang="da-DK" sz="1100">
                        <a:effectLst/>
                        <a:latin typeface="Calibri"/>
                        <a:ea typeface="Calibri"/>
                        <a:cs typeface="Times New Roman"/>
                      </a:endParaRPr>
                    </a:p>
                  </a:txBody>
                  <a:tcPr marL="67889" marR="67889" marT="0" marB="0"/>
                </a:tc>
                <a:tc>
                  <a:txBody>
                    <a:bodyPr/>
                    <a:lstStyle/>
                    <a:p>
                      <a:pPr algn="just">
                        <a:lnSpc>
                          <a:spcPct val="150000"/>
                        </a:lnSpc>
                        <a:spcAft>
                          <a:spcPts val="0"/>
                        </a:spcAft>
                      </a:pPr>
                      <a:r>
                        <a:rPr lang="en-US" sz="1000">
                          <a:effectLst/>
                        </a:rPr>
                        <a:t>Social Democratic</a:t>
                      </a:r>
                      <a:endParaRPr lang="da-DK" sz="1100">
                        <a:effectLst/>
                        <a:latin typeface="Calibri"/>
                        <a:ea typeface="Calibri"/>
                        <a:cs typeface="Times New Roman"/>
                      </a:endParaRPr>
                    </a:p>
                  </a:txBody>
                  <a:tcPr marL="67889" marR="67889" marT="0" marB="0"/>
                </a:tc>
                <a:tc>
                  <a:txBody>
                    <a:bodyPr/>
                    <a:lstStyle/>
                    <a:p>
                      <a:pPr algn="just">
                        <a:lnSpc>
                          <a:spcPct val="150000"/>
                        </a:lnSpc>
                        <a:spcAft>
                          <a:spcPts val="0"/>
                        </a:spcAft>
                      </a:pPr>
                      <a:r>
                        <a:rPr lang="en-US" sz="1000">
                          <a:effectLst/>
                        </a:rPr>
                        <a:t>Christian Democratic</a:t>
                      </a:r>
                      <a:endParaRPr lang="da-DK" sz="1100">
                        <a:effectLst/>
                        <a:latin typeface="Calibri"/>
                        <a:ea typeface="Calibri"/>
                        <a:cs typeface="Times New Roman"/>
                      </a:endParaRPr>
                    </a:p>
                  </a:txBody>
                  <a:tcPr marL="67889" marR="67889" marT="0" marB="0"/>
                </a:tc>
                <a:tc>
                  <a:txBody>
                    <a:bodyPr/>
                    <a:lstStyle/>
                    <a:p>
                      <a:pPr algn="just">
                        <a:lnSpc>
                          <a:spcPct val="150000"/>
                        </a:lnSpc>
                        <a:spcAft>
                          <a:spcPts val="0"/>
                        </a:spcAft>
                      </a:pPr>
                      <a:r>
                        <a:rPr lang="en-US" sz="1000">
                          <a:effectLst/>
                        </a:rPr>
                        <a:t>Liberal/</a:t>
                      </a:r>
                      <a:endParaRPr lang="da-DK" sz="1100">
                        <a:effectLst/>
                      </a:endParaRPr>
                    </a:p>
                    <a:p>
                      <a:pPr algn="just">
                        <a:lnSpc>
                          <a:spcPct val="150000"/>
                        </a:lnSpc>
                        <a:spcAft>
                          <a:spcPts val="0"/>
                        </a:spcAft>
                      </a:pPr>
                      <a:r>
                        <a:rPr lang="en-US" sz="1000">
                          <a:effectLst/>
                        </a:rPr>
                        <a:t>Neoliberal</a:t>
                      </a:r>
                      <a:endParaRPr lang="da-DK" sz="1100">
                        <a:effectLst/>
                        <a:latin typeface="Calibri"/>
                        <a:ea typeface="Calibri"/>
                        <a:cs typeface="Times New Roman"/>
                      </a:endParaRPr>
                    </a:p>
                  </a:txBody>
                  <a:tcPr marL="67889" marR="67889" marT="0" marB="0"/>
                </a:tc>
                <a:tc>
                  <a:txBody>
                    <a:bodyPr/>
                    <a:lstStyle/>
                    <a:p>
                      <a:pPr algn="just">
                        <a:lnSpc>
                          <a:spcPct val="150000"/>
                        </a:lnSpc>
                        <a:spcAft>
                          <a:spcPts val="0"/>
                        </a:spcAft>
                      </a:pPr>
                      <a:r>
                        <a:rPr lang="en-US" sz="1000">
                          <a:effectLst/>
                        </a:rPr>
                        <a:t>Pro-Welfare Conservative</a:t>
                      </a:r>
                      <a:endParaRPr lang="da-DK" sz="1100">
                        <a:effectLst/>
                        <a:latin typeface="Calibri"/>
                        <a:ea typeface="Calibri"/>
                        <a:cs typeface="Times New Roman"/>
                      </a:endParaRPr>
                    </a:p>
                  </a:txBody>
                  <a:tcPr marL="67889" marR="67889" marT="0" marB="0"/>
                </a:tc>
                <a:tc>
                  <a:txBody>
                    <a:bodyPr/>
                    <a:lstStyle/>
                    <a:p>
                      <a:pPr algn="just">
                        <a:lnSpc>
                          <a:spcPct val="150000"/>
                        </a:lnSpc>
                        <a:spcAft>
                          <a:spcPts val="0"/>
                        </a:spcAft>
                      </a:pPr>
                      <a:r>
                        <a:rPr lang="en-US" sz="1000">
                          <a:effectLst/>
                        </a:rPr>
                        <a:t>Anti-Welfare Conservative</a:t>
                      </a:r>
                      <a:endParaRPr lang="da-DK" sz="1100">
                        <a:effectLst/>
                        <a:latin typeface="Calibri"/>
                        <a:ea typeface="Calibri"/>
                        <a:cs typeface="Times New Roman"/>
                      </a:endParaRPr>
                    </a:p>
                  </a:txBody>
                  <a:tcPr marL="67889" marR="67889" marT="0" marB="0"/>
                </a:tc>
              </a:tr>
              <a:tr h="2715578">
                <a:tc>
                  <a:txBody>
                    <a:bodyPr/>
                    <a:lstStyle/>
                    <a:p>
                      <a:pPr algn="just">
                        <a:lnSpc>
                          <a:spcPct val="150000"/>
                        </a:lnSpc>
                        <a:spcAft>
                          <a:spcPts val="0"/>
                        </a:spcAft>
                      </a:pPr>
                      <a:r>
                        <a:rPr lang="en-US" sz="1000">
                          <a:effectLst/>
                        </a:rPr>
                        <a:t>Dominant Mix of Welfare Institutions</a:t>
                      </a:r>
                      <a:endParaRPr lang="da-DK" sz="1100">
                        <a:effectLst/>
                        <a:latin typeface="Calibri"/>
                        <a:ea typeface="Calibri"/>
                        <a:cs typeface="Times New Roman"/>
                      </a:endParaRPr>
                    </a:p>
                  </a:txBody>
                  <a:tcPr marL="67889" marR="67889" marT="0" marB="0"/>
                </a:tc>
                <a:tc>
                  <a:txBody>
                    <a:bodyPr/>
                    <a:lstStyle/>
                    <a:p>
                      <a:pPr algn="just">
                        <a:lnSpc>
                          <a:spcPct val="150000"/>
                        </a:lnSpc>
                        <a:spcAft>
                          <a:spcPts val="0"/>
                        </a:spcAft>
                      </a:pPr>
                      <a:r>
                        <a:rPr lang="en-US" sz="1000">
                          <a:effectLst/>
                        </a:rPr>
                        <a:t>Universal social security and welfare services</a:t>
                      </a:r>
                      <a:endParaRPr lang="da-DK" sz="1100">
                        <a:effectLst/>
                        <a:latin typeface="Calibri"/>
                        <a:ea typeface="Calibri"/>
                        <a:cs typeface="Times New Roman"/>
                      </a:endParaRPr>
                    </a:p>
                  </a:txBody>
                  <a:tcPr marL="67889" marR="67889" marT="0" marB="0"/>
                </a:tc>
                <a:tc>
                  <a:txBody>
                    <a:bodyPr/>
                    <a:lstStyle/>
                    <a:p>
                      <a:pPr algn="just">
                        <a:lnSpc>
                          <a:spcPct val="150000"/>
                        </a:lnSpc>
                        <a:spcAft>
                          <a:spcPts val="0"/>
                        </a:spcAft>
                      </a:pPr>
                      <a:r>
                        <a:rPr lang="en-US" sz="1000">
                          <a:effectLst/>
                        </a:rPr>
                        <a:t>Bismarckian social insurance, NGO-based welfare services</a:t>
                      </a:r>
                      <a:endParaRPr lang="da-DK" sz="1100">
                        <a:effectLst/>
                        <a:latin typeface="Calibri"/>
                        <a:ea typeface="Calibri"/>
                        <a:cs typeface="Times New Roman"/>
                      </a:endParaRPr>
                    </a:p>
                  </a:txBody>
                  <a:tcPr marL="67889" marR="67889" marT="0" marB="0"/>
                </a:tc>
                <a:tc>
                  <a:txBody>
                    <a:bodyPr/>
                    <a:lstStyle/>
                    <a:p>
                      <a:pPr algn="just">
                        <a:lnSpc>
                          <a:spcPct val="150000"/>
                        </a:lnSpc>
                        <a:spcAft>
                          <a:spcPts val="0"/>
                        </a:spcAft>
                      </a:pPr>
                      <a:r>
                        <a:rPr lang="en-US" sz="1000">
                          <a:effectLst/>
                        </a:rPr>
                        <a:t>Asset- and means-testing, limited social insurance, company-based welfare services</a:t>
                      </a:r>
                      <a:endParaRPr lang="da-DK" sz="1100">
                        <a:effectLst/>
                        <a:latin typeface="Calibri"/>
                        <a:ea typeface="Calibri"/>
                        <a:cs typeface="Times New Roman"/>
                      </a:endParaRPr>
                    </a:p>
                  </a:txBody>
                  <a:tcPr marL="67889" marR="67889" marT="0" marB="0"/>
                </a:tc>
                <a:tc>
                  <a:txBody>
                    <a:bodyPr/>
                    <a:lstStyle/>
                    <a:p>
                      <a:pPr algn="just">
                        <a:lnSpc>
                          <a:spcPct val="150000"/>
                        </a:lnSpc>
                        <a:spcAft>
                          <a:spcPts val="0"/>
                        </a:spcAft>
                      </a:pPr>
                      <a:r>
                        <a:rPr lang="en-US" sz="1000">
                          <a:effectLst/>
                        </a:rPr>
                        <a:t>Universal social investment in education, health care, housing; Bismarckian social insurance and/or provident funds</a:t>
                      </a:r>
                      <a:endParaRPr lang="da-DK" sz="1100">
                        <a:effectLst/>
                        <a:latin typeface="Calibri"/>
                        <a:ea typeface="Calibri"/>
                        <a:cs typeface="Times New Roman"/>
                      </a:endParaRPr>
                    </a:p>
                  </a:txBody>
                  <a:tcPr marL="67889" marR="67889" marT="0" marB="0"/>
                </a:tc>
                <a:tc>
                  <a:txBody>
                    <a:bodyPr/>
                    <a:lstStyle/>
                    <a:p>
                      <a:pPr algn="just">
                        <a:lnSpc>
                          <a:spcPct val="150000"/>
                        </a:lnSpc>
                        <a:spcAft>
                          <a:spcPts val="0"/>
                        </a:spcAft>
                      </a:pPr>
                      <a:r>
                        <a:rPr lang="en-US" sz="1000" dirty="0" err="1">
                          <a:effectLst/>
                        </a:rPr>
                        <a:t>Bismarckian</a:t>
                      </a:r>
                      <a:r>
                        <a:rPr lang="en-US" sz="1000" dirty="0">
                          <a:effectLst/>
                        </a:rPr>
                        <a:t> social insurance and/or provident funds; universal and means-tested social assistance, health care services</a:t>
                      </a:r>
                      <a:endParaRPr lang="da-DK" sz="1100" dirty="0">
                        <a:effectLst/>
                        <a:latin typeface="Calibri"/>
                        <a:ea typeface="Calibri"/>
                        <a:cs typeface="Times New Roman"/>
                      </a:endParaRPr>
                    </a:p>
                  </a:txBody>
                  <a:tcPr marL="67889" marR="67889" marT="0" marB="0"/>
                </a:tc>
              </a:tr>
            </a:tbl>
          </a:graphicData>
        </a:graphic>
      </p:graphicFrame>
    </p:spTree>
    <p:extLst>
      <p:ext uri="{BB962C8B-B14F-4D97-AF65-F5344CB8AC3E}">
        <p14:creationId xmlns:p14="http://schemas.microsoft.com/office/powerpoint/2010/main" val="4293159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da-DK"/>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050032966"/>
              </p:ext>
            </p:extLst>
          </p:nvPr>
        </p:nvGraphicFramePr>
        <p:xfrm>
          <a:off x="1259632" y="116632"/>
          <a:ext cx="5753098" cy="1371600"/>
        </p:xfrm>
        <a:graphic>
          <a:graphicData uri="http://schemas.openxmlformats.org/drawingml/2006/table">
            <a:tbl>
              <a:tblPr firstRow="1" firstCol="1" lastRow="1" lastCol="1" bandRow="1" bandCol="1"/>
              <a:tblGrid>
                <a:gridCol w="1252138"/>
                <a:gridCol w="900192"/>
                <a:gridCol w="900192"/>
                <a:gridCol w="900192"/>
                <a:gridCol w="900192"/>
                <a:gridCol w="900192"/>
              </a:tblGrid>
              <a:tr h="605155">
                <a:tc>
                  <a:txBody>
                    <a:bodyPr/>
                    <a:lstStyle/>
                    <a:p>
                      <a:pPr algn="just">
                        <a:lnSpc>
                          <a:spcPct val="150000"/>
                        </a:lnSpc>
                        <a:spcAft>
                          <a:spcPts val="0"/>
                        </a:spcAft>
                      </a:pPr>
                      <a:r>
                        <a:rPr lang="en-US" sz="1000" dirty="0">
                          <a:effectLst/>
                          <a:latin typeface="Times New Roman"/>
                          <a:ea typeface="Calibri"/>
                          <a:cs typeface="Times New Roman"/>
                        </a:rPr>
                        <a:t> </a:t>
                      </a:r>
                      <a:endParaRPr lang="da-DK"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000" i="1">
                          <a:effectLst/>
                          <a:latin typeface="Times New Roman"/>
                          <a:ea typeface="Calibri"/>
                          <a:cs typeface="Times New Roman"/>
                        </a:rPr>
                        <a:t>The Social Democratic Welfare Regime</a:t>
                      </a:r>
                      <a:r>
                        <a:rPr lang="en-US" sz="1000">
                          <a:effectLst/>
                          <a:latin typeface="Times New Roman"/>
                          <a:ea typeface="Calibri"/>
                          <a:cs typeface="Times New Roman"/>
                        </a:rPr>
                        <a:t> in</a:t>
                      </a:r>
                      <a:endParaRPr lang="da-DK" sz="1100">
                        <a:effectLst/>
                        <a:latin typeface="Calibri"/>
                        <a:ea typeface="Calibri"/>
                        <a:cs typeface="Times New Roman"/>
                      </a:endParaRPr>
                    </a:p>
                    <a:p>
                      <a:pPr algn="just">
                        <a:lnSpc>
                          <a:spcPct val="150000"/>
                        </a:lnSpc>
                        <a:spcAft>
                          <a:spcPts val="0"/>
                        </a:spcAft>
                      </a:pPr>
                      <a:r>
                        <a:rPr lang="en-US" sz="1000">
                          <a:effectLst/>
                          <a:latin typeface="Times New Roman"/>
                          <a:ea typeface="Calibri"/>
                          <a:cs typeface="Times New Roman"/>
                        </a:rPr>
                        <a:t>Scandinavia</a:t>
                      </a:r>
                      <a:endParaRPr lang="da-DK"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000" i="1">
                          <a:effectLst/>
                          <a:latin typeface="Times New Roman"/>
                          <a:ea typeface="Calibri"/>
                          <a:cs typeface="Times New Roman"/>
                        </a:rPr>
                        <a:t>The Christian Democratic Welfare Regime</a:t>
                      </a:r>
                      <a:r>
                        <a:rPr lang="en-US" sz="1000">
                          <a:effectLst/>
                          <a:latin typeface="Times New Roman"/>
                          <a:ea typeface="Calibri"/>
                          <a:cs typeface="Times New Roman"/>
                        </a:rPr>
                        <a:t> in</a:t>
                      </a:r>
                      <a:endParaRPr lang="da-DK" sz="1100">
                        <a:effectLst/>
                        <a:latin typeface="Calibri"/>
                        <a:ea typeface="Calibri"/>
                        <a:cs typeface="Times New Roman"/>
                      </a:endParaRPr>
                    </a:p>
                    <a:p>
                      <a:pPr algn="just">
                        <a:lnSpc>
                          <a:spcPct val="150000"/>
                        </a:lnSpc>
                        <a:spcAft>
                          <a:spcPts val="0"/>
                        </a:spcAft>
                      </a:pPr>
                      <a:r>
                        <a:rPr lang="en-US" sz="1000">
                          <a:effectLst/>
                          <a:latin typeface="Times New Roman"/>
                          <a:ea typeface="Calibri"/>
                          <a:cs typeface="Times New Roman"/>
                        </a:rPr>
                        <a:t>Continental Europe</a:t>
                      </a:r>
                      <a:endParaRPr lang="da-DK"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000" i="1">
                          <a:effectLst/>
                          <a:latin typeface="Times New Roman"/>
                          <a:ea typeface="Calibri"/>
                          <a:cs typeface="Times New Roman"/>
                        </a:rPr>
                        <a:t>The Liberal Welfare Regime</a:t>
                      </a:r>
                      <a:r>
                        <a:rPr lang="en-US" sz="1000">
                          <a:effectLst/>
                          <a:latin typeface="Times New Roman"/>
                          <a:ea typeface="Calibri"/>
                          <a:cs typeface="Times New Roman"/>
                        </a:rPr>
                        <a:t> in</a:t>
                      </a:r>
                      <a:endParaRPr lang="da-DK" sz="1100">
                        <a:effectLst/>
                        <a:latin typeface="Calibri"/>
                        <a:ea typeface="Calibri"/>
                        <a:cs typeface="Times New Roman"/>
                      </a:endParaRPr>
                    </a:p>
                    <a:p>
                      <a:pPr algn="just">
                        <a:lnSpc>
                          <a:spcPct val="150000"/>
                        </a:lnSpc>
                        <a:spcAft>
                          <a:spcPts val="0"/>
                        </a:spcAft>
                      </a:pPr>
                      <a:r>
                        <a:rPr lang="en-US" sz="1000">
                          <a:effectLst/>
                          <a:latin typeface="Times New Roman"/>
                          <a:ea typeface="Calibri"/>
                          <a:cs typeface="Times New Roman"/>
                        </a:rPr>
                        <a:t>Anglo-Saxon countries</a:t>
                      </a:r>
                      <a:endParaRPr lang="da-DK"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000" i="1">
                          <a:effectLst/>
                          <a:latin typeface="Times New Roman"/>
                          <a:ea typeface="Calibri"/>
                          <a:cs typeface="Times New Roman"/>
                        </a:rPr>
                        <a:t>The Pro-Welfare Conservative Welfare Regime</a:t>
                      </a:r>
                      <a:r>
                        <a:rPr lang="en-US" sz="1000">
                          <a:effectLst/>
                          <a:latin typeface="Times New Roman"/>
                          <a:ea typeface="Calibri"/>
                          <a:cs typeface="Times New Roman"/>
                        </a:rPr>
                        <a:t> in</a:t>
                      </a:r>
                      <a:endParaRPr lang="da-DK" sz="1100">
                        <a:effectLst/>
                        <a:latin typeface="Calibri"/>
                        <a:ea typeface="Calibri"/>
                        <a:cs typeface="Times New Roman"/>
                      </a:endParaRPr>
                    </a:p>
                    <a:p>
                      <a:pPr algn="just">
                        <a:lnSpc>
                          <a:spcPct val="150000"/>
                        </a:lnSpc>
                        <a:spcAft>
                          <a:spcPts val="0"/>
                        </a:spcAft>
                      </a:pPr>
                      <a:r>
                        <a:rPr lang="en-US" sz="1000">
                          <a:effectLst/>
                          <a:latin typeface="Times New Roman"/>
                          <a:ea typeface="Calibri"/>
                          <a:cs typeface="Times New Roman"/>
                        </a:rPr>
                        <a:t>East Asia</a:t>
                      </a:r>
                      <a:endParaRPr lang="da-DK"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000" i="1" dirty="0">
                          <a:effectLst/>
                          <a:latin typeface="Times New Roman"/>
                          <a:ea typeface="Calibri"/>
                          <a:cs typeface="Times New Roman"/>
                        </a:rPr>
                        <a:t>The Anti-Welfare Conservative Welfare Regime</a:t>
                      </a:r>
                      <a:r>
                        <a:rPr lang="en-US" sz="1000" dirty="0">
                          <a:effectLst/>
                          <a:latin typeface="Times New Roman"/>
                          <a:ea typeface="Calibri"/>
                          <a:cs typeface="Times New Roman"/>
                        </a:rPr>
                        <a:t> in</a:t>
                      </a:r>
                      <a:endParaRPr lang="da-DK" sz="1100" dirty="0">
                        <a:effectLst/>
                        <a:latin typeface="Calibri"/>
                        <a:ea typeface="Calibri"/>
                        <a:cs typeface="Times New Roman"/>
                      </a:endParaRPr>
                    </a:p>
                    <a:p>
                      <a:pPr algn="just">
                        <a:lnSpc>
                          <a:spcPct val="150000"/>
                        </a:lnSpc>
                        <a:spcAft>
                          <a:spcPts val="0"/>
                        </a:spcAft>
                      </a:pPr>
                      <a:r>
                        <a:rPr lang="en-US" sz="1000" dirty="0">
                          <a:effectLst/>
                          <a:latin typeface="Times New Roman"/>
                          <a:ea typeface="Calibri"/>
                          <a:cs typeface="Times New Roman"/>
                        </a:rPr>
                        <a:t>Latin America</a:t>
                      </a:r>
                      <a:endParaRPr lang="da-DK"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3214627392"/>
              </p:ext>
            </p:extLst>
          </p:nvPr>
        </p:nvGraphicFramePr>
        <p:xfrm>
          <a:off x="1259632" y="1484783"/>
          <a:ext cx="5681091" cy="5207752"/>
        </p:xfrm>
        <a:graphic>
          <a:graphicData uri="http://schemas.openxmlformats.org/drawingml/2006/table">
            <a:tbl>
              <a:tblPr firstRow="1" firstCol="1" lastRow="1" lastCol="1" bandRow="1" bandCol="1"/>
              <a:tblGrid>
                <a:gridCol w="1236466"/>
                <a:gridCol w="888925"/>
                <a:gridCol w="888925"/>
                <a:gridCol w="888925"/>
                <a:gridCol w="888925"/>
                <a:gridCol w="888925"/>
              </a:tblGrid>
              <a:tr h="2261204">
                <a:tc>
                  <a:txBody>
                    <a:bodyPr/>
                    <a:lstStyle/>
                    <a:p>
                      <a:pPr algn="just">
                        <a:lnSpc>
                          <a:spcPct val="150000"/>
                        </a:lnSpc>
                        <a:spcAft>
                          <a:spcPts val="0"/>
                        </a:spcAft>
                      </a:pPr>
                      <a:r>
                        <a:rPr lang="en-US" sz="1400" i="1" dirty="0">
                          <a:effectLst/>
                          <a:latin typeface="Times New Roman"/>
                          <a:ea typeface="Calibri"/>
                          <a:cs typeface="Times New Roman"/>
                        </a:rPr>
                        <a:t>Emphasis on:</a:t>
                      </a:r>
                      <a:endParaRPr lang="da-DK" sz="1400" dirty="0">
                        <a:effectLst/>
                        <a:latin typeface="Calibri"/>
                        <a:ea typeface="Calibri"/>
                        <a:cs typeface="Times New Roman"/>
                      </a:endParaRPr>
                    </a:p>
                    <a:p>
                      <a:pPr algn="just">
                        <a:lnSpc>
                          <a:spcPct val="150000"/>
                        </a:lnSpc>
                        <a:spcAft>
                          <a:spcPts val="0"/>
                        </a:spcAft>
                      </a:pPr>
                      <a:r>
                        <a:rPr lang="en-US" sz="1400" dirty="0">
                          <a:effectLst/>
                          <a:latin typeface="Times New Roman"/>
                          <a:ea typeface="Calibri"/>
                          <a:cs typeface="Times New Roman"/>
                        </a:rPr>
                        <a:t>State</a:t>
                      </a:r>
                      <a:endParaRPr lang="da-DK" sz="1400" dirty="0">
                        <a:effectLst/>
                        <a:latin typeface="Calibri"/>
                        <a:ea typeface="Calibri"/>
                        <a:cs typeface="Times New Roman"/>
                      </a:endParaRPr>
                    </a:p>
                    <a:p>
                      <a:pPr algn="just">
                        <a:lnSpc>
                          <a:spcPct val="150000"/>
                        </a:lnSpc>
                        <a:spcAft>
                          <a:spcPts val="0"/>
                        </a:spcAft>
                      </a:pPr>
                      <a:r>
                        <a:rPr lang="en-US" sz="1400" dirty="0">
                          <a:effectLst/>
                          <a:latin typeface="Times New Roman"/>
                          <a:ea typeface="Calibri"/>
                          <a:cs typeface="Times New Roman"/>
                        </a:rPr>
                        <a:t>Market</a:t>
                      </a:r>
                      <a:endParaRPr lang="da-DK" sz="1400" dirty="0">
                        <a:effectLst/>
                        <a:latin typeface="Calibri"/>
                        <a:ea typeface="Calibri"/>
                        <a:cs typeface="Times New Roman"/>
                      </a:endParaRPr>
                    </a:p>
                    <a:p>
                      <a:pPr algn="just">
                        <a:lnSpc>
                          <a:spcPct val="150000"/>
                        </a:lnSpc>
                        <a:spcAft>
                          <a:spcPts val="0"/>
                        </a:spcAft>
                      </a:pPr>
                      <a:r>
                        <a:rPr lang="en-US" sz="1400" dirty="0">
                          <a:effectLst/>
                          <a:latin typeface="Times New Roman"/>
                          <a:ea typeface="Calibri"/>
                          <a:cs typeface="Times New Roman"/>
                        </a:rPr>
                        <a:t>Family</a:t>
                      </a:r>
                      <a:endParaRPr lang="da-DK" sz="1400" dirty="0">
                        <a:effectLst/>
                        <a:latin typeface="Calibri"/>
                        <a:ea typeface="Calibri"/>
                        <a:cs typeface="Times New Roman"/>
                      </a:endParaRPr>
                    </a:p>
                    <a:p>
                      <a:pPr algn="just">
                        <a:lnSpc>
                          <a:spcPct val="150000"/>
                        </a:lnSpc>
                        <a:spcAft>
                          <a:spcPts val="0"/>
                        </a:spcAft>
                      </a:pPr>
                      <a:r>
                        <a:rPr lang="en-US" sz="1400" dirty="0">
                          <a:effectLst/>
                          <a:latin typeface="Times New Roman"/>
                          <a:ea typeface="Calibri"/>
                          <a:cs typeface="Times New Roman"/>
                        </a:rPr>
                        <a:t>Individual</a:t>
                      </a:r>
                      <a:endParaRPr lang="da-DK"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dirty="0">
                          <a:effectLst/>
                          <a:latin typeface="Times New Roman"/>
                          <a:ea typeface="Calibri"/>
                          <a:cs typeface="Times New Roman"/>
                        </a:rPr>
                        <a:t> </a:t>
                      </a:r>
                      <a:endParaRPr lang="da-DK" sz="1400" dirty="0">
                        <a:effectLst/>
                        <a:latin typeface="Calibri"/>
                        <a:ea typeface="Calibri"/>
                        <a:cs typeface="Times New Roman"/>
                      </a:endParaRPr>
                    </a:p>
                    <a:p>
                      <a:pPr algn="just">
                        <a:lnSpc>
                          <a:spcPct val="150000"/>
                        </a:lnSpc>
                        <a:spcAft>
                          <a:spcPts val="0"/>
                        </a:spcAft>
                      </a:pPr>
                      <a:r>
                        <a:rPr lang="en-US" sz="1400" dirty="0">
                          <a:effectLst/>
                          <a:latin typeface="Times New Roman"/>
                          <a:ea typeface="Calibri"/>
                          <a:cs typeface="Times New Roman"/>
                        </a:rPr>
                        <a:t>Strong</a:t>
                      </a:r>
                      <a:endParaRPr lang="da-DK" sz="1400" dirty="0">
                        <a:effectLst/>
                        <a:latin typeface="Calibri"/>
                        <a:ea typeface="Calibri"/>
                        <a:cs typeface="Times New Roman"/>
                      </a:endParaRPr>
                    </a:p>
                    <a:p>
                      <a:pPr algn="just">
                        <a:lnSpc>
                          <a:spcPct val="150000"/>
                        </a:lnSpc>
                        <a:spcAft>
                          <a:spcPts val="0"/>
                        </a:spcAft>
                      </a:pPr>
                      <a:r>
                        <a:rPr lang="en-US" sz="1400" dirty="0">
                          <a:effectLst/>
                          <a:latin typeface="Times New Roman"/>
                          <a:ea typeface="Calibri"/>
                          <a:cs typeface="Times New Roman"/>
                        </a:rPr>
                        <a:t>Weak</a:t>
                      </a:r>
                      <a:endParaRPr lang="da-DK" sz="1400" dirty="0">
                        <a:effectLst/>
                        <a:latin typeface="Calibri"/>
                        <a:ea typeface="Calibri"/>
                        <a:cs typeface="Times New Roman"/>
                      </a:endParaRPr>
                    </a:p>
                    <a:p>
                      <a:pPr algn="just">
                        <a:lnSpc>
                          <a:spcPct val="150000"/>
                        </a:lnSpc>
                        <a:spcAft>
                          <a:spcPts val="0"/>
                        </a:spcAft>
                      </a:pPr>
                      <a:r>
                        <a:rPr lang="en-US" sz="1400" dirty="0">
                          <a:effectLst/>
                          <a:latin typeface="Times New Roman"/>
                          <a:ea typeface="Calibri"/>
                          <a:cs typeface="Times New Roman"/>
                        </a:rPr>
                        <a:t>Weak</a:t>
                      </a:r>
                      <a:endParaRPr lang="da-DK" sz="1400" dirty="0">
                        <a:effectLst/>
                        <a:latin typeface="Calibri"/>
                        <a:ea typeface="Calibri"/>
                        <a:cs typeface="Times New Roman"/>
                      </a:endParaRPr>
                    </a:p>
                    <a:p>
                      <a:pPr algn="just">
                        <a:lnSpc>
                          <a:spcPct val="150000"/>
                        </a:lnSpc>
                        <a:spcAft>
                          <a:spcPts val="0"/>
                        </a:spcAft>
                      </a:pPr>
                      <a:r>
                        <a:rPr lang="en-US" sz="1400" dirty="0">
                          <a:effectLst/>
                          <a:latin typeface="Times New Roman"/>
                          <a:ea typeface="Calibri"/>
                          <a:cs typeface="Times New Roman"/>
                        </a:rPr>
                        <a:t>Strong</a:t>
                      </a:r>
                      <a:endParaRPr lang="da-DK"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dirty="0">
                          <a:effectLst/>
                          <a:latin typeface="Times New Roman"/>
                          <a:ea typeface="Calibri"/>
                          <a:cs typeface="Times New Roman"/>
                        </a:rPr>
                        <a:t> </a:t>
                      </a:r>
                      <a:endParaRPr lang="da-DK" sz="1400" dirty="0">
                        <a:effectLst/>
                        <a:latin typeface="Calibri"/>
                        <a:ea typeface="Calibri"/>
                        <a:cs typeface="Times New Roman"/>
                      </a:endParaRPr>
                    </a:p>
                    <a:p>
                      <a:pPr algn="just">
                        <a:lnSpc>
                          <a:spcPct val="150000"/>
                        </a:lnSpc>
                        <a:spcAft>
                          <a:spcPts val="0"/>
                        </a:spcAft>
                      </a:pPr>
                      <a:r>
                        <a:rPr lang="en-US" sz="1400" dirty="0">
                          <a:effectLst/>
                          <a:latin typeface="Times New Roman"/>
                          <a:ea typeface="Calibri"/>
                          <a:cs typeface="Times New Roman"/>
                        </a:rPr>
                        <a:t>Strong</a:t>
                      </a:r>
                      <a:endParaRPr lang="da-DK" sz="1400" dirty="0">
                        <a:effectLst/>
                        <a:latin typeface="Calibri"/>
                        <a:ea typeface="Calibri"/>
                        <a:cs typeface="Times New Roman"/>
                      </a:endParaRPr>
                    </a:p>
                    <a:p>
                      <a:pPr algn="just">
                        <a:lnSpc>
                          <a:spcPct val="150000"/>
                        </a:lnSpc>
                        <a:spcAft>
                          <a:spcPts val="0"/>
                        </a:spcAft>
                      </a:pPr>
                      <a:r>
                        <a:rPr lang="en-US" sz="1400" dirty="0">
                          <a:effectLst/>
                          <a:latin typeface="Times New Roman"/>
                          <a:ea typeface="Calibri"/>
                          <a:cs typeface="Times New Roman"/>
                        </a:rPr>
                        <a:t>Weak</a:t>
                      </a:r>
                      <a:endParaRPr lang="da-DK" sz="1400" dirty="0">
                        <a:effectLst/>
                        <a:latin typeface="Calibri"/>
                        <a:ea typeface="Calibri"/>
                        <a:cs typeface="Times New Roman"/>
                      </a:endParaRPr>
                    </a:p>
                    <a:p>
                      <a:pPr algn="just">
                        <a:lnSpc>
                          <a:spcPct val="150000"/>
                        </a:lnSpc>
                        <a:spcAft>
                          <a:spcPts val="0"/>
                        </a:spcAft>
                      </a:pPr>
                      <a:r>
                        <a:rPr lang="en-US" sz="1400" dirty="0">
                          <a:effectLst/>
                          <a:latin typeface="Times New Roman"/>
                          <a:ea typeface="Calibri"/>
                          <a:cs typeface="Times New Roman"/>
                        </a:rPr>
                        <a:t>Strong</a:t>
                      </a:r>
                      <a:endParaRPr lang="da-DK" sz="1400" dirty="0">
                        <a:effectLst/>
                        <a:latin typeface="Calibri"/>
                        <a:ea typeface="Calibri"/>
                        <a:cs typeface="Times New Roman"/>
                      </a:endParaRPr>
                    </a:p>
                    <a:p>
                      <a:pPr algn="just">
                        <a:lnSpc>
                          <a:spcPct val="150000"/>
                        </a:lnSpc>
                        <a:spcAft>
                          <a:spcPts val="0"/>
                        </a:spcAft>
                      </a:pPr>
                      <a:r>
                        <a:rPr lang="en-US" sz="1400" dirty="0">
                          <a:effectLst/>
                          <a:latin typeface="Times New Roman"/>
                          <a:ea typeface="Calibri"/>
                          <a:cs typeface="Times New Roman"/>
                        </a:rPr>
                        <a:t>Weak</a:t>
                      </a:r>
                      <a:endParaRPr lang="da-DK"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a:effectLst/>
                          <a:latin typeface="Times New Roman"/>
                          <a:ea typeface="Calibri"/>
                          <a:cs typeface="Times New Roman"/>
                        </a:rPr>
                        <a:t> </a:t>
                      </a:r>
                      <a:endParaRPr lang="da-DK" sz="1400">
                        <a:effectLst/>
                        <a:latin typeface="Calibri"/>
                        <a:ea typeface="Calibri"/>
                        <a:cs typeface="Times New Roman"/>
                      </a:endParaRPr>
                    </a:p>
                    <a:p>
                      <a:pPr algn="just">
                        <a:lnSpc>
                          <a:spcPct val="150000"/>
                        </a:lnSpc>
                        <a:spcAft>
                          <a:spcPts val="0"/>
                        </a:spcAft>
                      </a:pPr>
                      <a:r>
                        <a:rPr lang="en-US" sz="1400">
                          <a:effectLst/>
                          <a:latin typeface="Times New Roman"/>
                          <a:ea typeface="Calibri"/>
                          <a:cs typeface="Times New Roman"/>
                        </a:rPr>
                        <a:t>Weak</a:t>
                      </a:r>
                      <a:endParaRPr lang="da-DK" sz="1400">
                        <a:effectLst/>
                        <a:latin typeface="Calibri"/>
                        <a:ea typeface="Calibri"/>
                        <a:cs typeface="Times New Roman"/>
                      </a:endParaRPr>
                    </a:p>
                    <a:p>
                      <a:pPr algn="just">
                        <a:lnSpc>
                          <a:spcPct val="150000"/>
                        </a:lnSpc>
                        <a:spcAft>
                          <a:spcPts val="0"/>
                        </a:spcAft>
                      </a:pPr>
                      <a:r>
                        <a:rPr lang="en-US" sz="1400">
                          <a:effectLst/>
                          <a:latin typeface="Times New Roman"/>
                          <a:ea typeface="Calibri"/>
                          <a:cs typeface="Times New Roman"/>
                        </a:rPr>
                        <a:t>Strong</a:t>
                      </a:r>
                      <a:endParaRPr lang="da-DK" sz="1400">
                        <a:effectLst/>
                        <a:latin typeface="Calibri"/>
                        <a:ea typeface="Calibri"/>
                        <a:cs typeface="Times New Roman"/>
                      </a:endParaRPr>
                    </a:p>
                    <a:p>
                      <a:pPr algn="just">
                        <a:lnSpc>
                          <a:spcPct val="150000"/>
                        </a:lnSpc>
                        <a:spcAft>
                          <a:spcPts val="0"/>
                        </a:spcAft>
                      </a:pPr>
                      <a:r>
                        <a:rPr lang="en-US" sz="1400">
                          <a:effectLst/>
                          <a:latin typeface="Times New Roman"/>
                          <a:ea typeface="Calibri"/>
                          <a:cs typeface="Times New Roman"/>
                        </a:rPr>
                        <a:t>Weak</a:t>
                      </a:r>
                      <a:endParaRPr lang="da-DK" sz="1400">
                        <a:effectLst/>
                        <a:latin typeface="Calibri"/>
                        <a:ea typeface="Calibri"/>
                        <a:cs typeface="Times New Roman"/>
                      </a:endParaRPr>
                    </a:p>
                    <a:p>
                      <a:pPr algn="just">
                        <a:lnSpc>
                          <a:spcPct val="150000"/>
                        </a:lnSpc>
                        <a:spcAft>
                          <a:spcPts val="0"/>
                        </a:spcAft>
                      </a:pPr>
                      <a:r>
                        <a:rPr lang="en-US" sz="1400">
                          <a:effectLst/>
                          <a:latin typeface="Times New Roman"/>
                          <a:ea typeface="Calibri"/>
                          <a:cs typeface="Times New Roman"/>
                        </a:rPr>
                        <a:t>Strong</a:t>
                      </a:r>
                      <a:endParaRPr lang="da-DK"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a:effectLst/>
                          <a:latin typeface="Times New Roman"/>
                          <a:ea typeface="Calibri"/>
                          <a:cs typeface="Times New Roman"/>
                        </a:rPr>
                        <a:t> </a:t>
                      </a:r>
                      <a:endParaRPr lang="da-DK" sz="1400">
                        <a:effectLst/>
                        <a:latin typeface="Calibri"/>
                        <a:ea typeface="Calibri"/>
                        <a:cs typeface="Times New Roman"/>
                      </a:endParaRPr>
                    </a:p>
                    <a:p>
                      <a:pPr algn="just">
                        <a:lnSpc>
                          <a:spcPct val="150000"/>
                        </a:lnSpc>
                        <a:spcAft>
                          <a:spcPts val="0"/>
                        </a:spcAft>
                      </a:pPr>
                      <a:r>
                        <a:rPr lang="en-US" sz="1400">
                          <a:effectLst/>
                          <a:latin typeface="Times New Roman"/>
                          <a:ea typeface="Calibri"/>
                          <a:cs typeface="Times New Roman"/>
                        </a:rPr>
                        <a:t>Increasing</a:t>
                      </a:r>
                      <a:endParaRPr lang="da-DK" sz="1400">
                        <a:effectLst/>
                        <a:latin typeface="Calibri"/>
                        <a:ea typeface="Calibri"/>
                        <a:cs typeface="Times New Roman"/>
                      </a:endParaRPr>
                    </a:p>
                    <a:p>
                      <a:pPr algn="just">
                        <a:lnSpc>
                          <a:spcPct val="150000"/>
                        </a:lnSpc>
                        <a:spcAft>
                          <a:spcPts val="0"/>
                        </a:spcAft>
                      </a:pPr>
                      <a:r>
                        <a:rPr lang="en-US" sz="1400">
                          <a:effectLst/>
                          <a:latin typeface="Times New Roman"/>
                          <a:ea typeface="Calibri"/>
                          <a:cs typeface="Times New Roman"/>
                        </a:rPr>
                        <a:t>Decreasing</a:t>
                      </a:r>
                      <a:endParaRPr lang="da-DK" sz="1400">
                        <a:effectLst/>
                        <a:latin typeface="Calibri"/>
                        <a:ea typeface="Calibri"/>
                        <a:cs typeface="Times New Roman"/>
                      </a:endParaRPr>
                    </a:p>
                    <a:p>
                      <a:pPr algn="just">
                        <a:lnSpc>
                          <a:spcPct val="150000"/>
                        </a:lnSpc>
                        <a:spcAft>
                          <a:spcPts val="0"/>
                        </a:spcAft>
                      </a:pPr>
                      <a:r>
                        <a:rPr lang="en-US" sz="1400">
                          <a:effectLst/>
                          <a:latin typeface="Times New Roman"/>
                          <a:ea typeface="Calibri"/>
                          <a:cs typeface="Times New Roman"/>
                        </a:rPr>
                        <a:t>Strong</a:t>
                      </a:r>
                      <a:endParaRPr lang="da-DK" sz="1400">
                        <a:effectLst/>
                        <a:latin typeface="Calibri"/>
                        <a:ea typeface="Calibri"/>
                        <a:cs typeface="Times New Roman"/>
                      </a:endParaRPr>
                    </a:p>
                    <a:p>
                      <a:pPr algn="just">
                        <a:lnSpc>
                          <a:spcPct val="150000"/>
                        </a:lnSpc>
                        <a:spcAft>
                          <a:spcPts val="0"/>
                        </a:spcAft>
                      </a:pPr>
                      <a:r>
                        <a:rPr lang="en-US" sz="1400">
                          <a:effectLst/>
                          <a:latin typeface="Times New Roman"/>
                          <a:ea typeface="Calibri"/>
                          <a:cs typeface="Times New Roman"/>
                        </a:rPr>
                        <a:t>Weak</a:t>
                      </a:r>
                      <a:endParaRPr lang="da-DK"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a:effectLst/>
                          <a:latin typeface="Times New Roman"/>
                          <a:ea typeface="Calibri"/>
                          <a:cs typeface="Times New Roman"/>
                        </a:rPr>
                        <a:t> </a:t>
                      </a:r>
                      <a:endParaRPr lang="da-DK" sz="1400">
                        <a:effectLst/>
                        <a:latin typeface="Calibri"/>
                        <a:ea typeface="Calibri"/>
                        <a:cs typeface="Times New Roman"/>
                      </a:endParaRPr>
                    </a:p>
                    <a:p>
                      <a:pPr algn="just">
                        <a:lnSpc>
                          <a:spcPct val="150000"/>
                        </a:lnSpc>
                        <a:spcAft>
                          <a:spcPts val="0"/>
                        </a:spcAft>
                      </a:pPr>
                      <a:r>
                        <a:rPr lang="en-US" sz="1400">
                          <a:effectLst/>
                          <a:latin typeface="Times New Roman"/>
                          <a:ea typeface="Calibri"/>
                          <a:cs typeface="Times New Roman"/>
                        </a:rPr>
                        <a:t>Decreasing</a:t>
                      </a:r>
                      <a:endParaRPr lang="da-DK" sz="1400">
                        <a:effectLst/>
                        <a:latin typeface="Calibri"/>
                        <a:ea typeface="Calibri"/>
                        <a:cs typeface="Times New Roman"/>
                      </a:endParaRPr>
                    </a:p>
                    <a:p>
                      <a:pPr algn="just">
                        <a:lnSpc>
                          <a:spcPct val="150000"/>
                        </a:lnSpc>
                        <a:spcAft>
                          <a:spcPts val="0"/>
                        </a:spcAft>
                      </a:pPr>
                      <a:r>
                        <a:rPr lang="en-US" sz="1400">
                          <a:effectLst/>
                          <a:latin typeface="Times New Roman"/>
                          <a:ea typeface="Calibri"/>
                          <a:cs typeface="Times New Roman"/>
                        </a:rPr>
                        <a:t>Increasing</a:t>
                      </a:r>
                      <a:endParaRPr lang="da-DK" sz="1400">
                        <a:effectLst/>
                        <a:latin typeface="Calibri"/>
                        <a:ea typeface="Calibri"/>
                        <a:cs typeface="Times New Roman"/>
                      </a:endParaRPr>
                    </a:p>
                    <a:p>
                      <a:pPr algn="just">
                        <a:lnSpc>
                          <a:spcPct val="150000"/>
                        </a:lnSpc>
                        <a:spcAft>
                          <a:spcPts val="0"/>
                        </a:spcAft>
                      </a:pPr>
                      <a:r>
                        <a:rPr lang="en-US" sz="1400">
                          <a:effectLst/>
                          <a:latin typeface="Times New Roman"/>
                          <a:ea typeface="Calibri"/>
                          <a:cs typeface="Times New Roman"/>
                        </a:rPr>
                        <a:t>Strong</a:t>
                      </a:r>
                      <a:endParaRPr lang="da-DK" sz="1400">
                        <a:effectLst/>
                        <a:latin typeface="Calibri"/>
                        <a:ea typeface="Calibri"/>
                        <a:cs typeface="Times New Roman"/>
                      </a:endParaRPr>
                    </a:p>
                    <a:p>
                      <a:pPr algn="just">
                        <a:lnSpc>
                          <a:spcPct val="150000"/>
                        </a:lnSpc>
                        <a:spcAft>
                          <a:spcPts val="0"/>
                        </a:spcAft>
                      </a:pPr>
                      <a:r>
                        <a:rPr lang="en-US" sz="1400">
                          <a:effectLst/>
                          <a:latin typeface="Times New Roman"/>
                          <a:ea typeface="Calibri"/>
                          <a:cs typeface="Times New Roman"/>
                        </a:rPr>
                        <a:t>Weak</a:t>
                      </a:r>
                      <a:endParaRPr lang="da-DK"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0085">
                <a:tc>
                  <a:txBody>
                    <a:bodyPr/>
                    <a:lstStyle/>
                    <a:p>
                      <a:pPr algn="just">
                        <a:lnSpc>
                          <a:spcPct val="150000"/>
                        </a:lnSpc>
                        <a:spcAft>
                          <a:spcPts val="0"/>
                        </a:spcAft>
                      </a:pPr>
                      <a:r>
                        <a:rPr lang="en-US" sz="1400">
                          <a:effectLst/>
                          <a:latin typeface="Times New Roman"/>
                          <a:ea typeface="Calibri"/>
                          <a:cs typeface="Times New Roman"/>
                        </a:rPr>
                        <a:t>Degree of decommodification</a:t>
                      </a:r>
                      <a:endParaRPr lang="da-DK"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a:effectLst/>
                          <a:latin typeface="Times New Roman"/>
                          <a:ea typeface="Calibri"/>
                          <a:cs typeface="Times New Roman"/>
                        </a:rPr>
                        <a:t>High</a:t>
                      </a:r>
                      <a:endParaRPr lang="da-DK"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dirty="0">
                          <a:effectLst/>
                          <a:latin typeface="Times New Roman"/>
                          <a:ea typeface="Calibri"/>
                          <a:cs typeface="Times New Roman"/>
                        </a:rPr>
                        <a:t>Medium</a:t>
                      </a:r>
                      <a:endParaRPr lang="da-DK"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dirty="0">
                          <a:effectLst/>
                          <a:latin typeface="Times New Roman"/>
                          <a:ea typeface="Calibri"/>
                          <a:cs typeface="Times New Roman"/>
                        </a:rPr>
                        <a:t>Low</a:t>
                      </a:r>
                      <a:endParaRPr lang="da-DK"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a:effectLst/>
                          <a:latin typeface="Times New Roman"/>
                          <a:ea typeface="Calibri"/>
                          <a:cs typeface="Times New Roman"/>
                        </a:rPr>
                        <a:t>Medium-low</a:t>
                      </a:r>
                      <a:endParaRPr lang="da-DK"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a:effectLst/>
                          <a:latin typeface="Times New Roman"/>
                          <a:ea typeface="Calibri"/>
                          <a:cs typeface="Times New Roman"/>
                        </a:rPr>
                        <a:t>Medium-low</a:t>
                      </a:r>
                      <a:endParaRPr lang="da-DK"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6378">
                <a:tc>
                  <a:txBody>
                    <a:bodyPr/>
                    <a:lstStyle/>
                    <a:p>
                      <a:pPr algn="just">
                        <a:lnSpc>
                          <a:spcPct val="150000"/>
                        </a:lnSpc>
                        <a:spcAft>
                          <a:spcPts val="0"/>
                        </a:spcAft>
                      </a:pPr>
                      <a:r>
                        <a:rPr lang="en-US" sz="1400">
                          <a:effectLst/>
                          <a:latin typeface="Times New Roman"/>
                          <a:ea typeface="Calibri"/>
                          <a:cs typeface="Times New Roman"/>
                        </a:rPr>
                        <a:t>Degree of stratification</a:t>
                      </a:r>
                      <a:endParaRPr lang="da-DK"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a:effectLst/>
                          <a:latin typeface="Times New Roman"/>
                          <a:ea typeface="Calibri"/>
                          <a:cs typeface="Times New Roman"/>
                        </a:rPr>
                        <a:t>Low</a:t>
                      </a:r>
                      <a:endParaRPr lang="da-DK"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a:effectLst/>
                          <a:latin typeface="Times New Roman"/>
                          <a:ea typeface="Calibri"/>
                          <a:cs typeface="Times New Roman"/>
                        </a:rPr>
                        <a:t>Medium</a:t>
                      </a:r>
                      <a:endParaRPr lang="da-DK"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dirty="0">
                          <a:effectLst/>
                          <a:latin typeface="Times New Roman"/>
                          <a:ea typeface="Calibri"/>
                          <a:cs typeface="Times New Roman"/>
                        </a:rPr>
                        <a:t>High</a:t>
                      </a:r>
                      <a:endParaRPr lang="da-DK"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a:effectLst/>
                          <a:latin typeface="Times New Roman"/>
                          <a:ea typeface="Calibri"/>
                          <a:cs typeface="Times New Roman"/>
                        </a:rPr>
                        <a:t>Medium</a:t>
                      </a:r>
                      <a:endParaRPr lang="da-DK"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a:effectLst/>
                          <a:latin typeface="Times New Roman"/>
                          <a:ea typeface="Calibri"/>
                          <a:cs typeface="Times New Roman"/>
                        </a:rPr>
                        <a:t>Extremely High</a:t>
                      </a:r>
                      <a:endParaRPr lang="da-DK"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0085">
                <a:tc>
                  <a:txBody>
                    <a:bodyPr/>
                    <a:lstStyle/>
                    <a:p>
                      <a:pPr algn="just">
                        <a:lnSpc>
                          <a:spcPct val="150000"/>
                        </a:lnSpc>
                        <a:spcAft>
                          <a:spcPts val="0"/>
                        </a:spcAft>
                      </a:pPr>
                      <a:r>
                        <a:rPr lang="en-US" sz="1400">
                          <a:effectLst/>
                          <a:latin typeface="Times New Roman"/>
                          <a:ea typeface="Calibri"/>
                          <a:cs typeface="Times New Roman"/>
                        </a:rPr>
                        <a:t>Degree of individualization</a:t>
                      </a:r>
                      <a:endParaRPr lang="da-DK"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a:effectLst/>
                          <a:latin typeface="Times New Roman"/>
                          <a:ea typeface="Calibri"/>
                          <a:cs typeface="Times New Roman"/>
                        </a:rPr>
                        <a:t>High</a:t>
                      </a:r>
                      <a:endParaRPr lang="da-DK"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a:effectLst/>
                          <a:latin typeface="Times New Roman"/>
                          <a:ea typeface="Calibri"/>
                          <a:cs typeface="Times New Roman"/>
                        </a:rPr>
                        <a:t>Low</a:t>
                      </a:r>
                      <a:endParaRPr lang="da-DK"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a:effectLst/>
                          <a:latin typeface="Times New Roman"/>
                          <a:ea typeface="Calibri"/>
                          <a:cs typeface="Times New Roman"/>
                        </a:rPr>
                        <a:t>High</a:t>
                      </a:r>
                      <a:endParaRPr lang="da-DK"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dirty="0">
                          <a:effectLst/>
                          <a:latin typeface="Times New Roman"/>
                          <a:ea typeface="Calibri"/>
                          <a:cs typeface="Times New Roman"/>
                        </a:rPr>
                        <a:t>Medium</a:t>
                      </a:r>
                      <a:endParaRPr lang="da-DK"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dirty="0">
                          <a:effectLst/>
                          <a:latin typeface="Times New Roman"/>
                          <a:ea typeface="Calibri"/>
                          <a:cs typeface="Times New Roman"/>
                        </a:rPr>
                        <a:t>Medium</a:t>
                      </a:r>
                      <a:endParaRPr lang="da-DK"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2" name="Rectangle 3"/>
          <p:cNvSpPr>
            <a:spLocks noChangeArrowheads="1"/>
          </p:cNvSpPr>
          <p:nvPr/>
        </p:nvSpPr>
        <p:spPr bwMode="auto">
          <a:xfrm>
            <a:off x="1695450" y="26050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a-DK" altLang="da-DK"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4600120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a-DK" dirty="0" err="1" smtClean="0"/>
              <a:t>Summing</a:t>
            </a:r>
            <a:r>
              <a:rPr lang="da-DK" dirty="0" smtClean="0"/>
              <a:t> –up </a:t>
            </a:r>
            <a:r>
              <a:rPr lang="da-DK" dirty="0" err="1" smtClean="0"/>
              <a:t>what</a:t>
            </a:r>
            <a:r>
              <a:rPr lang="da-DK" dirty="0" smtClean="0"/>
              <a:t> do </a:t>
            </a:r>
            <a:r>
              <a:rPr lang="da-DK" dirty="0" err="1" smtClean="0"/>
              <a:t>we</a:t>
            </a:r>
            <a:r>
              <a:rPr lang="da-DK" dirty="0" smtClean="0"/>
              <a:t> know </a:t>
            </a:r>
            <a:r>
              <a:rPr lang="da-DK" dirty="0" err="1" smtClean="0"/>
              <a:t>about</a:t>
            </a:r>
            <a:r>
              <a:rPr lang="da-DK" dirty="0" smtClean="0"/>
              <a:t> </a:t>
            </a:r>
            <a:r>
              <a:rPr lang="da-DK" dirty="0" err="1" smtClean="0"/>
              <a:t>welfare</a:t>
            </a:r>
            <a:r>
              <a:rPr lang="da-DK" dirty="0" smtClean="0"/>
              <a:t> regimes?</a:t>
            </a:r>
            <a:endParaRPr lang="da-DK"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“In </a:t>
            </a:r>
            <a:r>
              <a:rPr lang="en-US" dirty="0"/>
              <a:t>a nutshell, an academic consensus has been reached in the past two decades that:</a:t>
            </a:r>
            <a:endParaRPr lang="da-DK" dirty="0"/>
          </a:p>
          <a:p>
            <a:r>
              <a:rPr lang="en-US" dirty="0"/>
              <a:t>1. the welfare regime typology is here to stay as an analytical tool because there is clearly ‘something in it,’ although the empirical applicability of the concept remains problematic;</a:t>
            </a:r>
            <a:endParaRPr lang="da-DK" dirty="0"/>
          </a:p>
          <a:p>
            <a:r>
              <a:rPr lang="en-US" dirty="0"/>
              <a:t>2. a minimum of three but possibly more welfare regime prototypes can be identified;</a:t>
            </a:r>
            <a:endParaRPr lang="da-DK" dirty="0"/>
          </a:p>
          <a:p>
            <a:r>
              <a:rPr lang="en-US" dirty="0"/>
              <a:t>3. the historical origins of welfare regimes lie in the religious and state building history of Western Europe; and</a:t>
            </a:r>
            <a:endParaRPr lang="da-DK" dirty="0"/>
          </a:p>
          <a:p>
            <a:r>
              <a:rPr lang="en-US" dirty="0"/>
              <a:t>4. welfare regimes differ not only in the structures of inequality and social stratification they (re-) produce, but also in the way in which they seek to achieve this goal as well as in their normative justifications thereof "</a:t>
            </a:r>
            <a:endParaRPr lang="da-DK" dirty="0"/>
          </a:p>
          <a:p>
            <a:r>
              <a:rPr lang="en-US" dirty="0"/>
              <a:t>Source: Rice, 2013</a:t>
            </a:r>
            <a:endParaRPr lang="da-DK" dirty="0"/>
          </a:p>
          <a:p>
            <a:endParaRPr lang="da-DK" dirty="0"/>
          </a:p>
        </p:txBody>
      </p:sp>
    </p:spTree>
    <p:extLst>
      <p:ext uri="{BB962C8B-B14F-4D97-AF65-F5344CB8AC3E}">
        <p14:creationId xmlns:p14="http://schemas.microsoft.com/office/powerpoint/2010/main" val="409401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a-DK" dirty="0" err="1" smtClean="0"/>
              <a:t>Expenditure</a:t>
            </a:r>
            <a:r>
              <a:rPr lang="da-DK" dirty="0" smtClean="0"/>
              <a:t> on social </a:t>
            </a:r>
            <a:r>
              <a:rPr lang="da-DK" dirty="0" err="1" smtClean="0"/>
              <a:t>security</a:t>
            </a:r>
            <a:r>
              <a:rPr lang="da-DK" dirty="0" smtClean="0"/>
              <a:t> in </a:t>
            </a:r>
            <a:r>
              <a:rPr lang="da-DK" dirty="0" err="1" smtClean="0"/>
              <a:t>different</a:t>
            </a:r>
            <a:r>
              <a:rPr lang="da-DK" dirty="0" smtClean="0"/>
              <a:t> EU-</a:t>
            </a:r>
            <a:r>
              <a:rPr lang="da-DK" dirty="0" err="1" smtClean="0"/>
              <a:t>countries</a:t>
            </a:r>
            <a:r>
              <a:rPr lang="da-DK" dirty="0" smtClean="0"/>
              <a:t> in 2011</a:t>
            </a:r>
            <a:endParaRPr lang="da-DK"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03390914"/>
              </p:ext>
            </p:extLst>
          </p:nvPr>
        </p:nvGraphicFramePr>
        <p:xfrm>
          <a:off x="323528" y="1484783"/>
          <a:ext cx="8352927" cy="4992000"/>
        </p:xfrm>
        <a:graphic>
          <a:graphicData uri="http://schemas.openxmlformats.org/drawingml/2006/table">
            <a:tbl>
              <a:tblPr firstRow="1" firstCol="1" bandRow="1">
                <a:tableStyleId>{5C22544A-7EE6-4342-B048-85BDC9FD1C3A}</a:tableStyleId>
              </a:tblPr>
              <a:tblGrid>
                <a:gridCol w="1564492"/>
                <a:gridCol w="2281103"/>
                <a:gridCol w="2829859"/>
                <a:gridCol w="1677473"/>
              </a:tblGrid>
              <a:tr h="636063">
                <a:tc>
                  <a:txBody>
                    <a:bodyPr/>
                    <a:lstStyle/>
                    <a:p>
                      <a:endParaRPr lang="da-DK" sz="1600" dirty="0">
                        <a:effectLst/>
                        <a:latin typeface="Arial"/>
                        <a:cs typeface="Times New Roman"/>
                      </a:endParaRPr>
                    </a:p>
                  </a:txBody>
                  <a:tcPr marL="68580" marR="68580" marT="0" marB="0"/>
                </a:tc>
                <a:tc>
                  <a:txBody>
                    <a:bodyPr/>
                    <a:lstStyle/>
                    <a:p>
                      <a:pPr algn="just">
                        <a:lnSpc>
                          <a:spcPct val="150000"/>
                        </a:lnSpc>
                        <a:spcAft>
                          <a:spcPts val="0"/>
                        </a:spcAft>
                      </a:pPr>
                      <a:r>
                        <a:rPr lang="en-GB" sz="1600" dirty="0">
                          <a:effectLst/>
                        </a:rPr>
                        <a:t>Euro per inhabitant</a:t>
                      </a:r>
                      <a:endParaRPr lang="da-DK" sz="1600" dirty="0">
                        <a:effectLst/>
                        <a:latin typeface="Calibri"/>
                        <a:ea typeface="Calibri"/>
                        <a:cs typeface="Times New Roman"/>
                      </a:endParaRPr>
                    </a:p>
                  </a:txBody>
                  <a:tcPr marL="68580" marR="68580" marT="0" marB="0"/>
                </a:tc>
                <a:tc>
                  <a:txBody>
                    <a:bodyPr/>
                    <a:lstStyle/>
                    <a:p>
                      <a:pPr algn="just">
                        <a:lnSpc>
                          <a:spcPct val="150000"/>
                        </a:lnSpc>
                        <a:spcAft>
                          <a:spcPts val="0"/>
                        </a:spcAft>
                      </a:pPr>
                      <a:r>
                        <a:rPr lang="en-US" sz="1600">
                          <a:effectLst/>
                        </a:rPr>
                        <a:t>Euro per inhabitant in purchasing power standard</a:t>
                      </a:r>
                      <a:endParaRPr lang="da-DK" sz="1600">
                        <a:effectLst/>
                        <a:latin typeface="Calibri"/>
                        <a:ea typeface="Calibri"/>
                        <a:cs typeface="Times New Roman"/>
                      </a:endParaRPr>
                    </a:p>
                  </a:txBody>
                  <a:tcPr marL="68580" marR="68580" marT="0" marB="0"/>
                </a:tc>
                <a:tc>
                  <a:txBody>
                    <a:bodyPr/>
                    <a:lstStyle/>
                    <a:p>
                      <a:pPr algn="just">
                        <a:lnSpc>
                          <a:spcPct val="150000"/>
                        </a:lnSpc>
                        <a:spcAft>
                          <a:spcPts val="0"/>
                        </a:spcAft>
                      </a:pPr>
                      <a:r>
                        <a:rPr lang="en-GB" sz="1600">
                          <a:effectLst/>
                        </a:rPr>
                        <a:t>% of GDP</a:t>
                      </a:r>
                      <a:endParaRPr lang="da-DK" sz="1600">
                        <a:effectLst/>
                        <a:latin typeface="Calibri"/>
                        <a:ea typeface="Calibri"/>
                        <a:cs typeface="Times New Roman"/>
                      </a:endParaRPr>
                    </a:p>
                  </a:txBody>
                  <a:tcPr marL="68580" marR="68580" marT="0" marB="0"/>
                </a:tc>
              </a:tr>
              <a:tr h="426048">
                <a:tc>
                  <a:txBody>
                    <a:bodyPr/>
                    <a:lstStyle/>
                    <a:p>
                      <a:pPr algn="just">
                        <a:lnSpc>
                          <a:spcPct val="150000"/>
                        </a:lnSpc>
                        <a:spcAft>
                          <a:spcPts val="0"/>
                        </a:spcAft>
                      </a:pPr>
                      <a:r>
                        <a:rPr lang="en-GB" sz="1600">
                          <a:effectLst/>
                        </a:rPr>
                        <a:t>EU27</a:t>
                      </a:r>
                      <a:endParaRPr lang="da-DK" sz="16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600" dirty="0">
                          <a:effectLst/>
                        </a:rPr>
                        <a:t>7.303</a:t>
                      </a:r>
                      <a:endParaRPr lang="da-DK" sz="1600" dirty="0">
                        <a:effectLst/>
                        <a:latin typeface="Calibri"/>
                        <a:ea typeface="Calibri"/>
                        <a:cs typeface="Times New Roman"/>
                      </a:endParaRPr>
                    </a:p>
                  </a:txBody>
                  <a:tcPr marL="68580" marR="68580" marT="0" marB="0" anchor="b"/>
                </a:tc>
                <a:tc>
                  <a:txBody>
                    <a:bodyPr/>
                    <a:lstStyle/>
                    <a:p>
                      <a:pPr algn="r">
                        <a:lnSpc>
                          <a:spcPct val="115000"/>
                        </a:lnSpc>
                        <a:spcAft>
                          <a:spcPts val="0"/>
                        </a:spcAft>
                      </a:pPr>
                      <a:r>
                        <a:rPr lang="en-GB" sz="1600">
                          <a:effectLst/>
                        </a:rPr>
                        <a:t>7.292</a:t>
                      </a:r>
                      <a:endParaRPr lang="da-DK" sz="16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en-GB" sz="1600">
                          <a:effectLst/>
                        </a:rPr>
                        <a:t>29,0</a:t>
                      </a:r>
                      <a:endParaRPr lang="da-DK" sz="1600">
                        <a:effectLst/>
                        <a:latin typeface="Calibri"/>
                        <a:ea typeface="Calibri"/>
                        <a:cs typeface="Times New Roman"/>
                      </a:endParaRPr>
                    </a:p>
                  </a:txBody>
                  <a:tcPr marL="68580" marR="68580" marT="0" marB="0" anchor="b"/>
                </a:tc>
              </a:tr>
              <a:tr h="426048">
                <a:tc>
                  <a:txBody>
                    <a:bodyPr/>
                    <a:lstStyle/>
                    <a:p>
                      <a:pPr algn="just">
                        <a:lnSpc>
                          <a:spcPct val="150000"/>
                        </a:lnSpc>
                        <a:spcAft>
                          <a:spcPts val="0"/>
                        </a:spcAft>
                      </a:pPr>
                      <a:r>
                        <a:rPr lang="en-GB" sz="1600">
                          <a:effectLst/>
                        </a:rPr>
                        <a:t>Czech Republic</a:t>
                      </a:r>
                      <a:endParaRPr lang="da-DK" sz="16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600" dirty="0">
                          <a:effectLst/>
                        </a:rPr>
                        <a:t>3.025</a:t>
                      </a:r>
                      <a:endParaRPr lang="da-DK" sz="1600" dirty="0">
                        <a:effectLst/>
                        <a:latin typeface="Calibri"/>
                        <a:ea typeface="Calibri"/>
                        <a:cs typeface="Times New Roman"/>
                      </a:endParaRPr>
                    </a:p>
                  </a:txBody>
                  <a:tcPr marL="68580" marR="68580" marT="0" marB="0" anchor="b"/>
                </a:tc>
                <a:tc>
                  <a:txBody>
                    <a:bodyPr/>
                    <a:lstStyle/>
                    <a:p>
                      <a:pPr algn="r">
                        <a:lnSpc>
                          <a:spcPct val="115000"/>
                        </a:lnSpc>
                        <a:spcAft>
                          <a:spcPts val="0"/>
                        </a:spcAft>
                      </a:pPr>
                      <a:r>
                        <a:rPr lang="en-GB" sz="1600">
                          <a:effectLst/>
                        </a:rPr>
                        <a:t>4.231</a:t>
                      </a:r>
                      <a:endParaRPr lang="da-DK" sz="16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en-GB" sz="1600">
                          <a:effectLst/>
                        </a:rPr>
                        <a:t>20,4</a:t>
                      </a:r>
                      <a:endParaRPr lang="da-DK" sz="1600">
                        <a:effectLst/>
                        <a:latin typeface="Calibri"/>
                        <a:ea typeface="Calibri"/>
                        <a:cs typeface="Times New Roman"/>
                      </a:endParaRPr>
                    </a:p>
                  </a:txBody>
                  <a:tcPr marL="68580" marR="68580" marT="0" marB="0" anchor="b"/>
                </a:tc>
              </a:tr>
              <a:tr h="426048">
                <a:tc>
                  <a:txBody>
                    <a:bodyPr/>
                    <a:lstStyle/>
                    <a:p>
                      <a:pPr algn="just">
                        <a:lnSpc>
                          <a:spcPct val="150000"/>
                        </a:lnSpc>
                        <a:spcAft>
                          <a:spcPts val="0"/>
                        </a:spcAft>
                      </a:pPr>
                      <a:r>
                        <a:rPr lang="en-GB" sz="1600">
                          <a:effectLst/>
                        </a:rPr>
                        <a:t>Denmark</a:t>
                      </a:r>
                      <a:endParaRPr lang="da-DK" sz="16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600" dirty="0">
                          <a:effectLst/>
                        </a:rPr>
                        <a:t>14.785</a:t>
                      </a:r>
                      <a:endParaRPr lang="da-DK" sz="1600" dirty="0">
                        <a:effectLst/>
                        <a:latin typeface="Calibri"/>
                        <a:ea typeface="Calibri"/>
                        <a:cs typeface="Times New Roman"/>
                      </a:endParaRPr>
                    </a:p>
                  </a:txBody>
                  <a:tcPr marL="68580" marR="68580" marT="0" marB="0" anchor="b"/>
                </a:tc>
                <a:tc>
                  <a:txBody>
                    <a:bodyPr/>
                    <a:lstStyle/>
                    <a:p>
                      <a:pPr algn="r">
                        <a:lnSpc>
                          <a:spcPct val="115000"/>
                        </a:lnSpc>
                        <a:spcAft>
                          <a:spcPts val="0"/>
                        </a:spcAft>
                      </a:pPr>
                      <a:r>
                        <a:rPr lang="en-GB" sz="1600">
                          <a:effectLst/>
                        </a:rPr>
                        <a:t>10.054</a:t>
                      </a:r>
                      <a:endParaRPr lang="da-DK" sz="16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en-GB" sz="1600">
                          <a:effectLst/>
                        </a:rPr>
                        <a:t>34,3</a:t>
                      </a:r>
                      <a:endParaRPr lang="da-DK" sz="1600">
                        <a:effectLst/>
                        <a:latin typeface="Calibri"/>
                        <a:ea typeface="Calibri"/>
                        <a:cs typeface="Times New Roman"/>
                      </a:endParaRPr>
                    </a:p>
                  </a:txBody>
                  <a:tcPr marL="68580" marR="68580" marT="0" marB="0" anchor="b"/>
                </a:tc>
              </a:tr>
              <a:tr h="426048">
                <a:tc>
                  <a:txBody>
                    <a:bodyPr/>
                    <a:lstStyle/>
                    <a:p>
                      <a:pPr algn="just">
                        <a:lnSpc>
                          <a:spcPct val="150000"/>
                        </a:lnSpc>
                        <a:spcAft>
                          <a:spcPts val="0"/>
                        </a:spcAft>
                      </a:pPr>
                      <a:r>
                        <a:rPr lang="en-GB" sz="1600">
                          <a:effectLst/>
                        </a:rPr>
                        <a:t>Germany</a:t>
                      </a:r>
                      <a:endParaRPr lang="da-DK" sz="16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600" dirty="0">
                          <a:effectLst/>
                        </a:rPr>
                        <a:t>9.389</a:t>
                      </a:r>
                      <a:endParaRPr lang="da-DK" sz="1600" dirty="0">
                        <a:effectLst/>
                        <a:latin typeface="Calibri"/>
                        <a:ea typeface="Calibri"/>
                        <a:cs typeface="Times New Roman"/>
                      </a:endParaRPr>
                    </a:p>
                  </a:txBody>
                  <a:tcPr marL="68580" marR="68580" marT="0" marB="0" anchor="b"/>
                </a:tc>
                <a:tc>
                  <a:txBody>
                    <a:bodyPr/>
                    <a:lstStyle/>
                    <a:p>
                      <a:pPr algn="r">
                        <a:lnSpc>
                          <a:spcPct val="115000"/>
                        </a:lnSpc>
                        <a:spcAft>
                          <a:spcPts val="0"/>
                        </a:spcAft>
                      </a:pPr>
                      <a:r>
                        <a:rPr lang="en-GB" sz="1600">
                          <a:effectLst/>
                        </a:rPr>
                        <a:t>9.147</a:t>
                      </a:r>
                      <a:endParaRPr lang="da-DK" sz="16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en-GB" sz="1600">
                          <a:effectLst/>
                        </a:rPr>
                        <a:t>29,4</a:t>
                      </a:r>
                      <a:endParaRPr lang="da-DK" sz="1600">
                        <a:effectLst/>
                        <a:latin typeface="Calibri"/>
                        <a:ea typeface="Calibri"/>
                        <a:cs typeface="Times New Roman"/>
                      </a:endParaRPr>
                    </a:p>
                  </a:txBody>
                  <a:tcPr marL="68580" marR="68580" marT="0" marB="0" anchor="b"/>
                </a:tc>
              </a:tr>
              <a:tr h="426048">
                <a:tc>
                  <a:txBody>
                    <a:bodyPr/>
                    <a:lstStyle/>
                    <a:p>
                      <a:pPr algn="just">
                        <a:lnSpc>
                          <a:spcPct val="150000"/>
                        </a:lnSpc>
                        <a:spcAft>
                          <a:spcPts val="0"/>
                        </a:spcAft>
                      </a:pPr>
                      <a:r>
                        <a:rPr lang="en-GB" sz="1600">
                          <a:effectLst/>
                        </a:rPr>
                        <a:t>Spain</a:t>
                      </a:r>
                      <a:endParaRPr lang="da-DK" sz="16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600" dirty="0">
                          <a:effectLst/>
                        </a:rPr>
                        <a:t>5.842</a:t>
                      </a:r>
                      <a:endParaRPr lang="da-DK" sz="1600" dirty="0">
                        <a:effectLst/>
                        <a:latin typeface="Calibri"/>
                        <a:ea typeface="Calibri"/>
                        <a:cs typeface="Times New Roman"/>
                      </a:endParaRPr>
                    </a:p>
                  </a:txBody>
                  <a:tcPr marL="68580" marR="68580" marT="0" marB="0" anchor="b"/>
                </a:tc>
                <a:tc>
                  <a:txBody>
                    <a:bodyPr/>
                    <a:lstStyle/>
                    <a:p>
                      <a:pPr algn="r">
                        <a:lnSpc>
                          <a:spcPct val="115000"/>
                        </a:lnSpc>
                        <a:spcAft>
                          <a:spcPts val="0"/>
                        </a:spcAft>
                      </a:pPr>
                      <a:r>
                        <a:rPr lang="en-GB" sz="1600">
                          <a:effectLst/>
                        </a:rPr>
                        <a:t>6.063</a:t>
                      </a:r>
                      <a:endParaRPr lang="da-DK" sz="16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en-GB" sz="1600">
                          <a:effectLst/>
                        </a:rPr>
                        <a:t>26,1</a:t>
                      </a:r>
                      <a:endParaRPr lang="da-DK" sz="1600">
                        <a:effectLst/>
                        <a:latin typeface="Calibri"/>
                        <a:ea typeface="Calibri"/>
                        <a:cs typeface="Times New Roman"/>
                      </a:endParaRPr>
                    </a:p>
                  </a:txBody>
                  <a:tcPr marL="68580" marR="68580" marT="0" marB="0" anchor="b"/>
                </a:tc>
              </a:tr>
              <a:tr h="426048">
                <a:tc>
                  <a:txBody>
                    <a:bodyPr/>
                    <a:lstStyle/>
                    <a:p>
                      <a:pPr algn="just">
                        <a:lnSpc>
                          <a:spcPct val="150000"/>
                        </a:lnSpc>
                        <a:spcAft>
                          <a:spcPts val="0"/>
                        </a:spcAft>
                      </a:pPr>
                      <a:r>
                        <a:rPr lang="en-GB" sz="1600">
                          <a:effectLst/>
                        </a:rPr>
                        <a:t>France</a:t>
                      </a:r>
                      <a:endParaRPr lang="da-DK" sz="16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600" dirty="0">
                          <a:effectLst/>
                        </a:rPr>
                        <a:t>10.327</a:t>
                      </a:r>
                      <a:endParaRPr lang="da-DK" sz="1600" dirty="0">
                        <a:effectLst/>
                        <a:latin typeface="Calibri"/>
                        <a:ea typeface="Calibri"/>
                        <a:cs typeface="Times New Roman"/>
                      </a:endParaRPr>
                    </a:p>
                  </a:txBody>
                  <a:tcPr marL="68580" marR="68580" marT="0" marB="0" anchor="b"/>
                </a:tc>
                <a:tc>
                  <a:txBody>
                    <a:bodyPr/>
                    <a:lstStyle/>
                    <a:p>
                      <a:pPr algn="r">
                        <a:lnSpc>
                          <a:spcPct val="115000"/>
                        </a:lnSpc>
                        <a:spcAft>
                          <a:spcPts val="0"/>
                        </a:spcAft>
                      </a:pPr>
                      <a:r>
                        <a:rPr lang="en-GB" sz="1600">
                          <a:effectLst/>
                        </a:rPr>
                        <a:t>9.257</a:t>
                      </a:r>
                      <a:endParaRPr lang="da-DK" sz="16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en-GB" sz="1600">
                          <a:effectLst/>
                        </a:rPr>
                        <a:t>33,6</a:t>
                      </a:r>
                      <a:endParaRPr lang="da-DK" sz="1600">
                        <a:effectLst/>
                        <a:latin typeface="Calibri"/>
                        <a:ea typeface="Calibri"/>
                        <a:cs typeface="Times New Roman"/>
                      </a:endParaRPr>
                    </a:p>
                  </a:txBody>
                  <a:tcPr marL="68580" marR="68580" marT="0" marB="0" anchor="b"/>
                </a:tc>
              </a:tr>
              <a:tr h="426048">
                <a:tc>
                  <a:txBody>
                    <a:bodyPr/>
                    <a:lstStyle/>
                    <a:p>
                      <a:pPr algn="just">
                        <a:lnSpc>
                          <a:spcPct val="150000"/>
                        </a:lnSpc>
                        <a:spcAft>
                          <a:spcPts val="0"/>
                        </a:spcAft>
                      </a:pPr>
                      <a:r>
                        <a:rPr lang="en-GB" sz="1600">
                          <a:effectLst/>
                        </a:rPr>
                        <a:t>Italy</a:t>
                      </a:r>
                      <a:endParaRPr lang="da-DK" sz="16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600" dirty="0">
                          <a:effectLst/>
                        </a:rPr>
                        <a:t>7.725</a:t>
                      </a:r>
                      <a:endParaRPr lang="da-DK" sz="1600" dirty="0">
                        <a:effectLst/>
                        <a:latin typeface="Calibri"/>
                        <a:ea typeface="Calibri"/>
                        <a:cs typeface="Times New Roman"/>
                      </a:endParaRPr>
                    </a:p>
                  </a:txBody>
                  <a:tcPr marL="68580" marR="68580" marT="0" marB="0" anchor="b"/>
                </a:tc>
                <a:tc>
                  <a:txBody>
                    <a:bodyPr/>
                    <a:lstStyle/>
                    <a:p>
                      <a:pPr algn="r">
                        <a:lnSpc>
                          <a:spcPct val="115000"/>
                        </a:lnSpc>
                        <a:spcAft>
                          <a:spcPts val="0"/>
                        </a:spcAft>
                      </a:pPr>
                      <a:r>
                        <a:rPr lang="en-GB" sz="1600" dirty="0">
                          <a:effectLst/>
                        </a:rPr>
                        <a:t>7.328</a:t>
                      </a:r>
                      <a:endParaRPr lang="da-DK" sz="1600" dirty="0">
                        <a:effectLst/>
                        <a:latin typeface="Calibri"/>
                        <a:ea typeface="Calibri"/>
                        <a:cs typeface="Times New Roman"/>
                      </a:endParaRPr>
                    </a:p>
                  </a:txBody>
                  <a:tcPr marL="68580" marR="68580" marT="0" marB="0" anchor="b"/>
                </a:tc>
                <a:tc>
                  <a:txBody>
                    <a:bodyPr/>
                    <a:lstStyle/>
                    <a:p>
                      <a:pPr algn="r">
                        <a:lnSpc>
                          <a:spcPct val="115000"/>
                        </a:lnSpc>
                        <a:spcAft>
                          <a:spcPts val="0"/>
                        </a:spcAft>
                      </a:pPr>
                      <a:r>
                        <a:rPr lang="en-GB" sz="1600">
                          <a:effectLst/>
                        </a:rPr>
                        <a:t>29,7</a:t>
                      </a:r>
                      <a:endParaRPr lang="da-DK" sz="1600">
                        <a:effectLst/>
                        <a:latin typeface="Calibri"/>
                        <a:ea typeface="Calibri"/>
                        <a:cs typeface="Times New Roman"/>
                      </a:endParaRPr>
                    </a:p>
                  </a:txBody>
                  <a:tcPr marL="68580" marR="68580" marT="0" marB="0" anchor="b"/>
                </a:tc>
              </a:tr>
              <a:tr h="426048">
                <a:tc>
                  <a:txBody>
                    <a:bodyPr/>
                    <a:lstStyle/>
                    <a:p>
                      <a:pPr algn="just">
                        <a:lnSpc>
                          <a:spcPct val="150000"/>
                        </a:lnSpc>
                        <a:spcAft>
                          <a:spcPts val="0"/>
                        </a:spcAft>
                      </a:pPr>
                      <a:r>
                        <a:rPr lang="en-GB" sz="1600">
                          <a:effectLst/>
                        </a:rPr>
                        <a:t>Hungary</a:t>
                      </a:r>
                      <a:endParaRPr lang="da-DK" sz="16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600">
                          <a:effectLst/>
                        </a:rPr>
                        <a:t>2.281</a:t>
                      </a:r>
                      <a:endParaRPr lang="da-DK" sz="16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en-GB" sz="1600" dirty="0">
                          <a:effectLst/>
                        </a:rPr>
                        <a:t>3.891</a:t>
                      </a:r>
                      <a:endParaRPr lang="da-DK" sz="1600" dirty="0">
                        <a:effectLst/>
                        <a:latin typeface="Calibri"/>
                        <a:ea typeface="Calibri"/>
                        <a:cs typeface="Times New Roman"/>
                      </a:endParaRPr>
                    </a:p>
                  </a:txBody>
                  <a:tcPr marL="68580" marR="68580" marT="0" marB="0" anchor="b"/>
                </a:tc>
                <a:tc>
                  <a:txBody>
                    <a:bodyPr/>
                    <a:lstStyle/>
                    <a:p>
                      <a:pPr algn="r">
                        <a:lnSpc>
                          <a:spcPct val="115000"/>
                        </a:lnSpc>
                        <a:spcAft>
                          <a:spcPts val="0"/>
                        </a:spcAft>
                      </a:pPr>
                      <a:r>
                        <a:rPr lang="en-GB" sz="1600">
                          <a:effectLst/>
                        </a:rPr>
                        <a:t>23,0</a:t>
                      </a:r>
                      <a:endParaRPr lang="da-DK" sz="1600">
                        <a:effectLst/>
                        <a:latin typeface="Calibri"/>
                        <a:ea typeface="Calibri"/>
                        <a:cs typeface="Times New Roman"/>
                      </a:endParaRPr>
                    </a:p>
                  </a:txBody>
                  <a:tcPr marL="68580" marR="68580" marT="0" marB="0" anchor="b"/>
                </a:tc>
              </a:tr>
              <a:tr h="426048">
                <a:tc>
                  <a:txBody>
                    <a:bodyPr/>
                    <a:lstStyle/>
                    <a:p>
                      <a:pPr algn="just">
                        <a:lnSpc>
                          <a:spcPct val="150000"/>
                        </a:lnSpc>
                        <a:spcAft>
                          <a:spcPts val="0"/>
                        </a:spcAft>
                      </a:pPr>
                      <a:r>
                        <a:rPr lang="en-GB" sz="1600">
                          <a:effectLst/>
                        </a:rPr>
                        <a:t>Sweden</a:t>
                      </a:r>
                      <a:endParaRPr lang="da-DK" sz="16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600">
                          <a:effectLst/>
                        </a:rPr>
                        <a:t>12.070</a:t>
                      </a:r>
                      <a:endParaRPr lang="da-DK" sz="16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en-GB" sz="1600" dirty="0">
                          <a:effectLst/>
                        </a:rPr>
                        <a:t>9.141</a:t>
                      </a:r>
                      <a:endParaRPr lang="da-DK" sz="1600" dirty="0">
                        <a:effectLst/>
                        <a:latin typeface="Calibri"/>
                        <a:ea typeface="Calibri"/>
                        <a:cs typeface="Times New Roman"/>
                      </a:endParaRPr>
                    </a:p>
                  </a:txBody>
                  <a:tcPr marL="68580" marR="68580" marT="0" marB="0" anchor="b"/>
                </a:tc>
                <a:tc>
                  <a:txBody>
                    <a:bodyPr/>
                    <a:lstStyle/>
                    <a:p>
                      <a:pPr algn="r">
                        <a:lnSpc>
                          <a:spcPct val="115000"/>
                        </a:lnSpc>
                        <a:spcAft>
                          <a:spcPts val="0"/>
                        </a:spcAft>
                      </a:pPr>
                      <a:r>
                        <a:rPr lang="en-GB" sz="1600">
                          <a:effectLst/>
                        </a:rPr>
                        <a:t>29,6</a:t>
                      </a:r>
                      <a:endParaRPr lang="da-DK" sz="1600">
                        <a:effectLst/>
                        <a:latin typeface="Calibri"/>
                        <a:ea typeface="Calibri"/>
                        <a:cs typeface="Times New Roman"/>
                      </a:endParaRPr>
                    </a:p>
                  </a:txBody>
                  <a:tcPr marL="68580" marR="68580" marT="0" marB="0" anchor="b"/>
                </a:tc>
              </a:tr>
              <a:tr h="426048">
                <a:tc>
                  <a:txBody>
                    <a:bodyPr/>
                    <a:lstStyle/>
                    <a:p>
                      <a:pPr algn="just">
                        <a:lnSpc>
                          <a:spcPct val="150000"/>
                        </a:lnSpc>
                        <a:spcAft>
                          <a:spcPts val="0"/>
                        </a:spcAft>
                      </a:pPr>
                      <a:r>
                        <a:rPr lang="en-GB" sz="1600">
                          <a:effectLst/>
                        </a:rPr>
                        <a:t>United Kingdom</a:t>
                      </a:r>
                      <a:endParaRPr lang="da-DK" sz="1600">
                        <a:effectLst/>
                        <a:latin typeface="Calibri"/>
                        <a:ea typeface="Calibri"/>
                        <a:cs typeface="Times New Roman"/>
                      </a:endParaRPr>
                    </a:p>
                  </a:txBody>
                  <a:tcPr marL="68580" marR="68580" marT="0" marB="0"/>
                </a:tc>
                <a:tc>
                  <a:txBody>
                    <a:bodyPr/>
                    <a:lstStyle/>
                    <a:p>
                      <a:pPr algn="r">
                        <a:lnSpc>
                          <a:spcPct val="115000"/>
                        </a:lnSpc>
                        <a:spcAft>
                          <a:spcPts val="0"/>
                        </a:spcAft>
                      </a:pPr>
                      <a:r>
                        <a:rPr lang="en-GB" sz="1600">
                          <a:effectLst/>
                        </a:rPr>
                        <a:t>7.641</a:t>
                      </a:r>
                      <a:endParaRPr lang="da-DK" sz="1600">
                        <a:effectLst/>
                        <a:latin typeface="Calibri"/>
                        <a:ea typeface="Calibri"/>
                        <a:cs typeface="Times New Roman"/>
                      </a:endParaRPr>
                    </a:p>
                  </a:txBody>
                  <a:tcPr marL="68580" marR="68580" marT="0" marB="0" anchor="b"/>
                </a:tc>
                <a:tc>
                  <a:txBody>
                    <a:bodyPr/>
                    <a:lstStyle/>
                    <a:p>
                      <a:pPr algn="r">
                        <a:lnSpc>
                          <a:spcPct val="115000"/>
                        </a:lnSpc>
                        <a:spcAft>
                          <a:spcPts val="0"/>
                        </a:spcAft>
                      </a:pPr>
                      <a:r>
                        <a:rPr lang="en-GB" sz="1600" dirty="0">
                          <a:effectLst/>
                        </a:rPr>
                        <a:t>7.403</a:t>
                      </a:r>
                      <a:endParaRPr lang="da-DK" sz="1600" dirty="0">
                        <a:effectLst/>
                        <a:latin typeface="Calibri"/>
                        <a:ea typeface="Calibri"/>
                        <a:cs typeface="Times New Roman"/>
                      </a:endParaRPr>
                    </a:p>
                  </a:txBody>
                  <a:tcPr marL="68580" marR="68580" marT="0" marB="0" anchor="b"/>
                </a:tc>
                <a:tc>
                  <a:txBody>
                    <a:bodyPr/>
                    <a:lstStyle/>
                    <a:p>
                      <a:pPr algn="r">
                        <a:lnSpc>
                          <a:spcPct val="115000"/>
                        </a:lnSpc>
                        <a:spcAft>
                          <a:spcPts val="0"/>
                        </a:spcAft>
                      </a:pPr>
                      <a:r>
                        <a:rPr lang="en-GB" sz="1600" dirty="0">
                          <a:effectLst/>
                        </a:rPr>
                        <a:t>27,3</a:t>
                      </a:r>
                      <a:endParaRPr lang="da-DK" sz="1600" dirty="0">
                        <a:effectLst/>
                        <a:latin typeface="Calibri"/>
                        <a:ea typeface="Calibri"/>
                        <a:cs typeface="Times New Roman"/>
                      </a:endParaRPr>
                    </a:p>
                  </a:txBody>
                  <a:tcPr marL="68580" marR="68580" marT="0" marB="0" anchor="b"/>
                </a:tc>
              </a:tr>
            </a:tbl>
          </a:graphicData>
        </a:graphic>
      </p:graphicFrame>
    </p:spTree>
    <p:extLst>
      <p:ext uri="{BB962C8B-B14F-4D97-AF65-F5344CB8AC3E}">
        <p14:creationId xmlns:p14="http://schemas.microsoft.com/office/powerpoint/2010/main" val="39147269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a-DK" dirty="0" smtClean="0"/>
              <a:t>How to understand </a:t>
            </a:r>
            <a:r>
              <a:rPr lang="da-DK" dirty="0" err="1" smtClean="0"/>
              <a:t>change</a:t>
            </a:r>
            <a:r>
              <a:rPr lang="da-DK" dirty="0" smtClean="0"/>
              <a:t> in </a:t>
            </a:r>
            <a:r>
              <a:rPr lang="da-DK" dirty="0" err="1" smtClean="0"/>
              <a:t>welfare</a:t>
            </a:r>
            <a:r>
              <a:rPr lang="da-DK" dirty="0" smtClean="0"/>
              <a:t> </a:t>
            </a:r>
            <a:r>
              <a:rPr lang="da-DK" dirty="0" err="1" smtClean="0"/>
              <a:t>states</a:t>
            </a:r>
            <a:endParaRPr lang="da-DK"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67616595"/>
              </p:ext>
            </p:extLst>
          </p:nvPr>
        </p:nvGraphicFramePr>
        <p:xfrm>
          <a:off x="683568" y="1700808"/>
          <a:ext cx="7920879" cy="5052605"/>
        </p:xfrm>
        <a:graphic>
          <a:graphicData uri="http://schemas.openxmlformats.org/drawingml/2006/table">
            <a:tbl>
              <a:tblPr firstRow="1" firstCol="1" bandRow="1">
                <a:tableStyleId>{5C22544A-7EE6-4342-B048-85BDC9FD1C3A}</a:tableStyleId>
              </a:tblPr>
              <a:tblGrid>
                <a:gridCol w="2640023"/>
                <a:gridCol w="2640023"/>
                <a:gridCol w="2640833"/>
              </a:tblGrid>
              <a:tr h="714930">
                <a:tc>
                  <a:txBody>
                    <a:bodyPr/>
                    <a:lstStyle/>
                    <a:p>
                      <a:pPr>
                        <a:lnSpc>
                          <a:spcPct val="150000"/>
                        </a:lnSpc>
                        <a:spcAft>
                          <a:spcPts val="0"/>
                        </a:spcAft>
                      </a:pPr>
                      <a:r>
                        <a:rPr lang="en-US" sz="2400" dirty="0">
                          <a:effectLst/>
                        </a:rPr>
                        <a:t> </a:t>
                      </a:r>
                      <a:endParaRPr lang="da-DK" sz="2400" dirty="0">
                        <a:effectLst/>
                        <a:latin typeface="Calibri"/>
                        <a:ea typeface="Calibri"/>
                        <a:cs typeface="Times New Roman"/>
                      </a:endParaRPr>
                    </a:p>
                  </a:txBody>
                  <a:tcPr marL="68580" marR="68580" marT="0" marB="0"/>
                </a:tc>
                <a:tc>
                  <a:txBody>
                    <a:bodyPr/>
                    <a:lstStyle/>
                    <a:p>
                      <a:pPr>
                        <a:lnSpc>
                          <a:spcPct val="150000"/>
                        </a:lnSpc>
                        <a:spcAft>
                          <a:spcPts val="0"/>
                        </a:spcAft>
                      </a:pPr>
                      <a:r>
                        <a:rPr lang="en-US" sz="2400">
                          <a:effectLst/>
                        </a:rPr>
                        <a:t>Within path (incremental)</a:t>
                      </a:r>
                      <a:endParaRPr lang="da-DK" sz="2400">
                        <a:effectLst/>
                        <a:latin typeface="Calibri"/>
                        <a:ea typeface="Calibri"/>
                        <a:cs typeface="Times New Roman"/>
                      </a:endParaRPr>
                    </a:p>
                  </a:txBody>
                  <a:tcPr marL="68580" marR="68580" marT="0" marB="0"/>
                </a:tc>
                <a:tc>
                  <a:txBody>
                    <a:bodyPr/>
                    <a:lstStyle/>
                    <a:p>
                      <a:pPr>
                        <a:lnSpc>
                          <a:spcPct val="150000"/>
                        </a:lnSpc>
                        <a:spcAft>
                          <a:spcPts val="0"/>
                        </a:spcAft>
                      </a:pPr>
                      <a:r>
                        <a:rPr lang="en-US" sz="2400">
                          <a:effectLst/>
                        </a:rPr>
                        <a:t>Radical/transformation</a:t>
                      </a:r>
                      <a:endParaRPr lang="da-DK" sz="2400">
                        <a:effectLst/>
                        <a:latin typeface="Calibri"/>
                        <a:ea typeface="Calibri"/>
                        <a:cs typeface="Times New Roman"/>
                      </a:endParaRPr>
                    </a:p>
                  </a:txBody>
                  <a:tcPr marL="68580" marR="68580" marT="0" marB="0"/>
                </a:tc>
              </a:tr>
              <a:tr h="2309405">
                <a:tc>
                  <a:txBody>
                    <a:bodyPr/>
                    <a:lstStyle/>
                    <a:p>
                      <a:pPr>
                        <a:lnSpc>
                          <a:spcPct val="150000"/>
                        </a:lnSpc>
                        <a:spcAft>
                          <a:spcPts val="0"/>
                        </a:spcAft>
                      </a:pPr>
                      <a:r>
                        <a:rPr lang="en-US" sz="2400" dirty="0">
                          <a:effectLst/>
                        </a:rPr>
                        <a:t>Gradual</a:t>
                      </a:r>
                      <a:endParaRPr lang="da-DK" sz="2400" dirty="0">
                        <a:effectLst/>
                        <a:latin typeface="Calibri"/>
                        <a:ea typeface="Calibri"/>
                        <a:cs typeface="Times New Roman"/>
                      </a:endParaRPr>
                    </a:p>
                  </a:txBody>
                  <a:tcPr marL="68580" marR="68580" marT="0" marB="0"/>
                </a:tc>
                <a:tc>
                  <a:txBody>
                    <a:bodyPr/>
                    <a:lstStyle/>
                    <a:p>
                      <a:pPr>
                        <a:lnSpc>
                          <a:spcPct val="150000"/>
                        </a:lnSpc>
                        <a:spcAft>
                          <a:spcPts val="0"/>
                        </a:spcAft>
                      </a:pPr>
                      <a:r>
                        <a:rPr lang="en-US" sz="2400">
                          <a:effectLst/>
                        </a:rPr>
                        <a:t>Classical incrementalism</a:t>
                      </a:r>
                      <a:endParaRPr lang="da-DK" sz="2400">
                        <a:effectLst/>
                      </a:endParaRPr>
                    </a:p>
                    <a:p>
                      <a:pPr>
                        <a:lnSpc>
                          <a:spcPct val="150000"/>
                        </a:lnSpc>
                        <a:spcAft>
                          <a:spcPts val="0"/>
                        </a:spcAft>
                      </a:pPr>
                      <a:r>
                        <a:rPr lang="en-US" sz="2400">
                          <a:effectLst/>
                        </a:rPr>
                        <a:t>   TORTOISE</a:t>
                      </a:r>
                      <a:endParaRPr lang="da-DK" sz="2400">
                        <a:effectLst/>
                        <a:latin typeface="Calibri"/>
                        <a:ea typeface="Calibri"/>
                        <a:cs typeface="Times New Roman"/>
                      </a:endParaRPr>
                    </a:p>
                  </a:txBody>
                  <a:tcPr marL="68580" marR="68580" marT="0" marB="0"/>
                </a:tc>
                <a:tc>
                  <a:txBody>
                    <a:bodyPr/>
                    <a:lstStyle/>
                    <a:p>
                      <a:pPr>
                        <a:lnSpc>
                          <a:spcPct val="150000"/>
                        </a:lnSpc>
                        <a:spcAft>
                          <a:spcPts val="0"/>
                        </a:spcAft>
                      </a:pPr>
                      <a:r>
                        <a:rPr lang="en-US" sz="2400">
                          <a:effectLst/>
                        </a:rPr>
                        <a:t>Gradual eventually fundamental change</a:t>
                      </a:r>
                      <a:endParaRPr lang="da-DK" sz="2400">
                        <a:effectLst/>
                      </a:endParaRPr>
                    </a:p>
                    <a:p>
                      <a:pPr>
                        <a:lnSpc>
                          <a:spcPct val="150000"/>
                        </a:lnSpc>
                        <a:spcAft>
                          <a:spcPts val="0"/>
                        </a:spcAft>
                      </a:pPr>
                      <a:r>
                        <a:rPr lang="en-US" sz="2400">
                          <a:effectLst/>
                        </a:rPr>
                        <a:t>    STALACTITE</a:t>
                      </a:r>
                      <a:endParaRPr lang="da-DK" sz="2400">
                        <a:effectLst/>
                        <a:latin typeface="Calibri"/>
                        <a:ea typeface="Calibri"/>
                        <a:cs typeface="Times New Roman"/>
                      </a:endParaRPr>
                    </a:p>
                  </a:txBody>
                  <a:tcPr marL="68580" marR="68580" marT="0" marB="0"/>
                </a:tc>
              </a:tr>
              <a:tr h="1512168">
                <a:tc>
                  <a:txBody>
                    <a:bodyPr/>
                    <a:lstStyle/>
                    <a:p>
                      <a:pPr>
                        <a:lnSpc>
                          <a:spcPct val="150000"/>
                        </a:lnSpc>
                        <a:spcAft>
                          <a:spcPts val="0"/>
                        </a:spcAft>
                      </a:pPr>
                      <a:r>
                        <a:rPr lang="en-US" sz="2400" dirty="0">
                          <a:effectLst/>
                        </a:rPr>
                        <a:t>Abrupt</a:t>
                      </a:r>
                      <a:endParaRPr lang="da-DK" sz="2400" dirty="0">
                        <a:effectLst/>
                        <a:latin typeface="Calibri"/>
                        <a:ea typeface="Calibri"/>
                        <a:cs typeface="Times New Roman"/>
                      </a:endParaRPr>
                    </a:p>
                  </a:txBody>
                  <a:tcPr marL="68580" marR="68580" marT="0" marB="0"/>
                </a:tc>
                <a:tc>
                  <a:txBody>
                    <a:bodyPr/>
                    <a:lstStyle/>
                    <a:p>
                      <a:pPr>
                        <a:lnSpc>
                          <a:spcPct val="150000"/>
                        </a:lnSpc>
                        <a:spcAft>
                          <a:spcPts val="0"/>
                        </a:spcAft>
                      </a:pPr>
                      <a:r>
                        <a:rPr lang="en-US" sz="2400" dirty="0">
                          <a:effectLst/>
                        </a:rPr>
                        <a:t>Radical conservatism</a:t>
                      </a:r>
                      <a:endParaRPr lang="da-DK" sz="2400" dirty="0">
                        <a:effectLst/>
                      </a:endParaRPr>
                    </a:p>
                    <a:p>
                      <a:pPr>
                        <a:lnSpc>
                          <a:spcPct val="150000"/>
                        </a:lnSpc>
                        <a:spcAft>
                          <a:spcPts val="0"/>
                        </a:spcAft>
                      </a:pPr>
                      <a:r>
                        <a:rPr lang="en-US" sz="2400" dirty="0">
                          <a:effectLst/>
                        </a:rPr>
                        <a:t>  BOOMERANG</a:t>
                      </a:r>
                      <a:endParaRPr lang="da-DK" sz="2400" dirty="0">
                        <a:effectLst/>
                        <a:latin typeface="Calibri"/>
                        <a:ea typeface="Calibri"/>
                        <a:cs typeface="Times New Roman"/>
                      </a:endParaRPr>
                    </a:p>
                  </a:txBody>
                  <a:tcPr marL="68580" marR="68580" marT="0" marB="0"/>
                </a:tc>
                <a:tc>
                  <a:txBody>
                    <a:bodyPr/>
                    <a:lstStyle/>
                    <a:p>
                      <a:pPr>
                        <a:lnSpc>
                          <a:spcPct val="150000"/>
                        </a:lnSpc>
                        <a:spcAft>
                          <a:spcPts val="0"/>
                        </a:spcAft>
                      </a:pPr>
                      <a:r>
                        <a:rPr lang="en-US" sz="2400" dirty="0">
                          <a:effectLst/>
                        </a:rPr>
                        <a:t>Sudden radical</a:t>
                      </a:r>
                      <a:endParaRPr lang="da-DK" sz="2400" dirty="0">
                        <a:effectLst/>
                      </a:endParaRPr>
                    </a:p>
                    <a:p>
                      <a:pPr>
                        <a:lnSpc>
                          <a:spcPct val="150000"/>
                        </a:lnSpc>
                        <a:spcAft>
                          <a:spcPts val="0"/>
                        </a:spcAft>
                      </a:pPr>
                      <a:r>
                        <a:rPr lang="en-US" sz="2400" dirty="0">
                          <a:effectLst/>
                        </a:rPr>
                        <a:t>    EARTHQUAKE</a:t>
                      </a:r>
                      <a:endParaRPr lang="da-DK" sz="24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2396940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a-DK" dirty="0" err="1" smtClean="0"/>
              <a:t>Different</a:t>
            </a:r>
            <a:r>
              <a:rPr lang="da-DK" dirty="0" smtClean="0"/>
              <a:t> </a:t>
            </a:r>
            <a:r>
              <a:rPr lang="da-DK" dirty="0" err="1" smtClean="0"/>
              <a:t>paradigms</a:t>
            </a:r>
            <a:r>
              <a:rPr lang="da-DK" dirty="0" smtClean="0"/>
              <a:t> and </a:t>
            </a:r>
            <a:r>
              <a:rPr lang="da-DK" dirty="0" err="1" smtClean="0"/>
              <a:t>welfare</a:t>
            </a:r>
            <a:r>
              <a:rPr lang="da-DK" dirty="0" smtClean="0"/>
              <a:t> </a:t>
            </a:r>
            <a:r>
              <a:rPr lang="da-DK" dirty="0" err="1" smtClean="0"/>
              <a:t>states</a:t>
            </a:r>
            <a:endParaRPr lang="da-DK"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65759645"/>
              </p:ext>
            </p:extLst>
          </p:nvPr>
        </p:nvGraphicFramePr>
        <p:xfrm>
          <a:off x="395536" y="1772817"/>
          <a:ext cx="8208912" cy="4909439"/>
        </p:xfrm>
        <a:graphic>
          <a:graphicData uri="http://schemas.openxmlformats.org/drawingml/2006/table">
            <a:tbl>
              <a:tblPr firstRow="1" firstCol="1" bandRow="1">
                <a:tableStyleId>{5C22544A-7EE6-4342-B048-85BDC9FD1C3A}</a:tableStyleId>
              </a:tblPr>
              <a:tblGrid>
                <a:gridCol w="1322142"/>
                <a:gridCol w="1846210"/>
                <a:gridCol w="2304256"/>
                <a:gridCol w="2736304"/>
              </a:tblGrid>
              <a:tr h="129448">
                <a:tc>
                  <a:txBody>
                    <a:bodyPr/>
                    <a:lstStyle/>
                    <a:p>
                      <a:pPr>
                        <a:lnSpc>
                          <a:spcPct val="150000"/>
                        </a:lnSpc>
                        <a:spcAft>
                          <a:spcPts val="0"/>
                        </a:spcAft>
                      </a:pPr>
                      <a:r>
                        <a:rPr lang="en-US" sz="1200" dirty="0">
                          <a:effectLst/>
                        </a:rPr>
                        <a:t> </a:t>
                      </a:r>
                      <a:endParaRPr lang="da-DK" sz="1200" dirty="0">
                        <a:effectLst/>
                        <a:latin typeface="Calibri"/>
                        <a:ea typeface="Calibri"/>
                        <a:cs typeface="Times New Roman"/>
                      </a:endParaRPr>
                    </a:p>
                  </a:txBody>
                  <a:tcPr marL="52223" marR="52223" marT="0" marB="0"/>
                </a:tc>
                <a:tc>
                  <a:txBody>
                    <a:bodyPr/>
                    <a:lstStyle/>
                    <a:p>
                      <a:pPr>
                        <a:lnSpc>
                          <a:spcPct val="150000"/>
                        </a:lnSpc>
                        <a:spcAft>
                          <a:spcPts val="0"/>
                        </a:spcAft>
                      </a:pPr>
                      <a:r>
                        <a:rPr lang="en-US" sz="1200">
                          <a:effectLst/>
                        </a:rPr>
                        <a:t>Keynesian</a:t>
                      </a:r>
                      <a:endParaRPr lang="da-DK" sz="1200">
                        <a:effectLst/>
                        <a:latin typeface="Calibri"/>
                        <a:ea typeface="Calibri"/>
                        <a:cs typeface="Times New Roman"/>
                      </a:endParaRPr>
                    </a:p>
                  </a:txBody>
                  <a:tcPr marL="52223" marR="52223" marT="0" marB="0"/>
                </a:tc>
                <a:tc>
                  <a:txBody>
                    <a:bodyPr/>
                    <a:lstStyle/>
                    <a:p>
                      <a:pPr>
                        <a:lnSpc>
                          <a:spcPct val="150000"/>
                        </a:lnSpc>
                        <a:spcAft>
                          <a:spcPts val="0"/>
                        </a:spcAft>
                      </a:pPr>
                      <a:r>
                        <a:rPr lang="en-US" sz="1200">
                          <a:effectLst/>
                        </a:rPr>
                        <a:t>Neoliberal</a:t>
                      </a:r>
                      <a:endParaRPr lang="da-DK" sz="1200">
                        <a:effectLst/>
                        <a:latin typeface="Calibri"/>
                        <a:ea typeface="Calibri"/>
                        <a:cs typeface="Times New Roman"/>
                      </a:endParaRPr>
                    </a:p>
                  </a:txBody>
                  <a:tcPr marL="52223" marR="52223" marT="0" marB="0"/>
                </a:tc>
                <a:tc>
                  <a:txBody>
                    <a:bodyPr/>
                    <a:lstStyle/>
                    <a:p>
                      <a:pPr>
                        <a:lnSpc>
                          <a:spcPct val="150000"/>
                        </a:lnSpc>
                        <a:spcAft>
                          <a:spcPts val="0"/>
                        </a:spcAft>
                      </a:pPr>
                      <a:r>
                        <a:rPr lang="en-US" sz="1200">
                          <a:effectLst/>
                        </a:rPr>
                        <a:t>Social investment</a:t>
                      </a:r>
                      <a:endParaRPr lang="da-DK" sz="1200">
                        <a:effectLst/>
                        <a:latin typeface="Calibri"/>
                        <a:ea typeface="Calibri"/>
                        <a:cs typeface="Times New Roman"/>
                      </a:endParaRPr>
                    </a:p>
                  </a:txBody>
                  <a:tcPr marL="52223" marR="52223" marT="0" marB="0"/>
                </a:tc>
              </a:tr>
              <a:tr h="665956">
                <a:tc>
                  <a:txBody>
                    <a:bodyPr/>
                    <a:lstStyle/>
                    <a:p>
                      <a:pPr>
                        <a:lnSpc>
                          <a:spcPct val="150000"/>
                        </a:lnSpc>
                        <a:spcAft>
                          <a:spcPts val="0"/>
                        </a:spcAft>
                      </a:pPr>
                      <a:r>
                        <a:rPr lang="en-US" sz="1200" dirty="0">
                          <a:effectLst/>
                        </a:rPr>
                        <a:t>Key values and principles</a:t>
                      </a:r>
                      <a:endParaRPr lang="da-DK" sz="1200" dirty="0">
                        <a:effectLst/>
                        <a:latin typeface="Calibri"/>
                        <a:ea typeface="Calibri"/>
                        <a:cs typeface="Times New Roman"/>
                      </a:endParaRPr>
                    </a:p>
                  </a:txBody>
                  <a:tcPr marL="52223" marR="52223" marT="0" marB="0"/>
                </a:tc>
                <a:tc>
                  <a:txBody>
                    <a:bodyPr/>
                    <a:lstStyle/>
                    <a:p>
                      <a:pPr>
                        <a:lnSpc>
                          <a:spcPct val="150000"/>
                        </a:lnSpc>
                        <a:spcAft>
                          <a:spcPts val="0"/>
                        </a:spcAft>
                      </a:pPr>
                      <a:r>
                        <a:rPr lang="en-US" sz="1200" dirty="0">
                          <a:effectLst/>
                        </a:rPr>
                        <a:t>Social equality</a:t>
                      </a:r>
                      <a:endParaRPr lang="da-DK" sz="1200" dirty="0">
                        <a:effectLst/>
                      </a:endParaRPr>
                    </a:p>
                    <a:p>
                      <a:pPr>
                        <a:lnSpc>
                          <a:spcPct val="150000"/>
                        </a:lnSpc>
                        <a:spcAft>
                          <a:spcPts val="0"/>
                        </a:spcAft>
                      </a:pPr>
                      <a:r>
                        <a:rPr lang="en-US" sz="1200" dirty="0">
                          <a:effectLst/>
                        </a:rPr>
                        <a:t>Jobs for all (men)</a:t>
                      </a:r>
                      <a:endParaRPr lang="da-DK" sz="1200" dirty="0">
                        <a:effectLst/>
                      </a:endParaRPr>
                    </a:p>
                    <a:p>
                      <a:pPr>
                        <a:lnSpc>
                          <a:spcPct val="150000"/>
                        </a:lnSpc>
                        <a:spcAft>
                          <a:spcPts val="0"/>
                        </a:spcAft>
                      </a:pPr>
                      <a:r>
                        <a:rPr lang="en-US" sz="1200" dirty="0" err="1">
                          <a:effectLst/>
                        </a:rPr>
                        <a:t>Decommodification</a:t>
                      </a:r>
                      <a:endParaRPr lang="da-DK" sz="1200" dirty="0">
                        <a:effectLst/>
                        <a:latin typeface="Calibri"/>
                        <a:ea typeface="Calibri"/>
                        <a:cs typeface="Times New Roman"/>
                      </a:endParaRPr>
                    </a:p>
                  </a:txBody>
                  <a:tcPr marL="52223" marR="52223" marT="0" marB="0"/>
                </a:tc>
                <a:tc>
                  <a:txBody>
                    <a:bodyPr/>
                    <a:lstStyle/>
                    <a:p>
                      <a:pPr>
                        <a:lnSpc>
                          <a:spcPct val="150000"/>
                        </a:lnSpc>
                        <a:spcAft>
                          <a:spcPts val="0"/>
                        </a:spcAft>
                      </a:pPr>
                      <a:r>
                        <a:rPr lang="en-US" sz="1200" dirty="0">
                          <a:effectLst/>
                        </a:rPr>
                        <a:t>Individual responsibility</a:t>
                      </a:r>
                      <a:endParaRPr lang="da-DK" sz="1200" dirty="0">
                        <a:effectLst/>
                      </a:endParaRPr>
                    </a:p>
                    <a:p>
                      <a:pPr>
                        <a:lnSpc>
                          <a:spcPct val="150000"/>
                        </a:lnSpc>
                        <a:spcAft>
                          <a:spcPts val="0"/>
                        </a:spcAft>
                      </a:pPr>
                      <a:r>
                        <a:rPr lang="en-US" sz="1200" dirty="0">
                          <a:effectLst/>
                        </a:rPr>
                        <a:t>Any Jobs</a:t>
                      </a:r>
                      <a:endParaRPr lang="da-DK" sz="1200" dirty="0">
                        <a:effectLst/>
                      </a:endParaRPr>
                    </a:p>
                    <a:p>
                      <a:pPr>
                        <a:lnSpc>
                          <a:spcPct val="150000"/>
                        </a:lnSpc>
                        <a:spcAft>
                          <a:spcPts val="0"/>
                        </a:spcAft>
                      </a:pPr>
                      <a:r>
                        <a:rPr lang="en-US" sz="1200" dirty="0">
                          <a:effectLst/>
                        </a:rPr>
                        <a:t>Activation</a:t>
                      </a:r>
                      <a:endParaRPr lang="da-DK" sz="1200" dirty="0">
                        <a:effectLst/>
                        <a:latin typeface="Calibri"/>
                        <a:ea typeface="Calibri"/>
                        <a:cs typeface="Times New Roman"/>
                      </a:endParaRPr>
                    </a:p>
                  </a:txBody>
                  <a:tcPr marL="52223" marR="52223" marT="0" marB="0"/>
                </a:tc>
                <a:tc>
                  <a:txBody>
                    <a:bodyPr/>
                    <a:lstStyle/>
                    <a:p>
                      <a:pPr>
                        <a:lnSpc>
                          <a:spcPct val="150000"/>
                        </a:lnSpc>
                        <a:spcAft>
                          <a:spcPts val="0"/>
                        </a:spcAft>
                      </a:pPr>
                      <a:r>
                        <a:rPr lang="en-US" sz="1200">
                          <a:effectLst/>
                        </a:rPr>
                        <a:t>Social inclusion</a:t>
                      </a:r>
                      <a:endParaRPr lang="da-DK" sz="1200">
                        <a:effectLst/>
                      </a:endParaRPr>
                    </a:p>
                    <a:p>
                      <a:pPr>
                        <a:lnSpc>
                          <a:spcPct val="150000"/>
                        </a:lnSpc>
                        <a:spcAft>
                          <a:spcPts val="0"/>
                        </a:spcAft>
                      </a:pPr>
                      <a:r>
                        <a:rPr lang="en-US" sz="1200">
                          <a:effectLst/>
                        </a:rPr>
                        <a:t>Quality Jobs</a:t>
                      </a:r>
                      <a:endParaRPr lang="da-DK" sz="1200">
                        <a:effectLst/>
                      </a:endParaRPr>
                    </a:p>
                    <a:p>
                      <a:pPr>
                        <a:lnSpc>
                          <a:spcPct val="150000"/>
                        </a:lnSpc>
                        <a:spcAft>
                          <a:spcPts val="0"/>
                        </a:spcAft>
                      </a:pPr>
                      <a:r>
                        <a:rPr lang="en-US" sz="1200">
                          <a:effectLst/>
                        </a:rPr>
                        <a:t>Capabilities Approach</a:t>
                      </a:r>
                      <a:endParaRPr lang="da-DK" sz="1200">
                        <a:effectLst/>
                      </a:endParaRPr>
                    </a:p>
                    <a:p>
                      <a:pPr>
                        <a:lnSpc>
                          <a:spcPct val="150000"/>
                        </a:lnSpc>
                        <a:spcAft>
                          <a:spcPts val="0"/>
                        </a:spcAft>
                      </a:pPr>
                      <a:r>
                        <a:rPr lang="en-US" sz="1200">
                          <a:effectLst/>
                        </a:rPr>
                        <a:t>Equality of opportunity: Prepare rather than repair</a:t>
                      </a:r>
                      <a:endParaRPr lang="da-DK" sz="1200">
                        <a:effectLst/>
                        <a:latin typeface="Calibri"/>
                        <a:ea typeface="Calibri"/>
                        <a:cs typeface="Times New Roman"/>
                      </a:endParaRPr>
                    </a:p>
                  </a:txBody>
                  <a:tcPr marL="52223" marR="52223" marT="0" marB="0"/>
                </a:tc>
              </a:tr>
              <a:tr h="647243">
                <a:tc>
                  <a:txBody>
                    <a:bodyPr/>
                    <a:lstStyle/>
                    <a:p>
                      <a:pPr>
                        <a:lnSpc>
                          <a:spcPct val="150000"/>
                        </a:lnSpc>
                        <a:spcAft>
                          <a:spcPts val="0"/>
                        </a:spcAft>
                      </a:pPr>
                      <a:r>
                        <a:rPr lang="en-US" sz="1200" dirty="0">
                          <a:effectLst/>
                        </a:rPr>
                        <a:t>Key norms for public action</a:t>
                      </a:r>
                      <a:endParaRPr lang="da-DK" sz="1200" dirty="0">
                        <a:effectLst/>
                        <a:latin typeface="Calibri"/>
                        <a:ea typeface="Calibri"/>
                        <a:cs typeface="Times New Roman"/>
                      </a:endParaRPr>
                    </a:p>
                  </a:txBody>
                  <a:tcPr marL="52223" marR="52223" marT="0" marB="0"/>
                </a:tc>
                <a:tc>
                  <a:txBody>
                    <a:bodyPr/>
                    <a:lstStyle/>
                    <a:p>
                      <a:pPr>
                        <a:lnSpc>
                          <a:spcPct val="150000"/>
                        </a:lnSpc>
                        <a:spcAft>
                          <a:spcPts val="0"/>
                        </a:spcAft>
                      </a:pPr>
                      <a:r>
                        <a:rPr lang="en-US" sz="1200">
                          <a:effectLst/>
                        </a:rPr>
                        <a:t>Big State</a:t>
                      </a:r>
                      <a:endParaRPr lang="da-DK" sz="1200">
                        <a:effectLst/>
                      </a:endParaRPr>
                    </a:p>
                    <a:p>
                      <a:pPr>
                        <a:lnSpc>
                          <a:spcPct val="150000"/>
                        </a:lnSpc>
                        <a:spcAft>
                          <a:spcPts val="0"/>
                        </a:spcAft>
                      </a:pPr>
                      <a:r>
                        <a:rPr lang="en-US" sz="1200">
                          <a:effectLst/>
                        </a:rPr>
                        <a:t>Central Economic Planning</a:t>
                      </a:r>
                      <a:endParaRPr lang="da-DK" sz="1200">
                        <a:effectLst/>
                      </a:endParaRPr>
                    </a:p>
                    <a:p>
                      <a:pPr>
                        <a:lnSpc>
                          <a:spcPct val="150000"/>
                        </a:lnSpc>
                        <a:spcAft>
                          <a:spcPts val="0"/>
                        </a:spcAft>
                      </a:pPr>
                      <a:r>
                        <a:rPr lang="en-US" sz="1200">
                          <a:effectLst/>
                        </a:rPr>
                        <a:t>Welfare State development</a:t>
                      </a:r>
                      <a:endParaRPr lang="da-DK" sz="1200">
                        <a:effectLst/>
                        <a:latin typeface="Calibri"/>
                        <a:ea typeface="Calibri"/>
                        <a:cs typeface="Times New Roman"/>
                      </a:endParaRPr>
                    </a:p>
                  </a:txBody>
                  <a:tcPr marL="52223" marR="52223" marT="0" marB="0"/>
                </a:tc>
                <a:tc>
                  <a:txBody>
                    <a:bodyPr/>
                    <a:lstStyle/>
                    <a:p>
                      <a:pPr>
                        <a:lnSpc>
                          <a:spcPct val="150000"/>
                        </a:lnSpc>
                        <a:spcAft>
                          <a:spcPts val="0"/>
                        </a:spcAft>
                      </a:pPr>
                      <a:r>
                        <a:rPr lang="en-US" sz="1200">
                          <a:effectLst/>
                        </a:rPr>
                        <a:t>Lean State</a:t>
                      </a:r>
                      <a:endParaRPr lang="da-DK" sz="1200">
                        <a:effectLst/>
                      </a:endParaRPr>
                    </a:p>
                    <a:p>
                      <a:pPr>
                        <a:lnSpc>
                          <a:spcPct val="150000"/>
                        </a:lnSpc>
                        <a:spcAft>
                          <a:spcPts val="0"/>
                        </a:spcAft>
                      </a:pPr>
                      <a:r>
                        <a:rPr lang="en-US" sz="1200">
                          <a:effectLst/>
                        </a:rPr>
                        <a:t>Deregulation</a:t>
                      </a:r>
                      <a:endParaRPr lang="da-DK" sz="1200">
                        <a:effectLst/>
                      </a:endParaRPr>
                    </a:p>
                    <a:p>
                      <a:pPr>
                        <a:lnSpc>
                          <a:spcPct val="150000"/>
                        </a:lnSpc>
                        <a:spcAft>
                          <a:spcPts val="0"/>
                        </a:spcAft>
                      </a:pPr>
                      <a:r>
                        <a:rPr lang="en-US" sz="1200">
                          <a:effectLst/>
                        </a:rPr>
                        <a:t>Dismantling of the welfare state</a:t>
                      </a:r>
                      <a:endParaRPr lang="da-DK" sz="1200">
                        <a:effectLst/>
                        <a:latin typeface="Calibri"/>
                        <a:ea typeface="Calibri"/>
                        <a:cs typeface="Times New Roman"/>
                      </a:endParaRPr>
                    </a:p>
                  </a:txBody>
                  <a:tcPr marL="52223" marR="52223" marT="0" marB="0"/>
                </a:tc>
                <a:tc>
                  <a:txBody>
                    <a:bodyPr/>
                    <a:lstStyle/>
                    <a:p>
                      <a:pPr>
                        <a:lnSpc>
                          <a:spcPct val="150000"/>
                        </a:lnSpc>
                        <a:spcAft>
                          <a:spcPts val="0"/>
                        </a:spcAft>
                      </a:pPr>
                      <a:r>
                        <a:rPr lang="en-US" sz="1200">
                          <a:effectLst/>
                        </a:rPr>
                        <a:t>Empowering the state</a:t>
                      </a:r>
                      <a:endParaRPr lang="da-DK" sz="1200">
                        <a:effectLst/>
                      </a:endParaRPr>
                    </a:p>
                    <a:p>
                      <a:pPr>
                        <a:lnSpc>
                          <a:spcPct val="150000"/>
                        </a:lnSpc>
                        <a:spcAft>
                          <a:spcPts val="0"/>
                        </a:spcAft>
                      </a:pPr>
                      <a:r>
                        <a:rPr lang="en-US" sz="1200">
                          <a:effectLst/>
                        </a:rPr>
                        <a:t>Investment</a:t>
                      </a:r>
                      <a:endParaRPr lang="da-DK" sz="1200">
                        <a:effectLst/>
                      </a:endParaRPr>
                    </a:p>
                    <a:p>
                      <a:pPr>
                        <a:lnSpc>
                          <a:spcPct val="150000"/>
                        </a:lnSpc>
                        <a:spcAft>
                          <a:spcPts val="0"/>
                        </a:spcAft>
                      </a:pPr>
                      <a:r>
                        <a:rPr lang="en-US" sz="1200">
                          <a:effectLst/>
                        </a:rPr>
                        <a:t>Recasting of the welfare state</a:t>
                      </a:r>
                      <a:endParaRPr lang="da-DK" sz="1200">
                        <a:effectLst/>
                        <a:latin typeface="Calibri"/>
                        <a:ea typeface="Calibri"/>
                        <a:cs typeface="Times New Roman"/>
                      </a:endParaRPr>
                    </a:p>
                  </a:txBody>
                  <a:tcPr marL="52223" marR="52223" marT="0" marB="0"/>
                </a:tc>
              </a:tr>
              <a:tr h="1941729">
                <a:tc>
                  <a:txBody>
                    <a:bodyPr/>
                    <a:lstStyle/>
                    <a:p>
                      <a:pPr>
                        <a:lnSpc>
                          <a:spcPct val="150000"/>
                        </a:lnSpc>
                        <a:spcAft>
                          <a:spcPts val="0"/>
                        </a:spcAft>
                      </a:pPr>
                      <a:r>
                        <a:rPr lang="en-US" sz="1200" dirty="0">
                          <a:effectLst/>
                        </a:rPr>
                        <a:t>Key instruments</a:t>
                      </a:r>
                      <a:endParaRPr lang="da-DK" sz="1200" dirty="0">
                        <a:effectLst/>
                        <a:latin typeface="Calibri"/>
                        <a:ea typeface="Calibri"/>
                        <a:cs typeface="Times New Roman"/>
                      </a:endParaRPr>
                    </a:p>
                  </a:txBody>
                  <a:tcPr marL="52223" marR="52223" marT="0" marB="0"/>
                </a:tc>
                <a:tc>
                  <a:txBody>
                    <a:bodyPr/>
                    <a:lstStyle/>
                    <a:p>
                      <a:pPr>
                        <a:lnSpc>
                          <a:spcPct val="150000"/>
                        </a:lnSpc>
                        <a:spcAft>
                          <a:spcPts val="0"/>
                        </a:spcAft>
                      </a:pPr>
                      <a:r>
                        <a:rPr lang="en-US" sz="1200" dirty="0">
                          <a:effectLst/>
                        </a:rPr>
                        <a:t>Policies to support demand</a:t>
                      </a:r>
                      <a:endParaRPr lang="da-DK" sz="1200" dirty="0">
                        <a:effectLst/>
                      </a:endParaRPr>
                    </a:p>
                    <a:p>
                      <a:pPr>
                        <a:lnSpc>
                          <a:spcPct val="150000"/>
                        </a:lnSpc>
                        <a:spcAft>
                          <a:spcPts val="0"/>
                        </a:spcAft>
                      </a:pPr>
                      <a:r>
                        <a:rPr lang="en-US" sz="1200" dirty="0">
                          <a:effectLst/>
                        </a:rPr>
                        <a:t>Development of Social insurance schemes for income maintenance</a:t>
                      </a:r>
                      <a:endParaRPr lang="da-DK" sz="1200" dirty="0">
                        <a:effectLst/>
                      </a:endParaRPr>
                    </a:p>
                    <a:p>
                      <a:pPr>
                        <a:lnSpc>
                          <a:spcPct val="150000"/>
                        </a:lnSpc>
                        <a:spcAft>
                          <a:spcPts val="0"/>
                        </a:spcAft>
                      </a:pPr>
                      <a:r>
                        <a:rPr lang="en-US" sz="1200" dirty="0">
                          <a:effectLst/>
                        </a:rPr>
                        <a:t>Development of the public sector</a:t>
                      </a:r>
                      <a:endParaRPr lang="da-DK" sz="1200" dirty="0">
                        <a:effectLst/>
                      </a:endParaRPr>
                    </a:p>
                    <a:p>
                      <a:pPr>
                        <a:lnSpc>
                          <a:spcPct val="150000"/>
                        </a:lnSpc>
                        <a:spcAft>
                          <a:spcPts val="0"/>
                        </a:spcAft>
                      </a:pPr>
                      <a:r>
                        <a:rPr lang="en-US" sz="1200" dirty="0">
                          <a:effectLst/>
                        </a:rPr>
                        <a:t>Unemployment compensation</a:t>
                      </a:r>
                      <a:endParaRPr lang="da-DK" sz="1200" dirty="0">
                        <a:effectLst/>
                        <a:latin typeface="Calibri"/>
                        <a:ea typeface="Calibri"/>
                        <a:cs typeface="Times New Roman"/>
                      </a:endParaRPr>
                    </a:p>
                  </a:txBody>
                  <a:tcPr marL="52223" marR="52223" marT="0" marB="0"/>
                </a:tc>
                <a:tc>
                  <a:txBody>
                    <a:bodyPr/>
                    <a:lstStyle/>
                    <a:p>
                      <a:pPr>
                        <a:lnSpc>
                          <a:spcPct val="150000"/>
                        </a:lnSpc>
                        <a:spcAft>
                          <a:spcPts val="0"/>
                        </a:spcAft>
                      </a:pPr>
                      <a:r>
                        <a:rPr lang="en-US" sz="1200" dirty="0">
                          <a:effectLst/>
                        </a:rPr>
                        <a:t>Monetarist economic policies to fight inflation</a:t>
                      </a:r>
                      <a:endParaRPr lang="da-DK" sz="1200" dirty="0">
                        <a:effectLst/>
                      </a:endParaRPr>
                    </a:p>
                    <a:p>
                      <a:pPr>
                        <a:lnSpc>
                          <a:spcPct val="150000"/>
                        </a:lnSpc>
                        <a:spcAft>
                          <a:spcPts val="0"/>
                        </a:spcAft>
                      </a:pPr>
                      <a:r>
                        <a:rPr lang="en-US" sz="1200" dirty="0">
                          <a:effectLst/>
                        </a:rPr>
                        <a:t>Deregulation of the </a:t>
                      </a:r>
                      <a:r>
                        <a:rPr lang="en-US" sz="1200" dirty="0" err="1">
                          <a:effectLst/>
                        </a:rPr>
                        <a:t>labour</a:t>
                      </a:r>
                      <a:r>
                        <a:rPr lang="en-US" sz="1200" dirty="0">
                          <a:effectLst/>
                        </a:rPr>
                        <a:t> market</a:t>
                      </a:r>
                      <a:endParaRPr lang="da-DK" sz="1200" dirty="0">
                        <a:effectLst/>
                      </a:endParaRPr>
                    </a:p>
                    <a:p>
                      <a:pPr>
                        <a:lnSpc>
                          <a:spcPct val="150000"/>
                        </a:lnSpc>
                        <a:spcAft>
                          <a:spcPts val="0"/>
                        </a:spcAft>
                      </a:pPr>
                      <a:r>
                        <a:rPr lang="en-US" sz="1200" dirty="0" err="1">
                          <a:effectLst/>
                        </a:rPr>
                        <a:t>Privatisation</a:t>
                      </a:r>
                      <a:r>
                        <a:rPr lang="en-US" sz="1200" dirty="0">
                          <a:effectLst/>
                        </a:rPr>
                        <a:t> of social and health services, development of capitalization to finance pension schemes</a:t>
                      </a:r>
                      <a:endParaRPr lang="da-DK" sz="1200" dirty="0">
                        <a:effectLst/>
                      </a:endParaRPr>
                    </a:p>
                    <a:p>
                      <a:pPr>
                        <a:lnSpc>
                          <a:spcPct val="150000"/>
                        </a:lnSpc>
                        <a:spcAft>
                          <a:spcPts val="0"/>
                        </a:spcAft>
                      </a:pPr>
                      <a:r>
                        <a:rPr lang="en-US" sz="1200" dirty="0">
                          <a:effectLst/>
                        </a:rPr>
                        <a:t>Activation and workfare</a:t>
                      </a:r>
                      <a:endParaRPr lang="da-DK" sz="1200" dirty="0">
                        <a:effectLst/>
                        <a:latin typeface="Calibri"/>
                        <a:ea typeface="Calibri"/>
                        <a:cs typeface="Times New Roman"/>
                      </a:endParaRPr>
                    </a:p>
                  </a:txBody>
                  <a:tcPr marL="52223" marR="52223" marT="0" marB="0"/>
                </a:tc>
                <a:tc>
                  <a:txBody>
                    <a:bodyPr/>
                    <a:lstStyle/>
                    <a:p>
                      <a:pPr>
                        <a:lnSpc>
                          <a:spcPct val="150000"/>
                        </a:lnSpc>
                        <a:spcAft>
                          <a:spcPts val="0"/>
                        </a:spcAft>
                      </a:pPr>
                      <a:r>
                        <a:rPr lang="en-US" sz="1200" dirty="0">
                          <a:effectLst/>
                        </a:rPr>
                        <a:t>Human capital investment policies to increase competitiveness and job creation</a:t>
                      </a:r>
                      <a:endParaRPr lang="da-DK" sz="1200" dirty="0">
                        <a:effectLst/>
                      </a:endParaRPr>
                    </a:p>
                    <a:p>
                      <a:pPr>
                        <a:lnSpc>
                          <a:spcPct val="150000"/>
                        </a:lnSpc>
                        <a:spcAft>
                          <a:spcPts val="0"/>
                        </a:spcAft>
                      </a:pPr>
                      <a:r>
                        <a:rPr lang="en-US" sz="1200" dirty="0">
                          <a:effectLst/>
                        </a:rPr>
                        <a:t>Development of social services and policies to support the </a:t>
                      </a:r>
                      <a:r>
                        <a:rPr lang="en-US" sz="1200" dirty="0" err="1">
                          <a:effectLst/>
                        </a:rPr>
                        <a:t>labour</a:t>
                      </a:r>
                      <a:r>
                        <a:rPr lang="en-US" sz="1200" dirty="0">
                          <a:effectLst/>
                        </a:rPr>
                        <a:t> market: early childhood education and care; higher education and life-long training; active </a:t>
                      </a:r>
                      <a:r>
                        <a:rPr lang="en-US" sz="1200" dirty="0" err="1">
                          <a:effectLst/>
                        </a:rPr>
                        <a:t>labour</a:t>
                      </a:r>
                      <a:r>
                        <a:rPr lang="en-US" sz="1200" dirty="0">
                          <a:effectLst/>
                        </a:rPr>
                        <a:t> market policies; policies to support women’s employment</a:t>
                      </a:r>
                      <a:endParaRPr lang="da-DK" sz="1200" dirty="0">
                        <a:effectLst/>
                      </a:endParaRPr>
                    </a:p>
                    <a:p>
                      <a:pPr>
                        <a:lnSpc>
                          <a:spcPct val="150000"/>
                        </a:lnSpc>
                        <a:spcAft>
                          <a:spcPts val="0"/>
                        </a:spcAft>
                      </a:pPr>
                      <a:r>
                        <a:rPr lang="en-US" sz="1200" dirty="0" smtClean="0">
                          <a:effectLst/>
                        </a:rPr>
                        <a:t>Flexi-security</a:t>
                      </a:r>
                      <a:endParaRPr lang="da-DK" sz="1200" dirty="0">
                        <a:effectLst/>
                        <a:latin typeface="Calibri"/>
                        <a:ea typeface="Calibri"/>
                        <a:cs typeface="Times New Roman"/>
                      </a:endParaRPr>
                    </a:p>
                  </a:txBody>
                  <a:tcPr marL="52223" marR="52223" marT="0" marB="0"/>
                </a:tc>
              </a:tr>
            </a:tbl>
          </a:graphicData>
        </a:graphic>
      </p:graphicFrame>
    </p:spTree>
    <p:extLst>
      <p:ext uri="{BB962C8B-B14F-4D97-AF65-F5344CB8AC3E}">
        <p14:creationId xmlns:p14="http://schemas.microsoft.com/office/powerpoint/2010/main" val="41344719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Different paradigms</a:t>
            </a:r>
            <a:endParaRPr lang="en-GB" dirty="0"/>
          </a:p>
        </p:txBody>
      </p:sp>
      <p:sp>
        <p:nvSpPr>
          <p:cNvPr id="3" name="Content Placeholder 2"/>
          <p:cNvSpPr>
            <a:spLocks noGrp="1"/>
          </p:cNvSpPr>
          <p:nvPr>
            <p:ph idx="1"/>
          </p:nvPr>
        </p:nvSpPr>
        <p:spPr/>
        <p:txBody>
          <a:bodyPr/>
          <a:lstStyle/>
          <a:p>
            <a:r>
              <a:rPr lang="en-GB" dirty="0" smtClean="0"/>
              <a:t>Influence choice of solution and policies as they give different answers to the challenges for welfare states</a:t>
            </a:r>
          </a:p>
          <a:p>
            <a:r>
              <a:rPr lang="en-GB" dirty="0" smtClean="0"/>
              <a:t>At the same </a:t>
            </a:r>
            <a:r>
              <a:rPr lang="en-GB" dirty="0" smtClean="0"/>
              <a:t>time economic </a:t>
            </a:r>
            <a:r>
              <a:rPr lang="en-GB" dirty="0" smtClean="0"/>
              <a:t>restrictions influence choice – </a:t>
            </a:r>
            <a:r>
              <a:rPr lang="en-GB" dirty="0" smtClean="0"/>
              <a:t>as this is sometimes also </a:t>
            </a:r>
            <a:r>
              <a:rPr lang="en-GB" dirty="0" smtClean="0"/>
              <a:t>used as </a:t>
            </a:r>
            <a:r>
              <a:rPr lang="en-GB" dirty="0" smtClean="0"/>
              <a:t>argument/excuse </a:t>
            </a:r>
            <a:r>
              <a:rPr lang="en-GB" dirty="0" smtClean="0"/>
              <a:t>for the necessity of change.</a:t>
            </a:r>
            <a:endParaRPr lang="en-GB" dirty="0"/>
          </a:p>
        </p:txBody>
      </p:sp>
    </p:spTree>
    <p:extLst>
      <p:ext uri="{BB962C8B-B14F-4D97-AF65-F5344CB8AC3E}">
        <p14:creationId xmlns:p14="http://schemas.microsoft.com/office/powerpoint/2010/main" val="32006331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a-DK" dirty="0" err="1" smtClean="0"/>
              <a:t>Different</a:t>
            </a:r>
            <a:r>
              <a:rPr lang="da-DK" dirty="0" smtClean="0"/>
              <a:t> instruments to </a:t>
            </a:r>
            <a:r>
              <a:rPr lang="da-DK" dirty="0" err="1" smtClean="0"/>
              <a:t>finance</a:t>
            </a:r>
            <a:r>
              <a:rPr lang="da-DK" dirty="0" smtClean="0"/>
              <a:t> the </a:t>
            </a:r>
            <a:r>
              <a:rPr lang="da-DK" dirty="0" err="1" smtClean="0"/>
              <a:t>welfare</a:t>
            </a:r>
            <a:r>
              <a:rPr lang="da-DK" dirty="0" smtClean="0"/>
              <a:t> </a:t>
            </a:r>
            <a:r>
              <a:rPr lang="da-DK" dirty="0" err="1" smtClean="0"/>
              <a:t>states</a:t>
            </a:r>
            <a:endParaRPr lang="da-DK" dirty="0"/>
          </a:p>
        </p:txBody>
      </p:sp>
      <p:sp>
        <p:nvSpPr>
          <p:cNvPr id="3" name="Content Placeholder 2"/>
          <p:cNvSpPr>
            <a:spLocks noGrp="1"/>
          </p:cNvSpPr>
          <p:nvPr>
            <p:ph idx="1"/>
          </p:nvPr>
        </p:nvSpPr>
        <p:spPr/>
        <p:txBody>
          <a:bodyPr/>
          <a:lstStyle/>
          <a:p>
            <a:r>
              <a:rPr lang="en-GB" dirty="0" smtClean="0"/>
              <a:t>General taxes and duties</a:t>
            </a:r>
          </a:p>
          <a:p>
            <a:r>
              <a:rPr lang="en-GB" dirty="0" smtClean="0"/>
              <a:t>Insurance (obligatory and/or voluntary)</a:t>
            </a:r>
          </a:p>
          <a:p>
            <a:r>
              <a:rPr lang="en-GB" dirty="0" smtClean="0"/>
              <a:t>Social security contributions</a:t>
            </a:r>
          </a:p>
          <a:p>
            <a:r>
              <a:rPr lang="en-GB" dirty="0" smtClean="0"/>
              <a:t>User charges</a:t>
            </a:r>
          </a:p>
          <a:p>
            <a:r>
              <a:rPr lang="en-GB" dirty="0" smtClean="0"/>
              <a:t>Others (inheritance tax, stamp-duties etc.)</a:t>
            </a:r>
            <a:endParaRPr lang="en-GB" dirty="0"/>
          </a:p>
        </p:txBody>
      </p:sp>
    </p:spTree>
    <p:extLst>
      <p:ext uri="{BB962C8B-B14F-4D97-AF65-F5344CB8AC3E}">
        <p14:creationId xmlns:p14="http://schemas.microsoft.com/office/powerpoint/2010/main" val="41796713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Instruments – advantages and disadvantages</a:t>
            </a:r>
            <a:endParaRPr lang="en-GB"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02230447"/>
              </p:ext>
            </p:extLst>
          </p:nvPr>
        </p:nvGraphicFramePr>
        <p:xfrm>
          <a:off x="35496" y="1052735"/>
          <a:ext cx="9108504" cy="5688633"/>
        </p:xfrm>
        <a:graphic>
          <a:graphicData uri="http://schemas.openxmlformats.org/drawingml/2006/table">
            <a:tbl>
              <a:tblPr firstRow="1" firstCol="1" lastRow="1" lastCol="1" bandRow="1" bandCol="1">
                <a:tableStyleId>{7DF18680-E054-41AD-8BC1-D1AEF772440D}</a:tableStyleId>
              </a:tblPr>
              <a:tblGrid>
                <a:gridCol w="1008112"/>
                <a:gridCol w="3981764"/>
                <a:gridCol w="4118628"/>
              </a:tblGrid>
              <a:tr h="911586">
                <a:tc>
                  <a:txBody>
                    <a:bodyPr/>
                    <a:lstStyle/>
                    <a:p>
                      <a:pPr algn="just">
                        <a:lnSpc>
                          <a:spcPct val="150000"/>
                        </a:lnSpc>
                        <a:spcAft>
                          <a:spcPts val="0"/>
                        </a:spcAft>
                      </a:pPr>
                      <a:r>
                        <a:rPr lang="en-GB" sz="1200" noProof="0" dirty="0" smtClean="0"/>
                        <a:t>Main tax-instruments</a:t>
                      </a:r>
                      <a:endParaRPr lang="en-GB" sz="1200" noProof="0" dirty="0">
                        <a:solidFill>
                          <a:schemeClr val="tx1"/>
                        </a:solidFill>
                      </a:endParaRPr>
                    </a:p>
                  </a:txBody>
                  <a:tcPr marL="28287" marR="28287" marT="0" marB="0"/>
                </a:tc>
                <a:tc>
                  <a:txBody>
                    <a:bodyPr/>
                    <a:lstStyle/>
                    <a:p>
                      <a:pPr algn="just">
                        <a:lnSpc>
                          <a:spcPct val="150000"/>
                        </a:lnSpc>
                        <a:spcAft>
                          <a:spcPts val="0"/>
                        </a:spcAft>
                      </a:pPr>
                      <a:r>
                        <a:rPr lang="en-GB" sz="1200" noProof="0" dirty="0" smtClean="0"/>
                        <a:t>Advantages</a:t>
                      </a:r>
                      <a:endParaRPr lang="en-GB" sz="1200" noProof="0" dirty="0">
                        <a:solidFill>
                          <a:schemeClr val="tx1"/>
                        </a:solidFill>
                      </a:endParaRPr>
                    </a:p>
                  </a:txBody>
                  <a:tcPr marL="28287" marR="28287" marT="0" marB="0"/>
                </a:tc>
                <a:tc>
                  <a:txBody>
                    <a:bodyPr/>
                    <a:lstStyle/>
                    <a:p>
                      <a:pPr algn="just">
                        <a:lnSpc>
                          <a:spcPct val="150000"/>
                        </a:lnSpc>
                        <a:spcAft>
                          <a:spcPts val="0"/>
                        </a:spcAft>
                      </a:pPr>
                      <a:r>
                        <a:rPr lang="en-GB" sz="1200" noProof="0" dirty="0" smtClean="0"/>
                        <a:t>Disadvantages</a:t>
                      </a:r>
                      <a:endParaRPr lang="en-GB" sz="1200" noProof="0" dirty="0">
                        <a:solidFill>
                          <a:schemeClr val="tx1"/>
                        </a:solidFill>
                      </a:endParaRPr>
                    </a:p>
                  </a:txBody>
                  <a:tcPr marL="28287" marR="28287" marT="0" marB="0"/>
                </a:tc>
              </a:tr>
              <a:tr h="707448">
                <a:tc>
                  <a:txBody>
                    <a:bodyPr/>
                    <a:lstStyle/>
                    <a:p>
                      <a:pPr algn="just">
                        <a:lnSpc>
                          <a:spcPct val="150000"/>
                        </a:lnSpc>
                        <a:spcAft>
                          <a:spcPts val="0"/>
                        </a:spcAft>
                      </a:pPr>
                      <a:r>
                        <a:rPr lang="en-GB" sz="1200" noProof="0" dirty="0" smtClean="0"/>
                        <a:t>Income tax</a:t>
                      </a:r>
                      <a:endParaRPr lang="en-GB" sz="1200" noProof="0" dirty="0">
                        <a:solidFill>
                          <a:schemeClr val="tx1"/>
                        </a:solidFill>
                      </a:endParaRPr>
                    </a:p>
                  </a:txBody>
                  <a:tcPr marL="28287" marR="28287" marT="0" marB="0"/>
                </a:tc>
                <a:tc>
                  <a:txBody>
                    <a:bodyPr/>
                    <a:lstStyle/>
                    <a:p>
                      <a:pPr algn="just">
                        <a:lnSpc>
                          <a:spcPct val="150000"/>
                        </a:lnSpc>
                        <a:spcAft>
                          <a:spcPts val="0"/>
                        </a:spcAft>
                      </a:pPr>
                      <a:r>
                        <a:rPr lang="en-GB" sz="1200" noProof="0" dirty="0" smtClean="0"/>
                        <a:t>Can ensure a high level of revenue, and, can be made progressive. Can be made both on wage-earners and companies</a:t>
                      </a:r>
                      <a:endParaRPr lang="en-GB" sz="1200" b="1" noProof="0" dirty="0">
                        <a:solidFill>
                          <a:schemeClr val="tx1"/>
                        </a:solidFill>
                      </a:endParaRPr>
                    </a:p>
                  </a:txBody>
                  <a:tcPr marL="28287" marR="28287" marT="0" marB="0"/>
                </a:tc>
                <a:tc>
                  <a:txBody>
                    <a:bodyPr/>
                    <a:lstStyle/>
                    <a:p>
                      <a:pPr algn="just">
                        <a:lnSpc>
                          <a:spcPct val="150000"/>
                        </a:lnSpc>
                        <a:spcAft>
                          <a:spcPts val="0"/>
                        </a:spcAft>
                      </a:pPr>
                      <a:r>
                        <a:rPr lang="en-GB" sz="1200" noProof="0" dirty="0" smtClean="0"/>
                        <a:t>Risk of changing balance between work and leisure, especially with high marginal tax-rates</a:t>
                      </a:r>
                      <a:endParaRPr lang="en-GB" sz="1200" noProof="0" dirty="0">
                        <a:solidFill>
                          <a:schemeClr val="tx1"/>
                        </a:solidFill>
                      </a:endParaRPr>
                    </a:p>
                  </a:txBody>
                  <a:tcPr marL="28287" marR="28287" marT="0" marB="0"/>
                </a:tc>
              </a:tr>
              <a:tr h="951680">
                <a:tc>
                  <a:txBody>
                    <a:bodyPr/>
                    <a:lstStyle/>
                    <a:p>
                      <a:pPr algn="just">
                        <a:lnSpc>
                          <a:spcPct val="150000"/>
                        </a:lnSpc>
                        <a:spcAft>
                          <a:spcPts val="0"/>
                        </a:spcAft>
                      </a:pPr>
                      <a:r>
                        <a:rPr lang="en-GB" sz="1200" noProof="0" dirty="0" smtClean="0"/>
                        <a:t>Value Added Tax</a:t>
                      </a:r>
                      <a:endParaRPr lang="en-GB" sz="1200" noProof="0" dirty="0">
                        <a:solidFill>
                          <a:schemeClr val="tx1"/>
                        </a:solidFill>
                      </a:endParaRPr>
                    </a:p>
                  </a:txBody>
                  <a:tcPr marL="28287" marR="28287" marT="0" marB="0"/>
                </a:tc>
                <a:tc>
                  <a:txBody>
                    <a:bodyPr/>
                    <a:lstStyle/>
                    <a:p>
                      <a:pPr algn="just">
                        <a:lnSpc>
                          <a:spcPct val="150000"/>
                        </a:lnSpc>
                        <a:spcAft>
                          <a:spcPts val="0"/>
                        </a:spcAft>
                      </a:pPr>
                      <a:r>
                        <a:rPr lang="en-GB" sz="1200" noProof="0" dirty="0" smtClean="0"/>
                        <a:t>Relatively simple, and, can vary between types of goods, for example, low or zero on foods. Will also be paid by tourist and those not paying income tax</a:t>
                      </a:r>
                      <a:endParaRPr lang="en-GB" sz="1200" b="1" noProof="0" dirty="0">
                        <a:solidFill>
                          <a:schemeClr val="tx1"/>
                        </a:solidFill>
                      </a:endParaRPr>
                    </a:p>
                  </a:txBody>
                  <a:tcPr marL="28287" marR="28287" marT="0" marB="0"/>
                </a:tc>
                <a:tc>
                  <a:txBody>
                    <a:bodyPr/>
                    <a:lstStyle/>
                    <a:p>
                      <a:pPr algn="just">
                        <a:lnSpc>
                          <a:spcPct val="150000"/>
                        </a:lnSpc>
                        <a:spcAft>
                          <a:spcPts val="0"/>
                        </a:spcAft>
                      </a:pPr>
                      <a:r>
                        <a:rPr lang="en-GB" sz="1200" noProof="0" dirty="0" smtClean="0"/>
                        <a:t>Might have a negative impact on distribution as persons with lower income tends to have a higher propensity to consume</a:t>
                      </a:r>
                      <a:endParaRPr lang="en-GB" sz="1200" noProof="0" dirty="0">
                        <a:solidFill>
                          <a:schemeClr val="tx1"/>
                        </a:solidFill>
                      </a:endParaRPr>
                    </a:p>
                  </a:txBody>
                  <a:tcPr marL="28287" marR="28287" marT="0" marB="0"/>
                </a:tc>
              </a:tr>
              <a:tr h="707448">
                <a:tc>
                  <a:txBody>
                    <a:bodyPr/>
                    <a:lstStyle/>
                    <a:p>
                      <a:pPr algn="just">
                        <a:lnSpc>
                          <a:spcPct val="150000"/>
                        </a:lnSpc>
                        <a:spcAft>
                          <a:spcPts val="0"/>
                        </a:spcAft>
                      </a:pPr>
                      <a:r>
                        <a:rPr lang="en-GB" sz="1200" noProof="0" dirty="0" smtClean="0"/>
                        <a:t>Duties</a:t>
                      </a:r>
                      <a:endParaRPr lang="en-GB" sz="1200" noProof="0" dirty="0">
                        <a:solidFill>
                          <a:schemeClr val="tx1"/>
                        </a:solidFill>
                      </a:endParaRPr>
                    </a:p>
                  </a:txBody>
                  <a:tcPr marL="28287" marR="28287" marT="0" marB="0"/>
                </a:tc>
                <a:tc>
                  <a:txBody>
                    <a:bodyPr/>
                    <a:lstStyle/>
                    <a:p>
                      <a:pPr algn="just">
                        <a:lnSpc>
                          <a:spcPct val="150000"/>
                        </a:lnSpc>
                        <a:spcAft>
                          <a:spcPts val="0"/>
                        </a:spcAft>
                      </a:pPr>
                      <a:r>
                        <a:rPr lang="en-GB" sz="1200" noProof="0" dirty="0" smtClean="0"/>
                        <a:t>Can be targeted to luxury goods and might thereby have a positive impact on distribution. Can also help in enhancing a better environment</a:t>
                      </a:r>
                      <a:endParaRPr lang="en-GB" sz="1200" b="1" noProof="0" dirty="0">
                        <a:solidFill>
                          <a:schemeClr val="tx1"/>
                        </a:solidFill>
                      </a:endParaRPr>
                    </a:p>
                  </a:txBody>
                  <a:tcPr marL="28287" marR="28287" marT="0" marB="0"/>
                </a:tc>
                <a:tc>
                  <a:txBody>
                    <a:bodyPr/>
                    <a:lstStyle/>
                    <a:p>
                      <a:pPr algn="just">
                        <a:lnSpc>
                          <a:spcPct val="150000"/>
                        </a:lnSpc>
                        <a:spcAft>
                          <a:spcPts val="0"/>
                        </a:spcAft>
                      </a:pPr>
                      <a:r>
                        <a:rPr lang="en-GB" sz="1200" noProof="0" dirty="0" smtClean="0"/>
                        <a:t>Administration, and, if not targeted an upside-down effect</a:t>
                      </a:r>
                      <a:endParaRPr lang="en-GB" sz="1200" noProof="0" dirty="0">
                        <a:solidFill>
                          <a:schemeClr val="tx1"/>
                        </a:solidFill>
                      </a:endParaRPr>
                    </a:p>
                  </a:txBody>
                  <a:tcPr marL="28287" marR="28287" marT="0" marB="0"/>
                </a:tc>
              </a:tr>
              <a:tr h="951680">
                <a:tc>
                  <a:txBody>
                    <a:bodyPr/>
                    <a:lstStyle/>
                    <a:p>
                      <a:pPr algn="just">
                        <a:lnSpc>
                          <a:spcPct val="150000"/>
                        </a:lnSpc>
                        <a:spcAft>
                          <a:spcPts val="0"/>
                        </a:spcAft>
                      </a:pPr>
                      <a:r>
                        <a:rPr lang="en-GB" sz="1200" noProof="0" dirty="0" smtClean="0"/>
                        <a:t>Social security contributions</a:t>
                      </a:r>
                      <a:endParaRPr lang="en-GB" sz="1200" noProof="0" dirty="0">
                        <a:solidFill>
                          <a:schemeClr val="tx1"/>
                        </a:solidFill>
                      </a:endParaRPr>
                    </a:p>
                  </a:txBody>
                  <a:tcPr marL="28287" marR="28287" marT="0" marB="0"/>
                </a:tc>
                <a:tc>
                  <a:txBody>
                    <a:bodyPr/>
                    <a:lstStyle/>
                    <a:p>
                      <a:pPr algn="just">
                        <a:lnSpc>
                          <a:spcPct val="150000"/>
                        </a:lnSpc>
                        <a:spcAft>
                          <a:spcPts val="0"/>
                        </a:spcAft>
                      </a:pPr>
                      <a:r>
                        <a:rPr lang="en-GB" sz="1200" noProof="0" dirty="0" smtClean="0"/>
                        <a:t>Simple and effective, and, ensure financing of welfare activities</a:t>
                      </a:r>
                      <a:endParaRPr lang="en-GB" sz="1200" b="1" noProof="0" dirty="0">
                        <a:solidFill>
                          <a:schemeClr val="tx1"/>
                        </a:solidFill>
                      </a:endParaRPr>
                    </a:p>
                  </a:txBody>
                  <a:tcPr marL="28287" marR="28287" marT="0" marB="0"/>
                </a:tc>
                <a:tc>
                  <a:txBody>
                    <a:bodyPr/>
                    <a:lstStyle/>
                    <a:p>
                      <a:pPr algn="just">
                        <a:lnSpc>
                          <a:spcPct val="150000"/>
                        </a:lnSpc>
                        <a:spcAft>
                          <a:spcPts val="0"/>
                        </a:spcAft>
                      </a:pPr>
                      <a:r>
                        <a:rPr lang="en-GB" sz="1200" noProof="0" dirty="0" smtClean="0"/>
                        <a:t>Risk of that those outside the labour market are not covered</a:t>
                      </a:r>
                      <a:endParaRPr lang="en-GB" sz="1200" noProof="0" dirty="0">
                        <a:solidFill>
                          <a:schemeClr val="tx1"/>
                        </a:solidFill>
                      </a:endParaRPr>
                    </a:p>
                  </a:txBody>
                  <a:tcPr marL="28287" marR="28287" marT="0" marB="0"/>
                </a:tc>
              </a:tr>
              <a:tr h="707448">
                <a:tc>
                  <a:txBody>
                    <a:bodyPr/>
                    <a:lstStyle/>
                    <a:p>
                      <a:pPr algn="just">
                        <a:lnSpc>
                          <a:spcPct val="150000"/>
                        </a:lnSpc>
                        <a:spcAft>
                          <a:spcPts val="0"/>
                        </a:spcAft>
                      </a:pPr>
                      <a:r>
                        <a:rPr lang="en-GB" sz="1200" noProof="0" dirty="0" smtClean="0"/>
                        <a:t>User-charges</a:t>
                      </a:r>
                      <a:endParaRPr lang="en-GB" sz="1200" noProof="0" dirty="0">
                        <a:solidFill>
                          <a:schemeClr val="tx1"/>
                        </a:solidFill>
                      </a:endParaRPr>
                    </a:p>
                  </a:txBody>
                  <a:tcPr marL="28287" marR="28287" marT="0" marB="0"/>
                </a:tc>
                <a:tc>
                  <a:txBody>
                    <a:bodyPr/>
                    <a:lstStyle/>
                    <a:p>
                      <a:pPr algn="just">
                        <a:lnSpc>
                          <a:spcPct val="150000"/>
                        </a:lnSpc>
                        <a:spcAft>
                          <a:spcPts val="0"/>
                        </a:spcAft>
                      </a:pPr>
                      <a:r>
                        <a:rPr lang="en-GB" sz="1200" noProof="0" dirty="0" smtClean="0"/>
                        <a:t>Increase the information on consumers preferences and are paid by those receiving the services</a:t>
                      </a:r>
                      <a:endParaRPr lang="en-GB" sz="1200" b="1" noProof="0" dirty="0">
                        <a:solidFill>
                          <a:schemeClr val="tx1"/>
                        </a:solidFill>
                      </a:endParaRPr>
                    </a:p>
                  </a:txBody>
                  <a:tcPr marL="28287" marR="28287" marT="0" marB="0"/>
                </a:tc>
                <a:tc>
                  <a:txBody>
                    <a:bodyPr/>
                    <a:lstStyle/>
                    <a:p>
                      <a:pPr algn="just">
                        <a:lnSpc>
                          <a:spcPct val="150000"/>
                        </a:lnSpc>
                        <a:spcAft>
                          <a:spcPts val="0"/>
                        </a:spcAft>
                      </a:pPr>
                      <a:r>
                        <a:rPr lang="en-GB" sz="1200" noProof="0" dirty="0" smtClean="0"/>
                        <a:t>Risk of that those with low income do not get the service or not at the right time</a:t>
                      </a:r>
                      <a:endParaRPr lang="en-GB" sz="1200" noProof="0" dirty="0">
                        <a:solidFill>
                          <a:schemeClr val="tx1"/>
                        </a:solidFill>
                      </a:endParaRPr>
                    </a:p>
                  </a:txBody>
                  <a:tcPr marL="28287" marR="28287" marT="0" marB="0"/>
                </a:tc>
              </a:tr>
              <a:tr h="304202">
                <a:tc>
                  <a:txBody>
                    <a:bodyPr/>
                    <a:lstStyle/>
                    <a:p>
                      <a:pPr algn="just">
                        <a:lnSpc>
                          <a:spcPct val="150000"/>
                        </a:lnSpc>
                        <a:spcAft>
                          <a:spcPts val="0"/>
                        </a:spcAft>
                      </a:pPr>
                      <a:r>
                        <a:rPr lang="en-GB" sz="1200" noProof="0" dirty="0" smtClean="0"/>
                        <a:t>Others</a:t>
                      </a:r>
                      <a:endParaRPr lang="en-GB" sz="1200" noProof="0" dirty="0">
                        <a:solidFill>
                          <a:schemeClr val="tx1"/>
                        </a:solidFill>
                      </a:endParaRPr>
                    </a:p>
                  </a:txBody>
                  <a:tcPr marL="28287" marR="28287" marT="0" marB="0"/>
                </a:tc>
                <a:tc>
                  <a:txBody>
                    <a:bodyPr/>
                    <a:lstStyle/>
                    <a:p>
                      <a:pPr algn="just">
                        <a:lnSpc>
                          <a:spcPct val="150000"/>
                        </a:lnSpc>
                        <a:spcAft>
                          <a:spcPts val="0"/>
                        </a:spcAft>
                      </a:pPr>
                      <a:r>
                        <a:rPr lang="en-GB" sz="1200" noProof="0" dirty="0" smtClean="0"/>
                        <a:t>Can be a way to tax inheritance, wealth, housing</a:t>
                      </a:r>
                      <a:endParaRPr lang="en-GB" sz="1200" noProof="0" dirty="0">
                        <a:solidFill>
                          <a:schemeClr val="tx1"/>
                        </a:solidFill>
                      </a:endParaRPr>
                    </a:p>
                  </a:txBody>
                  <a:tcPr marL="28287" marR="28287" marT="0" marB="0"/>
                </a:tc>
                <a:tc>
                  <a:txBody>
                    <a:bodyPr/>
                    <a:lstStyle/>
                    <a:p>
                      <a:pPr algn="just">
                        <a:lnSpc>
                          <a:spcPct val="150000"/>
                        </a:lnSpc>
                        <a:spcAft>
                          <a:spcPts val="0"/>
                        </a:spcAft>
                      </a:pPr>
                      <a:r>
                        <a:rPr lang="en-GB" sz="1200" noProof="0" dirty="0" smtClean="0"/>
                        <a:t>Mainly administrative, but also possible negative side-effects in relation to mobility</a:t>
                      </a:r>
                      <a:endParaRPr lang="en-GB" sz="1200" noProof="0" dirty="0">
                        <a:solidFill>
                          <a:schemeClr val="tx1"/>
                        </a:solidFill>
                      </a:endParaRPr>
                    </a:p>
                  </a:txBody>
                  <a:tcPr marL="28287" marR="28287" marT="0" marB="0"/>
                </a:tc>
              </a:tr>
            </a:tbl>
          </a:graphicData>
        </a:graphic>
      </p:graphicFrame>
    </p:spTree>
    <p:extLst>
      <p:ext uri="{BB962C8B-B14F-4D97-AF65-F5344CB8AC3E}">
        <p14:creationId xmlns:p14="http://schemas.microsoft.com/office/powerpoint/2010/main" val="7652024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a-DK" dirty="0" err="1" smtClean="0"/>
              <a:t>What</a:t>
            </a:r>
            <a:r>
              <a:rPr lang="da-DK" dirty="0" smtClean="0"/>
              <a:t> is the purpose of the </a:t>
            </a:r>
            <a:r>
              <a:rPr lang="da-DK" dirty="0" err="1" smtClean="0"/>
              <a:t>financing</a:t>
            </a:r>
            <a:r>
              <a:rPr lang="da-DK" dirty="0" smtClean="0"/>
              <a:t>?</a:t>
            </a:r>
            <a:endParaRPr lang="da-DK" dirty="0"/>
          </a:p>
        </p:txBody>
      </p:sp>
      <p:sp>
        <p:nvSpPr>
          <p:cNvPr id="3" name="Content Placeholder 2"/>
          <p:cNvSpPr>
            <a:spLocks noGrp="1"/>
          </p:cNvSpPr>
          <p:nvPr>
            <p:ph idx="1"/>
          </p:nvPr>
        </p:nvSpPr>
        <p:spPr/>
        <p:txBody>
          <a:bodyPr>
            <a:normAutofit fontScale="77500" lnSpcReduction="20000"/>
          </a:bodyPr>
          <a:lstStyle/>
          <a:p>
            <a:r>
              <a:rPr lang="en-GB" dirty="0" smtClean="0"/>
              <a:t>Ensure sufficient revenue for public sector activities</a:t>
            </a:r>
          </a:p>
          <a:p>
            <a:r>
              <a:rPr lang="en-GB" dirty="0" smtClean="0"/>
              <a:t>Influence:</a:t>
            </a:r>
          </a:p>
          <a:p>
            <a:pPr marL="0" indent="0">
              <a:buNone/>
            </a:pPr>
            <a:r>
              <a:rPr lang="en-GB" dirty="0" smtClean="0"/>
              <a:t>Allocation</a:t>
            </a:r>
          </a:p>
          <a:p>
            <a:pPr marL="0" indent="0">
              <a:buNone/>
            </a:pPr>
            <a:r>
              <a:rPr lang="en-GB" dirty="0" smtClean="0"/>
              <a:t>Stabilisation</a:t>
            </a:r>
          </a:p>
          <a:p>
            <a:pPr marL="0" indent="0">
              <a:buNone/>
            </a:pPr>
            <a:r>
              <a:rPr lang="en-GB" dirty="0" smtClean="0"/>
              <a:t>Distribution</a:t>
            </a:r>
          </a:p>
          <a:p>
            <a:pPr marL="0" indent="0">
              <a:buNone/>
            </a:pPr>
            <a:r>
              <a:rPr lang="en-GB" dirty="0" smtClean="0"/>
              <a:t>Further, typically look at possible impact on work and savings</a:t>
            </a:r>
          </a:p>
          <a:p>
            <a:pPr marL="0" indent="0">
              <a:buNone/>
            </a:pPr>
            <a:r>
              <a:rPr lang="en-GB" dirty="0" smtClean="0"/>
              <a:t>Choice of instruments has thereby an impact on the ability to achieve different possible goals in the welfare state</a:t>
            </a:r>
          </a:p>
          <a:p>
            <a:pPr marL="0" indent="0">
              <a:buNone/>
            </a:pPr>
            <a:r>
              <a:rPr lang="en-GB" dirty="0" smtClean="0"/>
              <a:t>Ensure stable revenue – look at mobile vs. Non-mobile tax-sources</a:t>
            </a:r>
          </a:p>
          <a:p>
            <a:pPr marL="0" indent="0">
              <a:buNone/>
            </a:pPr>
            <a:endParaRPr lang="da-DK" dirty="0" smtClean="0"/>
          </a:p>
          <a:p>
            <a:pPr marL="0" indent="0">
              <a:buNone/>
            </a:pPr>
            <a:endParaRPr lang="da-DK" dirty="0"/>
          </a:p>
        </p:txBody>
      </p:sp>
    </p:spTree>
    <p:extLst>
      <p:ext uri="{BB962C8B-B14F-4D97-AF65-F5344CB8AC3E}">
        <p14:creationId xmlns:p14="http://schemas.microsoft.com/office/powerpoint/2010/main" val="7864588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a-DK" dirty="0" err="1" smtClean="0"/>
              <a:t>What</a:t>
            </a:r>
            <a:r>
              <a:rPr lang="da-DK" dirty="0" smtClean="0"/>
              <a:t> is a </a:t>
            </a:r>
            <a:r>
              <a:rPr lang="da-DK" dirty="0" err="1" smtClean="0"/>
              <a:t>welfare</a:t>
            </a:r>
            <a:r>
              <a:rPr lang="da-DK" dirty="0" smtClean="0"/>
              <a:t> </a:t>
            </a:r>
            <a:r>
              <a:rPr lang="da-DK" dirty="0" err="1" smtClean="0"/>
              <a:t>state</a:t>
            </a:r>
            <a:r>
              <a:rPr lang="da-DK" dirty="0" smtClean="0"/>
              <a:t>?</a:t>
            </a:r>
            <a:endParaRPr lang="da-DK" dirty="0"/>
          </a:p>
        </p:txBody>
      </p:sp>
      <p:sp>
        <p:nvSpPr>
          <p:cNvPr id="3" name="Content Placeholder 2"/>
          <p:cNvSpPr>
            <a:spLocks noGrp="1"/>
          </p:cNvSpPr>
          <p:nvPr>
            <p:ph idx="1"/>
          </p:nvPr>
        </p:nvSpPr>
        <p:spPr/>
        <p:txBody>
          <a:bodyPr>
            <a:noAutofit/>
          </a:bodyPr>
          <a:lstStyle/>
          <a:p>
            <a:pPr lvl="0"/>
            <a:r>
              <a:rPr lang="en-US" sz="2800" dirty="0"/>
              <a:t>“A polity so organized that every member of the community is assured of his due maintenance with most advantageous conditions possible” (Oxford Dictionary, 1955).</a:t>
            </a:r>
            <a:endParaRPr lang="da-DK" sz="2800" dirty="0"/>
          </a:p>
          <a:p>
            <a:pPr lvl="0"/>
            <a:r>
              <a:rPr lang="en-US" sz="2800" dirty="0"/>
              <a:t>“A welfare state is a state in which organized power is deliberately used in an effort to modify the play of market forces” (Briggs, 1961</a:t>
            </a:r>
            <a:r>
              <a:rPr lang="en-US" sz="2800" dirty="0" smtClean="0"/>
              <a:t>)</a:t>
            </a:r>
            <a:endParaRPr lang="da-DK" sz="2800" dirty="0"/>
          </a:p>
        </p:txBody>
      </p:sp>
    </p:spTree>
    <p:extLst>
      <p:ext uri="{BB962C8B-B14F-4D97-AF65-F5344CB8AC3E}">
        <p14:creationId xmlns:p14="http://schemas.microsoft.com/office/powerpoint/2010/main" val="13105637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a-DK" dirty="0" err="1" smtClean="0"/>
              <a:t>Financing</a:t>
            </a:r>
            <a:r>
              <a:rPr lang="da-DK" dirty="0" smtClean="0"/>
              <a:t> as proportion of GDP BNP, 2012 in </a:t>
            </a:r>
            <a:r>
              <a:rPr lang="da-DK" dirty="0" err="1" smtClean="0"/>
              <a:t>selected</a:t>
            </a:r>
            <a:r>
              <a:rPr lang="da-DK" dirty="0" smtClean="0"/>
              <a:t> </a:t>
            </a:r>
            <a:r>
              <a:rPr lang="da-DK" dirty="0" err="1" smtClean="0"/>
              <a:t>countries</a:t>
            </a:r>
            <a:endParaRPr lang="da-DK"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31402990"/>
              </p:ext>
            </p:extLst>
          </p:nvPr>
        </p:nvGraphicFramePr>
        <p:xfrm>
          <a:off x="323528" y="1371600"/>
          <a:ext cx="8568953" cy="5439747"/>
        </p:xfrm>
        <a:graphic>
          <a:graphicData uri="http://schemas.openxmlformats.org/drawingml/2006/table">
            <a:tbl>
              <a:tblPr firstRow="1" firstCol="1" bandRow="1">
                <a:tableStyleId>{5C22544A-7EE6-4342-B048-85BDC9FD1C3A}</a:tableStyleId>
              </a:tblPr>
              <a:tblGrid>
                <a:gridCol w="1544347"/>
                <a:gridCol w="1170109"/>
                <a:gridCol w="1171097"/>
                <a:gridCol w="1082999"/>
                <a:gridCol w="1296144"/>
                <a:gridCol w="1133160"/>
                <a:gridCol w="1171097"/>
              </a:tblGrid>
              <a:tr h="1431938">
                <a:tc>
                  <a:txBody>
                    <a:bodyPr/>
                    <a:lstStyle/>
                    <a:p>
                      <a:pPr>
                        <a:lnSpc>
                          <a:spcPct val="115000"/>
                        </a:lnSpc>
                      </a:pPr>
                      <a:endParaRPr lang="da-DK" sz="1600" dirty="0">
                        <a:effectLst/>
                        <a:latin typeface="Calibri"/>
                      </a:endParaRPr>
                    </a:p>
                  </a:txBody>
                  <a:tcPr marL="44450" marR="44450" marT="0" marB="0" anchor="b"/>
                </a:tc>
                <a:tc>
                  <a:txBody>
                    <a:bodyPr/>
                    <a:lstStyle/>
                    <a:p>
                      <a:pPr algn="just">
                        <a:lnSpc>
                          <a:spcPct val="150000"/>
                        </a:lnSpc>
                        <a:spcAft>
                          <a:spcPts val="0"/>
                        </a:spcAft>
                      </a:pPr>
                      <a:r>
                        <a:rPr lang="en-GB" sz="1600" dirty="0">
                          <a:effectLst/>
                        </a:rPr>
                        <a:t>VAT</a:t>
                      </a:r>
                      <a:endParaRPr lang="da-DK" sz="1600" dirty="0">
                        <a:effectLst/>
                        <a:latin typeface="Calibri"/>
                        <a:ea typeface="Calibri"/>
                        <a:cs typeface="Times New Roman"/>
                      </a:endParaRPr>
                    </a:p>
                  </a:txBody>
                  <a:tcPr marL="44450" marR="44450" marT="0" marB="0" anchor="b"/>
                </a:tc>
                <a:tc>
                  <a:txBody>
                    <a:bodyPr/>
                    <a:lstStyle/>
                    <a:p>
                      <a:pPr algn="just">
                        <a:lnSpc>
                          <a:spcPct val="150000"/>
                        </a:lnSpc>
                        <a:spcAft>
                          <a:spcPts val="0"/>
                        </a:spcAft>
                      </a:pPr>
                      <a:r>
                        <a:rPr lang="en-GB" sz="1600">
                          <a:effectLst/>
                        </a:rPr>
                        <a:t>Other duties</a:t>
                      </a:r>
                      <a:endParaRPr lang="da-DK" sz="1600">
                        <a:effectLst/>
                        <a:latin typeface="Calibri"/>
                        <a:ea typeface="Calibri"/>
                        <a:cs typeface="Times New Roman"/>
                      </a:endParaRPr>
                    </a:p>
                  </a:txBody>
                  <a:tcPr marL="44450" marR="44450" marT="0" marB="0" anchor="b"/>
                </a:tc>
                <a:tc>
                  <a:txBody>
                    <a:bodyPr/>
                    <a:lstStyle/>
                    <a:p>
                      <a:pPr algn="just">
                        <a:lnSpc>
                          <a:spcPct val="150000"/>
                        </a:lnSpc>
                        <a:spcAft>
                          <a:spcPts val="0"/>
                        </a:spcAft>
                      </a:pPr>
                      <a:r>
                        <a:rPr lang="en-GB" sz="1600">
                          <a:effectLst/>
                        </a:rPr>
                        <a:t>Income</a:t>
                      </a:r>
                      <a:endParaRPr lang="da-DK" sz="1600">
                        <a:effectLst/>
                        <a:latin typeface="Calibri"/>
                        <a:ea typeface="Calibri"/>
                        <a:cs typeface="Times New Roman"/>
                      </a:endParaRPr>
                    </a:p>
                  </a:txBody>
                  <a:tcPr marL="44450" marR="44450" marT="0" marB="0" anchor="b"/>
                </a:tc>
                <a:tc>
                  <a:txBody>
                    <a:bodyPr/>
                    <a:lstStyle/>
                    <a:p>
                      <a:pPr algn="just">
                        <a:lnSpc>
                          <a:spcPct val="150000"/>
                        </a:lnSpc>
                        <a:spcAft>
                          <a:spcPts val="0"/>
                        </a:spcAft>
                      </a:pPr>
                      <a:r>
                        <a:rPr lang="en-GB" sz="1600">
                          <a:effectLst/>
                        </a:rPr>
                        <a:t>Social Security Contributions</a:t>
                      </a:r>
                      <a:endParaRPr lang="da-DK" sz="1600">
                        <a:effectLst/>
                        <a:latin typeface="Calibri"/>
                        <a:ea typeface="Calibri"/>
                        <a:cs typeface="Times New Roman"/>
                      </a:endParaRPr>
                    </a:p>
                  </a:txBody>
                  <a:tcPr marL="44450" marR="44450" marT="0" marB="0" anchor="b"/>
                </a:tc>
                <a:tc>
                  <a:txBody>
                    <a:bodyPr/>
                    <a:lstStyle/>
                    <a:p>
                      <a:pPr algn="just">
                        <a:lnSpc>
                          <a:spcPct val="150000"/>
                        </a:lnSpc>
                        <a:spcAft>
                          <a:spcPts val="0"/>
                        </a:spcAft>
                      </a:pPr>
                      <a:r>
                        <a:rPr lang="en-GB" sz="1600">
                          <a:effectLst/>
                        </a:rPr>
                        <a:t>Others</a:t>
                      </a:r>
                      <a:endParaRPr lang="da-DK" sz="1600">
                        <a:effectLst/>
                        <a:latin typeface="Calibri"/>
                        <a:ea typeface="Calibri"/>
                        <a:cs typeface="Times New Roman"/>
                      </a:endParaRPr>
                    </a:p>
                  </a:txBody>
                  <a:tcPr marL="44450" marR="44450" marT="0" marB="0" anchor="b"/>
                </a:tc>
                <a:tc>
                  <a:txBody>
                    <a:bodyPr/>
                    <a:lstStyle/>
                    <a:p>
                      <a:pPr algn="just">
                        <a:lnSpc>
                          <a:spcPct val="150000"/>
                        </a:lnSpc>
                        <a:spcAft>
                          <a:spcPts val="0"/>
                        </a:spcAft>
                      </a:pPr>
                      <a:r>
                        <a:rPr lang="en-GB" sz="1600">
                          <a:effectLst/>
                        </a:rPr>
                        <a:t>Total</a:t>
                      </a:r>
                      <a:endParaRPr lang="da-DK" sz="1600">
                        <a:effectLst/>
                        <a:latin typeface="Calibri"/>
                        <a:ea typeface="Calibri"/>
                        <a:cs typeface="Times New Roman"/>
                      </a:endParaRPr>
                    </a:p>
                  </a:txBody>
                  <a:tcPr marL="44450" marR="44450" marT="0" marB="0" anchor="b"/>
                </a:tc>
              </a:tr>
              <a:tr h="357985">
                <a:tc>
                  <a:txBody>
                    <a:bodyPr/>
                    <a:lstStyle/>
                    <a:p>
                      <a:pPr algn="just">
                        <a:lnSpc>
                          <a:spcPct val="150000"/>
                        </a:lnSpc>
                        <a:spcAft>
                          <a:spcPts val="0"/>
                        </a:spcAft>
                      </a:pPr>
                      <a:r>
                        <a:rPr lang="en-GB" sz="1600">
                          <a:effectLst/>
                        </a:rPr>
                        <a:t>EU(27)</a:t>
                      </a:r>
                      <a:endParaRPr lang="da-DK" sz="160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dirty="0">
                          <a:effectLst/>
                        </a:rPr>
                        <a:t>7,1</a:t>
                      </a:r>
                      <a:endParaRPr lang="da-DK" sz="1600" dirty="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a:effectLst/>
                        </a:rPr>
                        <a:t>4,2</a:t>
                      </a:r>
                      <a:endParaRPr lang="da-DK" sz="160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a:effectLst/>
                        </a:rPr>
                        <a:t>12,0</a:t>
                      </a:r>
                      <a:endParaRPr lang="da-DK" sz="160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a:effectLst/>
                        </a:rPr>
                        <a:t>13,0</a:t>
                      </a:r>
                      <a:endParaRPr lang="da-DK" sz="160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a:effectLst/>
                        </a:rPr>
                        <a:t>4,4</a:t>
                      </a:r>
                      <a:endParaRPr lang="da-DK" sz="160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a:effectLst/>
                        </a:rPr>
                        <a:t>40,7</a:t>
                      </a:r>
                      <a:endParaRPr lang="da-DK" sz="1600">
                        <a:effectLst/>
                        <a:latin typeface="Calibri"/>
                        <a:ea typeface="Calibri"/>
                        <a:cs typeface="Times New Roman"/>
                      </a:endParaRPr>
                    </a:p>
                  </a:txBody>
                  <a:tcPr marL="44450" marR="44450" marT="0" marB="0" anchor="b"/>
                </a:tc>
              </a:tr>
              <a:tr h="357985">
                <a:tc>
                  <a:txBody>
                    <a:bodyPr/>
                    <a:lstStyle/>
                    <a:p>
                      <a:pPr algn="just">
                        <a:lnSpc>
                          <a:spcPct val="150000"/>
                        </a:lnSpc>
                        <a:spcAft>
                          <a:spcPts val="0"/>
                        </a:spcAft>
                      </a:pPr>
                      <a:r>
                        <a:rPr lang="en-GB" sz="1600">
                          <a:effectLst/>
                        </a:rPr>
                        <a:t>Czech Republic</a:t>
                      </a:r>
                      <a:endParaRPr lang="da-DK" sz="160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dirty="0">
                          <a:effectLst/>
                        </a:rPr>
                        <a:t>7,2</a:t>
                      </a:r>
                      <a:endParaRPr lang="da-DK" sz="1600" dirty="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dirty="0">
                          <a:effectLst/>
                        </a:rPr>
                        <a:t>4,6</a:t>
                      </a:r>
                      <a:endParaRPr lang="da-DK" sz="1600" dirty="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a:effectLst/>
                        </a:rPr>
                        <a:t>7,1</a:t>
                      </a:r>
                      <a:endParaRPr lang="da-DK" sz="160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dirty="0">
                          <a:effectLst/>
                        </a:rPr>
                        <a:t>15,6</a:t>
                      </a:r>
                      <a:endParaRPr lang="da-DK" sz="1600" dirty="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a:effectLst/>
                        </a:rPr>
                        <a:t>0,5</a:t>
                      </a:r>
                      <a:endParaRPr lang="da-DK" sz="160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a:effectLst/>
                        </a:rPr>
                        <a:t>35,0</a:t>
                      </a:r>
                      <a:endParaRPr lang="da-DK" sz="1600">
                        <a:effectLst/>
                        <a:latin typeface="Calibri"/>
                        <a:ea typeface="Calibri"/>
                        <a:cs typeface="Times New Roman"/>
                      </a:endParaRPr>
                    </a:p>
                  </a:txBody>
                  <a:tcPr marL="44450" marR="44450" marT="0" marB="0" anchor="b"/>
                </a:tc>
              </a:tr>
              <a:tr h="357985">
                <a:tc>
                  <a:txBody>
                    <a:bodyPr/>
                    <a:lstStyle/>
                    <a:p>
                      <a:pPr algn="just">
                        <a:lnSpc>
                          <a:spcPct val="150000"/>
                        </a:lnSpc>
                        <a:spcAft>
                          <a:spcPts val="0"/>
                        </a:spcAft>
                      </a:pPr>
                      <a:r>
                        <a:rPr lang="en-GB" sz="1600">
                          <a:effectLst/>
                        </a:rPr>
                        <a:t>Denmark</a:t>
                      </a:r>
                      <a:endParaRPr lang="da-DK" sz="160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a:effectLst/>
                        </a:rPr>
                        <a:t>10,0</a:t>
                      </a:r>
                      <a:endParaRPr lang="da-DK" sz="160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dirty="0">
                          <a:effectLst/>
                        </a:rPr>
                        <a:t>4,8</a:t>
                      </a:r>
                      <a:endParaRPr lang="da-DK" sz="1600" dirty="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a:effectLst/>
                        </a:rPr>
                        <a:t>27,6</a:t>
                      </a:r>
                      <a:endParaRPr lang="da-DK" sz="160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a:effectLst/>
                        </a:rPr>
                        <a:t>0,9</a:t>
                      </a:r>
                      <a:endParaRPr lang="da-DK" sz="160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a:effectLst/>
                        </a:rPr>
                        <a:t>5,8</a:t>
                      </a:r>
                      <a:endParaRPr lang="da-DK" sz="160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a:effectLst/>
                        </a:rPr>
                        <a:t>49,1</a:t>
                      </a:r>
                      <a:endParaRPr lang="da-DK" sz="1600">
                        <a:effectLst/>
                        <a:latin typeface="Calibri"/>
                        <a:ea typeface="Calibri"/>
                        <a:cs typeface="Times New Roman"/>
                      </a:endParaRPr>
                    </a:p>
                  </a:txBody>
                  <a:tcPr marL="44450" marR="44450" marT="0" marB="0" anchor="b"/>
                </a:tc>
              </a:tr>
              <a:tr h="357985">
                <a:tc>
                  <a:txBody>
                    <a:bodyPr/>
                    <a:lstStyle/>
                    <a:p>
                      <a:pPr algn="just">
                        <a:lnSpc>
                          <a:spcPct val="150000"/>
                        </a:lnSpc>
                        <a:spcAft>
                          <a:spcPts val="0"/>
                        </a:spcAft>
                      </a:pPr>
                      <a:r>
                        <a:rPr lang="en-US" sz="1600">
                          <a:effectLst/>
                        </a:rPr>
                        <a:t>Germany </a:t>
                      </a:r>
                      <a:endParaRPr lang="da-DK" sz="160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a:effectLst/>
                        </a:rPr>
                        <a:t>7,3</a:t>
                      </a:r>
                      <a:endParaRPr lang="da-DK" sz="160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dirty="0">
                          <a:effectLst/>
                        </a:rPr>
                        <a:t>3,4</a:t>
                      </a:r>
                      <a:endParaRPr lang="da-DK" sz="1600" dirty="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a:effectLst/>
                        </a:rPr>
                        <a:t>11,7</a:t>
                      </a:r>
                      <a:endParaRPr lang="da-DK" sz="160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a:effectLst/>
                        </a:rPr>
                        <a:t>15,8</a:t>
                      </a:r>
                      <a:endParaRPr lang="da-DK" sz="160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a:effectLst/>
                        </a:rPr>
                        <a:t>2,2</a:t>
                      </a:r>
                      <a:endParaRPr lang="da-DK" sz="160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a:effectLst/>
                        </a:rPr>
                        <a:t>40,4</a:t>
                      </a:r>
                      <a:endParaRPr lang="da-DK" sz="1600">
                        <a:effectLst/>
                        <a:latin typeface="Calibri"/>
                        <a:ea typeface="Calibri"/>
                        <a:cs typeface="Times New Roman"/>
                      </a:endParaRPr>
                    </a:p>
                  </a:txBody>
                  <a:tcPr marL="44450" marR="44450" marT="0" marB="0" anchor="b"/>
                </a:tc>
              </a:tr>
              <a:tr h="357985">
                <a:tc>
                  <a:txBody>
                    <a:bodyPr/>
                    <a:lstStyle/>
                    <a:p>
                      <a:pPr algn="just">
                        <a:lnSpc>
                          <a:spcPct val="150000"/>
                        </a:lnSpc>
                        <a:spcAft>
                          <a:spcPts val="0"/>
                        </a:spcAft>
                      </a:pPr>
                      <a:r>
                        <a:rPr lang="en-GB" sz="1600">
                          <a:effectLst/>
                        </a:rPr>
                        <a:t>Spain</a:t>
                      </a:r>
                      <a:endParaRPr lang="da-DK" sz="160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a:effectLst/>
                        </a:rPr>
                        <a:t>5,5</a:t>
                      </a:r>
                      <a:endParaRPr lang="da-DK" sz="160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dirty="0">
                          <a:effectLst/>
                        </a:rPr>
                        <a:t>3,3</a:t>
                      </a:r>
                      <a:endParaRPr lang="da-DK" sz="1600" dirty="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a:effectLst/>
                        </a:rPr>
                        <a:t>9,9</a:t>
                      </a:r>
                      <a:endParaRPr lang="da-DK" sz="160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a:effectLst/>
                        </a:rPr>
                        <a:t>12,0</a:t>
                      </a:r>
                      <a:endParaRPr lang="da-DK" sz="160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a:effectLst/>
                        </a:rPr>
                        <a:t>2,9</a:t>
                      </a:r>
                      <a:endParaRPr lang="da-DK" sz="160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a:effectLst/>
                        </a:rPr>
                        <a:t>33,6</a:t>
                      </a:r>
                      <a:endParaRPr lang="da-DK" sz="1600">
                        <a:effectLst/>
                        <a:latin typeface="Calibri"/>
                        <a:ea typeface="Calibri"/>
                        <a:cs typeface="Times New Roman"/>
                      </a:endParaRPr>
                    </a:p>
                  </a:txBody>
                  <a:tcPr marL="44450" marR="44450" marT="0" marB="0" anchor="b"/>
                </a:tc>
              </a:tr>
              <a:tr h="357985">
                <a:tc>
                  <a:txBody>
                    <a:bodyPr/>
                    <a:lstStyle/>
                    <a:p>
                      <a:pPr algn="just">
                        <a:lnSpc>
                          <a:spcPct val="150000"/>
                        </a:lnSpc>
                        <a:spcAft>
                          <a:spcPts val="0"/>
                        </a:spcAft>
                      </a:pPr>
                      <a:r>
                        <a:rPr lang="en-GB" sz="1600">
                          <a:effectLst/>
                        </a:rPr>
                        <a:t>France</a:t>
                      </a:r>
                      <a:endParaRPr lang="da-DK" sz="160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a:effectLst/>
                        </a:rPr>
                        <a:t>7,0</a:t>
                      </a:r>
                      <a:endParaRPr lang="da-DK" sz="160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dirty="0">
                          <a:effectLst/>
                        </a:rPr>
                        <a:t>4,2</a:t>
                      </a:r>
                      <a:endParaRPr lang="da-DK" sz="1600" dirty="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dirty="0">
                          <a:effectLst/>
                        </a:rPr>
                        <a:t>10,7</a:t>
                      </a:r>
                      <a:endParaRPr lang="da-DK" sz="1600" dirty="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a:effectLst/>
                        </a:rPr>
                        <a:t>17,0</a:t>
                      </a:r>
                      <a:endParaRPr lang="da-DK" sz="160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a:effectLst/>
                        </a:rPr>
                        <a:t>8,1</a:t>
                      </a:r>
                      <a:endParaRPr lang="da-DK" sz="160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a:effectLst/>
                        </a:rPr>
                        <a:t>47,0</a:t>
                      </a:r>
                      <a:endParaRPr lang="da-DK" sz="1600">
                        <a:effectLst/>
                        <a:latin typeface="Calibri"/>
                        <a:ea typeface="Calibri"/>
                        <a:cs typeface="Times New Roman"/>
                      </a:endParaRPr>
                    </a:p>
                  </a:txBody>
                  <a:tcPr marL="44450" marR="44450" marT="0" marB="0" anchor="b"/>
                </a:tc>
              </a:tr>
              <a:tr h="357985">
                <a:tc>
                  <a:txBody>
                    <a:bodyPr/>
                    <a:lstStyle/>
                    <a:p>
                      <a:pPr algn="just">
                        <a:lnSpc>
                          <a:spcPct val="150000"/>
                        </a:lnSpc>
                        <a:spcAft>
                          <a:spcPts val="0"/>
                        </a:spcAft>
                      </a:pPr>
                      <a:r>
                        <a:rPr lang="en-GB" sz="1600">
                          <a:effectLst/>
                        </a:rPr>
                        <a:t>Italy</a:t>
                      </a:r>
                      <a:endParaRPr lang="da-DK" sz="160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a:effectLst/>
                        </a:rPr>
                        <a:t>6,1</a:t>
                      </a:r>
                      <a:endParaRPr lang="da-DK" sz="160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a:effectLst/>
                        </a:rPr>
                        <a:t>5,1</a:t>
                      </a:r>
                      <a:endParaRPr lang="da-DK" sz="160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dirty="0">
                          <a:effectLst/>
                        </a:rPr>
                        <a:t>14,6</a:t>
                      </a:r>
                      <a:endParaRPr lang="da-DK" sz="1600" dirty="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a:effectLst/>
                        </a:rPr>
                        <a:t>13,6</a:t>
                      </a:r>
                      <a:endParaRPr lang="da-DK" sz="160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a:effectLst/>
                        </a:rPr>
                        <a:t>4,9</a:t>
                      </a:r>
                      <a:endParaRPr lang="da-DK" sz="160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a:effectLst/>
                        </a:rPr>
                        <a:t>44,3</a:t>
                      </a:r>
                      <a:endParaRPr lang="da-DK" sz="1600">
                        <a:effectLst/>
                        <a:latin typeface="Calibri"/>
                        <a:ea typeface="Calibri"/>
                        <a:cs typeface="Times New Roman"/>
                      </a:endParaRPr>
                    </a:p>
                  </a:txBody>
                  <a:tcPr marL="44450" marR="44450" marT="0" marB="0" anchor="b"/>
                </a:tc>
              </a:tr>
              <a:tr h="357985">
                <a:tc>
                  <a:txBody>
                    <a:bodyPr/>
                    <a:lstStyle/>
                    <a:p>
                      <a:pPr algn="just">
                        <a:lnSpc>
                          <a:spcPct val="150000"/>
                        </a:lnSpc>
                        <a:spcAft>
                          <a:spcPts val="0"/>
                        </a:spcAft>
                      </a:pPr>
                      <a:r>
                        <a:rPr lang="en-GB" sz="1600">
                          <a:effectLst/>
                        </a:rPr>
                        <a:t>Hungary</a:t>
                      </a:r>
                      <a:endParaRPr lang="da-DK" sz="160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a:effectLst/>
                        </a:rPr>
                        <a:t>9,4</a:t>
                      </a:r>
                      <a:endParaRPr lang="da-DK" sz="160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a:effectLst/>
                        </a:rPr>
                        <a:t>7,8</a:t>
                      </a:r>
                      <a:endParaRPr lang="da-DK" sz="160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dirty="0">
                          <a:effectLst/>
                        </a:rPr>
                        <a:t>6,7</a:t>
                      </a:r>
                      <a:endParaRPr lang="da-DK" sz="1600" dirty="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dirty="0">
                          <a:effectLst/>
                        </a:rPr>
                        <a:t>13,2</a:t>
                      </a:r>
                      <a:endParaRPr lang="da-DK" sz="1600" dirty="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a:effectLst/>
                        </a:rPr>
                        <a:t>2,2</a:t>
                      </a:r>
                      <a:endParaRPr lang="da-DK" sz="160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a:effectLst/>
                        </a:rPr>
                        <a:t>39,3</a:t>
                      </a:r>
                      <a:endParaRPr lang="da-DK" sz="1600">
                        <a:effectLst/>
                        <a:latin typeface="Calibri"/>
                        <a:ea typeface="Calibri"/>
                        <a:cs typeface="Times New Roman"/>
                      </a:endParaRPr>
                    </a:p>
                  </a:txBody>
                  <a:tcPr marL="44450" marR="44450" marT="0" marB="0" anchor="b"/>
                </a:tc>
              </a:tr>
              <a:tr h="357985">
                <a:tc>
                  <a:txBody>
                    <a:bodyPr/>
                    <a:lstStyle/>
                    <a:p>
                      <a:pPr algn="just">
                        <a:lnSpc>
                          <a:spcPct val="150000"/>
                        </a:lnSpc>
                        <a:spcAft>
                          <a:spcPts val="0"/>
                        </a:spcAft>
                      </a:pPr>
                      <a:r>
                        <a:rPr lang="en-GB" sz="1600">
                          <a:effectLst/>
                        </a:rPr>
                        <a:t>Sweden</a:t>
                      </a:r>
                      <a:endParaRPr lang="da-DK" sz="160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a:effectLst/>
                        </a:rPr>
                        <a:t>9,3</a:t>
                      </a:r>
                      <a:endParaRPr lang="da-DK" sz="160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a:effectLst/>
                        </a:rPr>
                        <a:t>3,2</a:t>
                      </a:r>
                      <a:endParaRPr lang="da-DK" sz="160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a:effectLst/>
                        </a:rPr>
                        <a:t>18,1</a:t>
                      </a:r>
                      <a:endParaRPr lang="da-DK" sz="160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dirty="0">
                          <a:effectLst/>
                        </a:rPr>
                        <a:t>7,5</a:t>
                      </a:r>
                      <a:endParaRPr lang="da-DK" sz="1600" dirty="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a:effectLst/>
                        </a:rPr>
                        <a:t>6,7</a:t>
                      </a:r>
                      <a:endParaRPr lang="da-DK" sz="160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a:effectLst/>
                        </a:rPr>
                        <a:t>44,8</a:t>
                      </a:r>
                      <a:endParaRPr lang="da-DK" sz="1600">
                        <a:effectLst/>
                        <a:latin typeface="Calibri"/>
                        <a:ea typeface="Calibri"/>
                        <a:cs typeface="Times New Roman"/>
                      </a:endParaRPr>
                    </a:p>
                  </a:txBody>
                  <a:tcPr marL="44450" marR="44450" marT="0" marB="0" anchor="b"/>
                </a:tc>
              </a:tr>
              <a:tr h="715969">
                <a:tc>
                  <a:txBody>
                    <a:bodyPr/>
                    <a:lstStyle/>
                    <a:p>
                      <a:pPr algn="just">
                        <a:lnSpc>
                          <a:spcPct val="150000"/>
                        </a:lnSpc>
                        <a:spcAft>
                          <a:spcPts val="0"/>
                        </a:spcAft>
                      </a:pPr>
                      <a:r>
                        <a:rPr lang="en-GB" sz="1600" dirty="0">
                          <a:effectLst/>
                        </a:rPr>
                        <a:t>United Kingdom</a:t>
                      </a:r>
                      <a:endParaRPr lang="da-DK" sz="1600" dirty="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dirty="0">
                          <a:effectLst/>
                        </a:rPr>
                        <a:t>7,3</a:t>
                      </a:r>
                      <a:endParaRPr lang="da-DK" sz="1600" dirty="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a:effectLst/>
                        </a:rPr>
                        <a:t>4,6</a:t>
                      </a:r>
                      <a:endParaRPr lang="da-DK" sz="160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a:effectLst/>
                        </a:rPr>
                        <a:t>12,5</a:t>
                      </a:r>
                      <a:endParaRPr lang="da-DK" sz="160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dirty="0">
                          <a:effectLst/>
                        </a:rPr>
                        <a:t>7,8</a:t>
                      </a:r>
                      <a:endParaRPr lang="da-DK" sz="1600" dirty="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dirty="0">
                          <a:effectLst/>
                        </a:rPr>
                        <a:t>4,9</a:t>
                      </a:r>
                      <a:endParaRPr lang="da-DK" sz="1600" dirty="0">
                        <a:effectLst/>
                        <a:latin typeface="Calibri"/>
                        <a:ea typeface="Calibri"/>
                        <a:cs typeface="Times New Roman"/>
                      </a:endParaRPr>
                    </a:p>
                  </a:txBody>
                  <a:tcPr marL="44450" marR="44450" marT="0" marB="0" anchor="b"/>
                </a:tc>
                <a:tc>
                  <a:txBody>
                    <a:bodyPr/>
                    <a:lstStyle/>
                    <a:p>
                      <a:pPr algn="r">
                        <a:lnSpc>
                          <a:spcPct val="115000"/>
                        </a:lnSpc>
                        <a:spcAft>
                          <a:spcPts val="1000"/>
                        </a:spcAft>
                      </a:pPr>
                      <a:r>
                        <a:rPr lang="en-GB" sz="1600" dirty="0">
                          <a:effectLst/>
                        </a:rPr>
                        <a:t>37,1</a:t>
                      </a:r>
                      <a:endParaRPr lang="da-DK" sz="1600" dirty="0">
                        <a:effectLst/>
                        <a:latin typeface="Calibri"/>
                        <a:ea typeface="Calibri"/>
                        <a:cs typeface="Times New Roman"/>
                      </a:endParaRPr>
                    </a:p>
                  </a:txBody>
                  <a:tcPr marL="44450" marR="44450" marT="0" marB="0" anchor="b"/>
                </a:tc>
              </a:tr>
            </a:tbl>
          </a:graphicData>
        </a:graphic>
      </p:graphicFrame>
    </p:spTree>
    <p:extLst>
      <p:ext uri="{BB962C8B-B14F-4D97-AF65-F5344CB8AC3E}">
        <p14:creationId xmlns:p14="http://schemas.microsoft.com/office/powerpoint/2010/main" val="42644518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err="1" smtClean="0"/>
              <a:t>Summing</a:t>
            </a:r>
            <a:r>
              <a:rPr lang="da-DK" dirty="0" smtClean="0"/>
              <a:t> -up</a:t>
            </a:r>
            <a:endParaRPr lang="da-DK" dirty="0"/>
          </a:p>
        </p:txBody>
      </p:sp>
      <p:sp>
        <p:nvSpPr>
          <p:cNvPr id="3" name="Content Placeholder 2"/>
          <p:cNvSpPr>
            <a:spLocks noGrp="1"/>
          </p:cNvSpPr>
          <p:nvPr>
            <p:ph idx="1"/>
          </p:nvPr>
        </p:nvSpPr>
        <p:spPr/>
        <p:txBody>
          <a:bodyPr>
            <a:normAutofit/>
          </a:bodyPr>
          <a:lstStyle/>
          <a:p>
            <a:r>
              <a:rPr lang="en-GB" dirty="0" smtClean="0"/>
              <a:t>Different types of welfare regimes –and different understandings of what a welfare state is. Nordic, liberal and continental the three classical types of welfare regimes</a:t>
            </a:r>
          </a:p>
          <a:p>
            <a:r>
              <a:rPr lang="en-GB" dirty="0" smtClean="0"/>
              <a:t>Financing of welfare is central as this can influence allocation, stabilisation and distribution, but can also be used as a device for whom who has access to benefits</a:t>
            </a:r>
            <a:endParaRPr lang="en-GB" dirty="0"/>
          </a:p>
        </p:txBody>
      </p:sp>
    </p:spTree>
    <p:extLst>
      <p:ext uri="{BB962C8B-B14F-4D97-AF65-F5344CB8AC3E}">
        <p14:creationId xmlns:p14="http://schemas.microsoft.com/office/powerpoint/2010/main" val="9184369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err="1" smtClean="0"/>
              <a:t>Continued</a:t>
            </a:r>
            <a:endParaRPr lang="da-DK" dirty="0"/>
          </a:p>
        </p:txBody>
      </p:sp>
      <p:sp>
        <p:nvSpPr>
          <p:cNvPr id="3" name="Content Placeholder 2"/>
          <p:cNvSpPr>
            <a:spLocks noGrp="1"/>
          </p:cNvSpPr>
          <p:nvPr>
            <p:ph idx="1"/>
          </p:nvPr>
        </p:nvSpPr>
        <p:spPr/>
        <p:txBody>
          <a:bodyPr>
            <a:noAutofit/>
          </a:bodyPr>
          <a:lstStyle/>
          <a:p>
            <a:pPr lvl="0"/>
            <a:r>
              <a:rPr lang="en-US" sz="2400" smtClean="0"/>
              <a:t>“</a:t>
            </a:r>
            <a:r>
              <a:rPr lang="en-US" sz="2400" dirty="0"/>
              <a:t>By a welfare state is understood a institutionalized system where the actors the state, market and civil society interact in various relations with the purpose of maximizing society’s welfare function and where the degree of public involvement is sufficiently high to be able to counteract the consequences of market failure, including ensuring a guaranteed minimum income ”(Greve, 2002)</a:t>
            </a:r>
            <a:endParaRPr lang="da-DK" sz="2400" dirty="0"/>
          </a:p>
          <a:p>
            <a:pPr lvl="0"/>
            <a:r>
              <a:rPr lang="en-US" sz="2400" dirty="0"/>
              <a:t>“The coordination of mutually dependent political or economic systems that are structurally differentiated” (Kaufmann, 2012</a:t>
            </a:r>
            <a:r>
              <a:rPr lang="en-US" sz="2400" dirty="0" smtClean="0"/>
              <a:t>)</a:t>
            </a:r>
            <a:endParaRPr lang="da-DK" sz="2400" dirty="0"/>
          </a:p>
        </p:txBody>
      </p:sp>
    </p:spTree>
    <p:extLst>
      <p:ext uri="{BB962C8B-B14F-4D97-AF65-F5344CB8AC3E}">
        <p14:creationId xmlns:p14="http://schemas.microsoft.com/office/powerpoint/2010/main" val="1310563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Elements that can included when discussing whether a country is a welfare state</a:t>
            </a:r>
            <a:endParaRPr lang="en-GB" dirty="0"/>
          </a:p>
        </p:txBody>
      </p:sp>
      <p:sp>
        <p:nvSpPr>
          <p:cNvPr id="3" name="Content Placeholder 2"/>
          <p:cNvSpPr>
            <a:spLocks noGrp="1"/>
          </p:cNvSpPr>
          <p:nvPr>
            <p:ph idx="1"/>
          </p:nvPr>
        </p:nvSpPr>
        <p:spPr/>
        <p:txBody>
          <a:bodyPr/>
          <a:lstStyle/>
          <a:p>
            <a:r>
              <a:rPr lang="en-GB" dirty="0" smtClean="0"/>
              <a:t>GDP</a:t>
            </a:r>
          </a:p>
          <a:p>
            <a:r>
              <a:rPr lang="en-GB" dirty="0" smtClean="0"/>
              <a:t>Degree of employment, including goal of full employment</a:t>
            </a:r>
          </a:p>
          <a:p>
            <a:r>
              <a:rPr lang="en-GB" dirty="0" smtClean="0"/>
              <a:t>Degree of equality – both in an economic sense and between sexes</a:t>
            </a:r>
          </a:p>
          <a:p>
            <a:r>
              <a:rPr lang="en-GB" dirty="0" smtClean="0"/>
              <a:t>Social security expenditures – either in narrow or a broader approach</a:t>
            </a:r>
          </a:p>
          <a:p>
            <a:pPr marL="0" indent="0">
              <a:buNone/>
            </a:pPr>
            <a:endParaRPr lang="da-DK" dirty="0" smtClean="0"/>
          </a:p>
          <a:p>
            <a:pPr marL="0" indent="0">
              <a:buNone/>
            </a:pPr>
            <a:endParaRPr lang="da-DK" dirty="0"/>
          </a:p>
        </p:txBody>
      </p:sp>
    </p:spTree>
    <p:extLst>
      <p:ext uri="{BB962C8B-B14F-4D97-AF65-F5344CB8AC3E}">
        <p14:creationId xmlns:p14="http://schemas.microsoft.com/office/powerpoint/2010/main" val="2989073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Historical phases in welfare states development – some common trends</a:t>
            </a:r>
            <a:endParaRPr lang="en-GB" dirty="0"/>
          </a:p>
        </p:txBody>
      </p:sp>
      <p:sp>
        <p:nvSpPr>
          <p:cNvPr id="3" name="Content Placeholder 2"/>
          <p:cNvSpPr>
            <a:spLocks noGrp="1"/>
          </p:cNvSpPr>
          <p:nvPr>
            <p:ph idx="1"/>
          </p:nvPr>
        </p:nvSpPr>
        <p:spPr/>
        <p:txBody>
          <a:bodyPr/>
          <a:lstStyle/>
          <a:p>
            <a:r>
              <a:rPr lang="en-GB" dirty="0" smtClean="0"/>
              <a:t>Experiment and development 	– 1870-1920</a:t>
            </a:r>
          </a:p>
          <a:p>
            <a:r>
              <a:rPr lang="en-GB" dirty="0" smtClean="0"/>
              <a:t>Consolidation			           - 1930-1940</a:t>
            </a:r>
          </a:p>
          <a:p>
            <a:r>
              <a:rPr lang="en-GB" dirty="0" smtClean="0"/>
              <a:t>Expansion		  	           - 1945-1973</a:t>
            </a:r>
          </a:p>
          <a:p>
            <a:r>
              <a:rPr lang="en-GB" dirty="0" smtClean="0"/>
              <a:t>Reformulation                               - 1973-1990</a:t>
            </a:r>
          </a:p>
          <a:p>
            <a:r>
              <a:rPr lang="en-GB" dirty="0" smtClean="0"/>
              <a:t>Stabilisation or reconstructing?  2000 – 2010</a:t>
            </a:r>
          </a:p>
          <a:p>
            <a:r>
              <a:rPr lang="en-GB" dirty="0" smtClean="0"/>
              <a:t>Reduction or new-formulation?  2010</a:t>
            </a:r>
            <a:endParaRPr lang="en-GB" dirty="0"/>
          </a:p>
        </p:txBody>
      </p:sp>
    </p:spTree>
    <p:extLst>
      <p:ext uri="{BB962C8B-B14F-4D97-AF65-F5344CB8AC3E}">
        <p14:creationId xmlns:p14="http://schemas.microsoft.com/office/powerpoint/2010/main" val="30434908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a-DK" dirty="0" smtClean="0"/>
              <a:t>Changes in </a:t>
            </a:r>
            <a:r>
              <a:rPr lang="da-DK" dirty="0" err="1" smtClean="0"/>
              <a:t>welfare</a:t>
            </a:r>
            <a:r>
              <a:rPr lang="da-DK" dirty="0" smtClean="0"/>
              <a:t> </a:t>
            </a:r>
            <a:r>
              <a:rPr lang="da-DK" dirty="0" err="1" smtClean="0"/>
              <a:t>states</a:t>
            </a:r>
            <a:r>
              <a:rPr lang="da-DK" dirty="0" smtClean="0"/>
              <a:t> due to </a:t>
            </a:r>
            <a:r>
              <a:rPr lang="da-DK" dirty="0" err="1" smtClean="0"/>
              <a:t>societal</a:t>
            </a:r>
            <a:r>
              <a:rPr lang="da-DK" dirty="0" smtClean="0"/>
              <a:t> </a:t>
            </a:r>
            <a:r>
              <a:rPr lang="da-DK" dirty="0" err="1" smtClean="0"/>
              <a:t>changes</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Social risk – unemployment, work-accidents, old-age, sickness – in the wake of industrialisation and movement towards the cities</a:t>
            </a:r>
          </a:p>
          <a:p>
            <a:r>
              <a:rPr lang="en-GB" dirty="0" smtClean="0"/>
              <a:t>Explains need for growth in social security, but not the level of spending and </a:t>
            </a:r>
            <a:r>
              <a:rPr lang="en-GB" dirty="0" smtClean="0"/>
              <a:t>structure </a:t>
            </a:r>
            <a:r>
              <a:rPr lang="en-GB" dirty="0" smtClean="0"/>
              <a:t>of welfare states</a:t>
            </a:r>
          </a:p>
          <a:p>
            <a:r>
              <a:rPr lang="en-GB" dirty="0" smtClean="0"/>
              <a:t>Class –conflict or compromise has been central for differences in development</a:t>
            </a:r>
          </a:p>
          <a:p>
            <a:r>
              <a:rPr lang="en-GB" dirty="0" smtClean="0"/>
              <a:t>New social risk (divorce, work-family life balances)</a:t>
            </a:r>
          </a:p>
        </p:txBody>
      </p:sp>
    </p:spTree>
    <p:extLst>
      <p:ext uri="{BB962C8B-B14F-4D97-AF65-F5344CB8AC3E}">
        <p14:creationId xmlns:p14="http://schemas.microsoft.com/office/powerpoint/2010/main" val="40388705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Central criteria used to place </a:t>
            </a:r>
            <a:r>
              <a:rPr lang="en-GB" dirty="0" smtClean="0"/>
              <a:t>welfare </a:t>
            </a:r>
            <a:r>
              <a:rPr lang="en-GB" dirty="0" smtClean="0"/>
              <a:t>states in different welfare </a:t>
            </a:r>
            <a:r>
              <a:rPr lang="en-GB" dirty="0" smtClean="0"/>
              <a:t>regimes</a:t>
            </a:r>
            <a:endParaRPr lang="en-GB" dirty="0"/>
          </a:p>
        </p:txBody>
      </p:sp>
      <p:sp>
        <p:nvSpPr>
          <p:cNvPr id="3" name="Content Placeholder 2"/>
          <p:cNvSpPr>
            <a:spLocks noGrp="1"/>
          </p:cNvSpPr>
          <p:nvPr>
            <p:ph idx="1"/>
          </p:nvPr>
        </p:nvSpPr>
        <p:spPr/>
        <p:txBody>
          <a:bodyPr>
            <a:normAutofit fontScale="85000" lnSpcReduction="20000"/>
          </a:bodyPr>
          <a:lstStyle/>
          <a:p>
            <a:r>
              <a:rPr lang="en-GB" i="1" dirty="0" smtClean="0"/>
              <a:t>De-commodification – the possibility to have a decent living standard without being on the labour market (</a:t>
            </a:r>
            <a:r>
              <a:rPr lang="en-GB" i="1" dirty="0" err="1" smtClean="0"/>
              <a:t>Esping</a:t>
            </a:r>
            <a:r>
              <a:rPr lang="en-GB" i="1" dirty="0" smtClean="0"/>
              <a:t>-Andersen)</a:t>
            </a:r>
          </a:p>
          <a:p>
            <a:pPr lvl="0"/>
            <a:r>
              <a:rPr lang="en-GB" dirty="0"/>
              <a:t>S</a:t>
            </a:r>
            <a:r>
              <a:rPr lang="en-GB" dirty="0" smtClean="0"/>
              <a:t>ocial </a:t>
            </a:r>
            <a:r>
              <a:rPr lang="en-GB" dirty="0"/>
              <a:t>stratification </a:t>
            </a:r>
            <a:r>
              <a:rPr lang="en-GB" dirty="0" smtClean="0"/>
              <a:t>- the degree of stratification in a society – with a focus on the welfare states ability to change this, and</a:t>
            </a:r>
            <a:endParaRPr lang="da-DK" dirty="0" smtClean="0">
              <a:effectLst/>
            </a:endParaRPr>
          </a:p>
          <a:p>
            <a:pPr lvl="0"/>
            <a:r>
              <a:rPr lang="en-GB" dirty="0" smtClean="0"/>
              <a:t>Private- public collaboration and mix </a:t>
            </a:r>
            <a:r>
              <a:rPr lang="en-GB" dirty="0" smtClean="0"/>
              <a:t>hereof</a:t>
            </a:r>
            <a:endParaRPr lang="da-DK" dirty="0" smtClean="0">
              <a:effectLst/>
            </a:endParaRPr>
          </a:p>
          <a:p>
            <a:r>
              <a:rPr lang="en-GB" dirty="0"/>
              <a:t> </a:t>
            </a:r>
            <a:r>
              <a:rPr lang="en-GB" i="1" dirty="0" smtClean="0"/>
              <a:t>De-</a:t>
            </a:r>
            <a:r>
              <a:rPr lang="en-GB" i="1" dirty="0" err="1" smtClean="0"/>
              <a:t>familialism</a:t>
            </a:r>
            <a:r>
              <a:rPr lang="en-GB" i="1" dirty="0" smtClean="0"/>
              <a:t> – the degree of how much the individual is dependent on being member of a family</a:t>
            </a:r>
          </a:p>
          <a:p>
            <a:r>
              <a:rPr lang="en-GB" i="1" dirty="0" smtClean="0"/>
              <a:t>Citizenship – social, economical, political (Marshall)</a:t>
            </a:r>
          </a:p>
          <a:p>
            <a:r>
              <a:rPr lang="en-GB" i="1" dirty="0" smtClean="0"/>
              <a:t>Inclusion/Exclusion of different groups in society</a:t>
            </a:r>
            <a:endParaRPr lang="da-DK" dirty="0"/>
          </a:p>
          <a:p>
            <a:endParaRPr lang="da-DK" dirty="0"/>
          </a:p>
        </p:txBody>
      </p:sp>
    </p:spTree>
    <p:extLst>
      <p:ext uri="{BB962C8B-B14F-4D97-AF65-F5344CB8AC3E}">
        <p14:creationId xmlns:p14="http://schemas.microsoft.com/office/powerpoint/2010/main" val="2994957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a-DK" dirty="0" smtClean="0"/>
              <a:t>How has </a:t>
            </a:r>
            <a:r>
              <a:rPr lang="da-DK" dirty="0" err="1" smtClean="0"/>
              <a:t>welfare</a:t>
            </a:r>
            <a:r>
              <a:rPr lang="da-DK" dirty="0" smtClean="0"/>
              <a:t> regimes </a:t>
            </a:r>
            <a:r>
              <a:rPr lang="da-DK" dirty="0" err="1" smtClean="0"/>
              <a:t>been</a:t>
            </a:r>
            <a:r>
              <a:rPr lang="da-DK" dirty="0" smtClean="0"/>
              <a:t> </a:t>
            </a:r>
            <a:r>
              <a:rPr lang="da-DK" dirty="0" err="1" smtClean="0"/>
              <a:t>labeled</a:t>
            </a:r>
            <a:r>
              <a:rPr lang="da-DK" dirty="0" smtClean="0"/>
              <a:t> ?</a:t>
            </a:r>
            <a:endParaRPr lang="da-DK" dirty="0"/>
          </a:p>
        </p:txBody>
      </p:sp>
      <p:sp>
        <p:nvSpPr>
          <p:cNvPr id="3" name="Content Placeholder 2"/>
          <p:cNvSpPr>
            <a:spLocks noGrp="1"/>
          </p:cNvSpPr>
          <p:nvPr>
            <p:ph idx="1"/>
          </p:nvPr>
        </p:nvSpPr>
        <p:spPr/>
        <p:txBody>
          <a:bodyPr/>
          <a:lstStyle/>
          <a:p>
            <a:r>
              <a:rPr lang="da-DK" dirty="0" err="1" smtClean="0"/>
              <a:t>Geography</a:t>
            </a:r>
            <a:endParaRPr lang="da-DK" dirty="0" smtClean="0"/>
          </a:p>
          <a:p>
            <a:r>
              <a:rPr lang="da-DK" dirty="0" err="1" smtClean="0"/>
              <a:t>Ideology</a:t>
            </a:r>
            <a:endParaRPr lang="da-DK" dirty="0" smtClean="0"/>
          </a:p>
          <a:p>
            <a:r>
              <a:rPr lang="da-DK" dirty="0" smtClean="0"/>
              <a:t>Central person </a:t>
            </a:r>
            <a:r>
              <a:rPr lang="da-DK" dirty="0" err="1" smtClean="0"/>
              <a:t>behind</a:t>
            </a:r>
            <a:r>
              <a:rPr lang="da-DK" dirty="0" smtClean="0"/>
              <a:t> the model (</a:t>
            </a:r>
            <a:r>
              <a:rPr lang="da-DK" dirty="0" err="1" smtClean="0"/>
              <a:t>example</a:t>
            </a:r>
            <a:r>
              <a:rPr lang="da-DK" dirty="0" smtClean="0"/>
              <a:t>, </a:t>
            </a:r>
            <a:r>
              <a:rPr lang="da-DK" dirty="0" err="1" smtClean="0"/>
              <a:t>Beveridge</a:t>
            </a:r>
            <a:r>
              <a:rPr lang="da-DK" dirty="0" smtClean="0"/>
              <a:t>)</a:t>
            </a:r>
          </a:p>
          <a:p>
            <a:r>
              <a:rPr lang="da-DK" dirty="0" err="1" smtClean="0"/>
              <a:t>Other</a:t>
            </a:r>
            <a:r>
              <a:rPr lang="da-DK" dirty="0" smtClean="0"/>
              <a:t> </a:t>
            </a:r>
            <a:r>
              <a:rPr lang="da-DK" dirty="0" err="1" smtClean="0"/>
              <a:t>approaches</a:t>
            </a:r>
            <a:r>
              <a:rPr lang="da-DK" dirty="0" smtClean="0"/>
              <a:t> – religion, </a:t>
            </a:r>
            <a:r>
              <a:rPr lang="da-DK" dirty="0" err="1" smtClean="0"/>
              <a:t>residual</a:t>
            </a:r>
            <a:r>
              <a:rPr lang="da-DK" dirty="0" smtClean="0"/>
              <a:t> or not </a:t>
            </a:r>
            <a:r>
              <a:rPr lang="da-DK" dirty="0" err="1" smtClean="0"/>
              <a:t>residual</a:t>
            </a:r>
            <a:r>
              <a:rPr lang="da-DK" dirty="0" smtClean="0"/>
              <a:t>, </a:t>
            </a:r>
            <a:r>
              <a:rPr lang="da-DK" dirty="0" err="1" smtClean="0"/>
              <a:t>comprehensive</a:t>
            </a:r>
            <a:r>
              <a:rPr lang="da-DK" dirty="0" smtClean="0"/>
              <a:t>, </a:t>
            </a:r>
            <a:r>
              <a:rPr lang="da-DK" dirty="0" err="1" smtClean="0"/>
              <a:t>targetted</a:t>
            </a:r>
            <a:r>
              <a:rPr lang="da-DK" dirty="0" smtClean="0"/>
              <a:t> etc.</a:t>
            </a:r>
            <a:endParaRPr lang="da-DK" dirty="0"/>
          </a:p>
        </p:txBody>
      </p:sp>
    </p:spTree>
    <p:extLst>
      <p:ext uri="{BB962C8B-B14F-4D97-AF65-F5344CB8AC3E}">
        <p14:creationId xmlns:p14="http://schemas.microsoft.com/office/powerpoint/2010/main" val="37061317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a:bodyPr>
          <a:lstStyle/>
          <a:p>
            <a:pPr eaLnBrk="1" fontAlgn="auto" hangingPunct="1">
              <a:spcAft>
                <a:spcPts val="0"/>
              </a:spcAft>
              <a:defRPr/>
            </a:pPr>
            <a:r>
              <a:rPr lang="en-GB" dirty="0" smtClean="0"/>
              <a:t>The Nordic Welfare State Model</a:t>
            </a:r>
            <a:endParaRPr lang="en-GB" dirty="0"/>
          </a:p>
        </p:txBody>
      </p:sp>
      <p:sp>
        <p:nvSpPr>
          <p:cNvPr id="14339" name="Rectangle 3"/>
          <p:cNvSpPr>
            <a:spLocks noGrp="1" noChangeArrowheads="1"/>
          </p:cNvSpPr>
          <p:nvPr>
            <p:ph type="body" idx="1"/>
          </p:nvPr>
        </p:nvSpPr>
        <p:spPr>
          <a:xfrm>
            <a:off x="457200" y="1600200"/>
            <a:ext cx="7467600" cy="4873625"/>
          </a:xfrm>
        </p:spPr>
        <p:txBody>
          <a:bodyPr>
            <a:normAutofit fontScale="92500" lnSpcReduction="20000"/>
          </a:bodyPr>
          <a:lstStyle/>
          <a:p>
            <a:pPr eaLnBrk="1" hangingPunct="1"/>
            <a:r>
              <a:rPr lang="en-GB" dirty="0" smtClean="0"/>
              <a:t>High degree of equality – both from an economic and gender perspective</a:t>
            </a:r>
          </a:p>
          <a:p>
            <a:pPr eaLnBrk="1" hangingPunct="1"/>
            <a:r>
              <a:rPr lang="en-GB" dirty="0" smtClean="0"/>
              <a:t>Universalism and access to benefits based upon citizenship</a:t>
            </a:r>
          </a:p>
          <a:p>
            <a:pPr eaLnBrk="1" hangingPunct="1"/>
            <a:r>
              <a:rPr lang="en-GB" dirty="0" smtClean="0"/>
              <a:t>Mainly financed through taxes and duties</a:t>
            </a:r>
          </a:p>
          <a:p>
            <a:pPr eaLnBrk="1" hangingPunct="1"/>
            <a:r>
              <a:rPr lang="en-GB" dirty="0" smtClean="0"/>
              <a:t>Active labour market policy – and goal of full employment since 1950’s</a:t>
            </a:r>
          </a:p>
          <a:p>
            <a:pPr eaLnBrk="1" hangingPunct="1"/>
            <a:r>
              <a:rPr lang="en-GB" dirty="0" smtClean="0"/>
              <a:t>Tendencies towards more market and higher degree of targeting benefits</a:t>
            </a:r>
          </a:p>
          <a:p>
            <a:pPr eaLnBrk="1" hangingPunct="1"/>
            <a:r>
              <a:rPr lang="en-GB" dirty="0" smtClean="0"/>
              <a:t>Not only focus on income-transfers, but also social service</a:t>
            </a:r>
          </a:p>
        </p:txBody>
      </p:sp>
    </p:spTree>
    <p:extLst>
      <p:ext uri="{BB962C8B-B14F-4D97-AF65-F5344CB8AC3E}">
        <p14:creationId xmlns:p14="http://schemas.microsoft.com/office/powerpoint/2010/main" val="39494238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3b29715dfc796b11c92eb239f5b5bcaf9122a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324</TotalTime>
  <Words>1560</Words>
  <Application>Microsoft Office PowerPoint</Application>
  <PresentationFormat>On-screen Show (4:3)</PresentationFormat>
  <Paragraphs>353</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What is welfare states and welfare regimes?</vt:lpstr>
      <vt:lpstr>What is a welfare state?</vt:lpstr>
      <vt:lpstr>Continued</vt:lpstr>
      <vt:lpstr>Elements that can included when discussing whether a country is a welfare state</vt:lpstr>
      <vt:lpstr>Historical phases in welfare states development – some common trends</vt:lpstr>
      <vt:lpstr>Changes in welfare states due to societal changes</vt:lpstr>
      <vt:lpstr>Central criteria used to place welfare states in different welfare regimes</vt:lpstr>
      <vt:lpstr>How has welfare regimes been labeled ?</vt:lpstr>
      <vt:lpstr>The Nordic Welfare State Model</vt:lpstr>
      <vt:lpstr>Five welfare regimes and their central characteristics</vt:lpstr>
      <vt:lpstr>PowerPoint Presentation</vt:lpstr>
      <vt:lpstr>Summing –up what do we know about welfare regimes?</vt:lpstr>
      <vt:lpstr>Expenditure on social security in different EU-countries in 2011</vt:lpstr>
      <vt:lpstr>How to understand change in welfare states</vt:lpstr>
      <vt:lpstr>Different paradigms and welfare states</vt:lpstr>
      <vt:lpstr>Different paradigms</vt:lpstr>
      <vt:lpstr>Different instruments to finance the welfare states</vt:lpstr>
      <vt:lpstr>Instruments – advantages and disadvantages</vt:lpstr>
      <vt:lpstr>What is the purpose of the financing?</vt:lpstr>
      <vt:lpstr>Financing as proportion of GDP BNP, 2012 in selected countries</vt:lpstr>
      <vt:lpstr>Summing -up</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Hvad er velfærdsstater og velfærdsregimer</dc:title>
  <dc:creator>Bent</dc:creator>
  <cp:lastModifiedBy>Bent Greve</cp:lastModifiedBy>
  <cp:revision>24</cp:revision>
  <dcterms:created xsi:type="dcterms:W3CDTF">2014-01-21T08:56:15Z</dcterms:created>
  <dcterms:modified xsi:type="dcterms:W3CDTF">2014-04-25T10:47:12Z</dcterms:modified>
</cp:coreProperties>
</file>