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sldIdLst>
    <p:sldId id="256" r:id="rId2"/>
    <p:sldId id="257" r:id="rId3"/>
    <p:sldId id="258" r:id="rId4"/>
    <p:sldId id="259" r:id="rId5"/>
    <p:sldId id="260" r:id="rId6"/>
    <p:sldId id="284" r:id="rId7"/>
    <p:sldId id="280" r:id="rId8"/>
    <p:sldId id="281" r:id="rId9"/>
    <p:sldId id="262" r:id="rId10"/>
    <p:sldId id="282" r:id="rId11"/>
    <p:sldId id="283" r:id="rId12"/>
    <p:sldId id="261" r:id="rId13"/>
    <p:sldId id="263" r:id="rId14"/>
    <p:sldId id="264" r:id="rId15"/>
    <p:sldId id="266" r:id="rId16"/>
    <p:sldId id="268" r:id="rId17"/>
    <p:sldId id="267" r:id="rId18"/>
    <p:sldId id="274" r:id="rId19"/>
    <p:sldId id="269" r:id="rId20"/>
    <p:sldId id="275" r:id="rId21"/>
    <p:sldId id="279" r:id="rId22"/>
  </p:sldIdLst>
  <p:sldSz cx="9144000" cy="6858000" type="screen4x3"/>
  <p:notesSz cx="6794500" cy="9906000"/>
  <p:custDataLst>
    <p:tags r:id="rId23"/>
  </p:custData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a-D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a-DK"/>
          </a:p>
        </p:txBody>
      </p:sp>
      <p:sp>
        <p:nvSpPr>
          <p:cNvPr id="4" name="Date Placeholder 3"/>
          <p:cNvSpPr>
            <a:spLocks noGrp="1"/>
          </p:cNvSpPr>
          <p:nvPr>
            <p:ph type="dt" sz="half" idx="10"/>
          </p:nvPr>
        </p:nvSpPr>
        <p:spPr/>
        <p:txBody>
          <a:bodyPr/>
          <a:lstStyle/>
          <a:p>
            <a:fld id="{18BBF35E-9738-4BB4-92A5-04541348E8A7}" type="datetimeFigureOut">
              <a:rPr lang="da-DK" smtClean="0"/>
              <a:t>25-04-2014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E8A4E5B-0D3B-4B81-BFB8-6421ED362AD4}" type="slidenum">
              <a:rPr lang="da-DK" smtClean="0"/>
              <a:t>‹#›</a:t>
            </a:fld>
            <a:endParaRPr lang="da-DK"/>
          </a:p>
        </p:txBody>
      </p:sp>
    </p:spTree>
    <p:extLst>
      <p:ext uri="{BB962C8B-B14F-4D97-AF65-F5344CB8AC3E}">
        <p14:creationId xmlns:p14="http://schemas.microsoft.com/office/powerpoint/2010/main" val="3121049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18BBF35E-9738-4BB4-92A5-04541348E8A7}" type="datetimeFigureOut">
              <a:rPr lang="da-DK" smtClean="0"/>
              <a:t>25-04-2014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E8A4E5B-0D3B-4B81-BFB8-6421ED362AD4}" type="slidenum">
              <a:rPr lang="da-DK" smtClean="0"/>
              <a:t>‹#›</a:t>
            </a:fld>
            <a:endParaRPr lang="da-DK"/>
          </a:p>
        </p:txBody>
      </p:sp>
    </p:spTree>
    <p:extLst>
      <p:ext uri="{BB962C8B-B14F-4D97-AF65-F5344CB8AC3E}">
        <p14:creationId xmlns:p14="http://schemas.microsoft.com/office/powerpoint/2010/main" val="983817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a-D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18BBF35E-9738-4BB4-92A5-04541348E8A7}" type="datetimeFigureOut">
              <a:rPr lang="da-DK" smtClean="0"/>
              <a:t>25-04-2014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E8A4E5B-0D3B-4B81-BFB8-6421ED362AD4}" type="slidenum">
              <a:rPr lang="da-DK" smtClean="0"/>
              <a:t>‹#›</a:t>
            </a:fld>
            <a:endParaRPr lang="da-DK"/>
          </a:p>
        </p:txBody>
      </p:sp>
    </p:spTree>
    <p:extLst>
      <p:ext uri="{BB962C8B-B14F-4D97-AF65-F5344CB8AC3E}">
        <p14:creationId xmlns:p14="http://schemas.microsoft.com/office/powerpoint/2010/main" val="1831845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10"/>
          </p:nvPr>
        </p:nvSpPr>
        <p:spPr/>
        <p:txBody>
          <a:bodyPr/>
          <a:lstStyle/>
          <a:p>
            <a:fld id="{18BBF35E-9738-4BB4-92A5-04541348E8A7}" type="datetimeFigureOut">
              <a:rPr lang="da-DK" smtClean="0"/>
              <a:t>25-04-2014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E8A4E5B-0D3B-4B81-BFB8-6421ED362AD4}" type="slidenum">
              <a:rPr lang="da-DK" smtClean="0"/>
              <a:t>‹#›</a:t>
            </a:fld>
            <a:endParaRPr lang="da-DK"/>
          </a:p>
        </p:txBody>
      </p:sp>
    </p:spTree>
    <p:extLst>
      <p:ext uri="{BB962C8B-B14F-4D97-AF65-F5344CB8AC3E}">
        <p14:creationId xmlns:p14="http://schemas.microsoft.com/office/powerpoint/2010/main" val="2591806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a-D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BBF35E-9738-4BB4-92A5-04541348E8A7}" type="datetimeFigureOut">
              <a:rPr lang="da-DK" smtClean="0"/>
              <a:t>25-04-2014</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0E8A4E5B-0D3B-4B81-BFB8-6421ED362AD4}" type="slidenum">
              <a:rPr lang="da-DK" smtClean="0"/>
              <a:t>‹#›</a:t>
            </a:fld>
            <a:endParaRPr lang="da-DK"/>
          </a:p>
        </p:txBody>
      </p:sp>
    </p:spTree>
    <p:extLst>
      <p:ext uri="{BB962C8B-B14F-4D97-AF65-F5344CB8AC3E}">
        <p14:creationId xmlns:p14="http://schemas.microsoft.com/office/powerpoint/2010/main" val="902038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Date Placeholder 4"/>
          <p:cNvSpPr>
            <a:spLocks noGrp="1"/>
          </p:cNvSpPr>
          <p:nvPr>
            <p:ph type="dt" sz="half" idx="10"/>
          </p:nvPr>
        </p:nvSpPr>
        <p:spPr/>
        <p:txBody>
          <a:bodyPr/>
          <a:lstStyle/>
          <a:p>
            <a:fld id="{18BBF35E-9738-4BB4-92A5-04541348E8A7}" type="datetimeFigureOut">
              <a:rPr lang="da-DK" smtClean="0"/>
              <a:t>25-04-2014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0E8A4E5B-0D3B-4B81-BFB8-6421ED362AD4}" type="slidenum">
              <a:rPr lang="da-DK" smtClean="0"/>
              <a:t>‹#›</a:t>
            </a:fld>
            <a:endParaRPr lang="da-DK"/>
          </a:p>
        </p:txBody>
      </p:sp>
    </p:spTree>
    <p:extLst>
      <p:ext uri="{BB962C8B-B14F-4D97-AF65-F5344CB8AC3E}">
        <p14:creationId xmlns:p14="http://schemas.microsoft.com/office/powerpoint/2010/main" val="277462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a-D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7" name="Date Placeholder 6"/>
          <p:cNvSpPr>
            <a:spLocks noGrp="1"/>
          </p:cNvSpPr>
          <p:nvPr>
            <p:ph type="dt" sz="half" idx="10"/>
          </p:nvPr>
        </p:nvSpPr>
        <p:spPr/>
        <p:txBody>
          <a:bodyPr/>
          <a:lstStyle/>
          <a:p>
            <a:fld id="{18BBF35E-9738-4BB4-92A5-04541348E8A7}" type="datetimeFigureOut">
              <a:rPr lang="da-DK" smtClean="0"/>
              <a:t>25-04-2014</a:t>
            </a:fld>
            <a:endParaRPr lang="da-DK"/>
          </a:p>
        </p:txBody>
      </p:sp>
      <p:sp>
        <p:nvSpPr>
          <p:cNvPr id="8" name="Footer Placeholder 7"/>
          <p:cNvSpPr>
            <a:spLocks noGrp="1"/>
          </p:cNvSpPr>
          <p:nvPr>
            <p:ph type="ftr" sz="quarter" idx="11"/>
          </p:nvPr>
        </p:nvSpPr>
        <p:spPr/>
        <p:txBody>
          <a:bodyPr/>
          <a:lstStyle/>
          <a:p>
            <a:endParaRPr lang="da-DK"/>
          </a:p>
        </p:txBody>
      </p:sp>
      <p:sp>
        <p:nvSpPr>
          <p:cNvPr id="9" name="Slide Number Placeholder 8"/>
          <p:cNvSpPr>
            <a:spLocks noGrp="1"/>
          </p:cNvSpPr>
          <p:nvPr>
            <p:ph type="sldNum" sz="quarter" idx="12"/>
          </p:nvPr>
        </p:nvSpPr>
        <p:spPr/>
        <p:txBody>
          <a:bodyPr/>
          <a:lstStyle/>
          <a:p>
            <a:fld id="{0E8A4E5B-0D3B-4B81-BFB8-6421ED362AD4}" type="slidenum">
              <a:rPr lang="da-DK" smtClean="0"/>
              <a:t>‹#›</a:t>
            </a:fld>
            <a:endParaRPr lang="da-DK"/>
          </a:p>
        </p:txBody>
      </p:sp>
    </p:spTree>
    <p:extLst>
      <p:ext uri="{BB962C8B-B14F-4D97-AF65-F5344CB8AC3E}">
        <p14:creationId xmlns:p14="http://schemas.microsoft.com/office/powerpoint/2010/main" val="231551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a-DK"/>
          </a:p>
        </p:txBody>
      </p:sp>
      <p:sp>
        <p:nvSpPr>
          <p:cNvPr id="3" name="Date Placeholder 2"/>
          <p:cNvSpPr>
            <a:spLocks noGrp="1"/>
          </p:cNvSpPr>
          <p:nvPr>
            <p:ph type="dt" sz="half" idx="10"/>
          </p:nvPr>
        </p:nvSpPr>
        <p:spPr/>
        <p:txBody>
          <a:bodyPr/>
          <a:lstStyle/>
          <a:p>
            <a:fld id="{18BBF35E-9738-4BB4-92A5-04541348E8A7}" type="datetimeFigureOut">
              <a:rPr lang="da-DK" smtClean="0"/>
              <a:t>25-04-2014</a:t>
            </a:fld>
            <a:endParaRPr lang="da-DK"/>
          </a:p>
        </p:txBody>
      </p:sp>
      <p:sp>
        <p:nvSpPr>
          <p:cNvPr id="4" name="Footer Placeholder 3"/>
          <p:cNvSpPr>
            <a:spLocks noGrp="1"/>
          </p:cNvSpPr>
          <p:nvPr>
            <p:ph type="ftr" sz="quarter" idx="11"/>
          </p:nvPr>
        </p:nvSpPr>
        <p:spPr/>
        <p:txBody>
          <a:bodyPr/>
          <a:lstStyle/>
          <a:p>
            <a:endParaRPr lang="da-DK"/>
          </a:p>
        </p:txBody>
      </p:sp>
      <p:sp>
        <p:nvSpPr>
          <p:cNvPr id="5" name="Slide Number Placeholder 4"/>
          <p:cNvSpPr>
            <a:spLocks noGrp="1"/>
          </p:cNvSpPr>
          <p:nvPr>
            <p:ph type="sldNum" sz="quarter" idx="12"/>
          </p:nvPr>
        </p:nvSpPr>
        <p:spPr/>
        <p:txBody>
          <a:bodyPr/>
          <a:lstStyle/>
          <a:p>
            <a:fld id="{0E8A4E5B-0D3B-4B81-BFB8-6421ED362AD4}" type="slidenum">
              <a:rPr lang="da-DK" smtClean="0"/>
              <a:t>‹#›</a:t>
            </a:fld>
            <a:endParaRPr lang="da-DK"/>
          </a:p>
        </p:txBody>
      </p:sp>
    </p:spTree>
    <p:extLst>
      <p:ext uri="{BB962C8B-B14F-4D97-AF65-F5344CB8AC3E}">
        <p14:creationId xmlns:p14="http://schemas.microsoft.com/office/powerpoint/2010/main" val="555967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BBF35E-9738-4BB4-92A5-04541348E8A7}" type="datetimeFigureOut">
              <a:rPr lang="da-DK" smtClean="0"/>
              <a:t>25-04-2014</a:t>
            </a:fld>
            <a:endParaRPr lang="da-DK"/>
          </a:p>
        </p:txBody>
      </p:sp>
      <p:sp>
        <p:nvSpPr>
          <p:cNvPr id="3" name="Footer Placeholder 2"/>
          <p:cNvSpPr>
            <a:spLocks noGrp="1"/>
          </p:cNvSpPr>
          <p:nvPr>
            <p:ph type="ftr" sz="quarter" idx="11"/>
          </p:nvPr>
        </p:nvSpPr>
        <p:spPr/>
        <p:txBody>
          <a:bodyPr/>
          <a:lstStyle/>
          <a:p>
            <a:endParaRPr lang="da-DK"/>
          </a:p>
        </p:txBody>
      </p:sp>
      <p:sp>
        <p:nvSpPr>
          <p:cNvPr id="4" name="Slide Number Placeholder 3"/>
          <p:cNvSpPr>
            <a:spLocks noGrp="1"/>
          </p:cNvSpPr>
          <p:nvPr>
            <p:ph type="sldNum" sz="quarter" idx="12"/>
          </p:nvPr>
        </p:nvSpPr>
        <p:spPr/>
        <p:txBody>
          <a:bodyPr/>
          <a:lstStyle/>
          <a:p>
            <a:fld id="{0E8A4E5B-0D3B-4B81-BFB8-6421ED362AD4}" type="slidenum">
              <a:rPr lang="da-DK" smtClean="0"/>
              <a:t>‹#›</a:t>
            </a:fld>
            <a:endParaRPr lang="da-DK"/>
          </a:p>
        </p:txBody>
      </p:sp>
    </p:spTree>
    <p:extLst>
      <p:ext uri="{BB962C8B-B14F-4D97-AF65-F5344CB8AC3E}">
        <p14:creationId xmlns:p14="http://schemas.microsoft.com/office/powerpoint/2010/main" val="98588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a-D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BBF35E-9738-4BB4-92A5-04541348E8A7}" type="datetimeFigureOut">
              <a:rPr lang="da-DK" smtClean="0"/>
              <a:t>25-04-2014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0E8A4E5B-0D3B-4B81-BFB8-6421ED362AD4}" type="slidenum">
              <a:rPr lang="da-DK" smtClean="0"/>
              <a:t>‹#›</a:t>
            </a:fld>
            <a:endParaRPr lang="da-DK"/>
          </a:p>
        </p:txBody>
      </p:sp>
    </p:spTree>
    <p:extLst>
      <p:ext uri="{BB962C8B-B14F-4D97-AF65-F5344CB8AC3E}">
        <p14:creationId xmlns:p14="http://schemas.microsoft.com/office/powerpoint/2010/main" val="195532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a-D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BBF35E-9738-4BB4-92A5-04541348E8A7}" type="datetimeFigureOut">
              <a:rPr lang="da-DK" smtClean="0"/>
              <a:t>25-04-2014</a:t>
            </a:fld>
            <a:endParaRPr lang="da-DK"/>
          </a:p>
        </p:txBody>
      </p:sp>
      <p:sp>
        <p:nvSpPr>
          <p:cNvPr id="6" name="Footer Placeholder 5"/>
          <p:cNvSpPr>
            <a:spLocks noGrp="1"/>
          </p:cNvSpPr>
          <p:nvPr>
            <p:ph type="ftr" sz="quarter" idx="11"/>
          </p:nvPr>
        </p:nvSpPr>
        <p:spPr/>
        <p:txBody>
          <a:bodyPr/>
          <a:lstStyle/>
          <a:p>
            <a:endParaRPr lang="da-DK"/>
          </a:p>
        </p:txBody>
      </p:sp>
      <p:sp>
        <p:nvSpPr>
          <p:cNvPr id="7" name="Slide Number Placeholder 6"/>
          <p:cNvSpPr>
            <a:spLocks noGrp="1"/>
          </p:cNvSpPr>
          <p:nvPr>
            <p:ph type="sldNum" sz="quarter" idx="12"/>
          </p:nvPr>
        </p:nvSpPr>
        <p:spPr/>
        <p:txBody>
          <a:bodyPr/>
          <a:lstStyle/>
          <a:p>
            <a:fld id="{0E8A4E5B-0D3B-4B81-BFB8-6421ED362AD4}" type="slidenum">
              <a:rPr lang="da-DK" smtClean="0"/>
              <a:t>‹#›</a:t>
            </a:fld>
            <a:endParaRPr lang="da-DK"/>
          </a:p>
        </p:txBody>
      </p:sp>
    </p:spTree>
    <p:extLst>
      <p:ext uri="{BB962C8B-B14F-4D97-AF65-F5344CB8AC3E}">
        <p14:creationId xmlns:p14="http://schemas.microsoft.com/office/powerpoint/2010/main" val="336603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a-D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a-D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BBF35E-9738-4BB4-92A5-04541348E8A7}" type="datetimeFigureOut">
              <a:rPr lang="da-DK" smtClean="0"/>
              <a:t>25-04-2014</a:t>
            </a:fld>
            <a:endParaRPr lang="da-D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8A4E5B-0D3B-4B81-BFB8-6421ED362AD4}" type="slidenum">
              <a:rPr lang="da-DK" smtClean="0"/>
              <a:t>‹#›</a:t>
            </a:fld>
            <a:endParaRPr lang="da-DK"/>
          </a:p>
        </p:txBody>
      </p:sp>
    </p:spTree>
    <p:extLst>
      <p:ext uri="{BB962C8B-B14F-4D97-AF65-F5344CB8AC3E}">
        <p14:creationId xmlns:p14="http://schemas.microsoft.com/office/powerpoint/2010/main" val="1108851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What is welfare – and different understandings of welfare – including central aspects of the concept</a:t>
            </a:r>
            <a:br>
              <a:rPr lang="en-GB" dirty="0" smtClean="0"/>
            </a:br>
            <a:r>
              <a:rPr lang="da-DK" dirty="0" smtClean="0"/>
              <a:t> </a:t>
            </a:r>
            <a:endParaRPr lang="da-DK" dirty="0"/>
          </a:p>
        </p:txBody>
      </p:sp>
      <p:sp>
        <p:nvSpPr>
          <p:cNvPr id="3" name="Subtitle 2"/>
          <p:cNvSpPr>
            <a:spLocks noGrp="1"/>
          </p:cNvSpPr>
          <p:nvPr>
            <p:ph type="subTitle" idx="1"/>
          </p:nvPr>
        </p:nvSpPr>
        <p:spPr/>
        <p:txBody>
          <a:bodyPr/>
          <a:lstStyle/>
          <a:p>
            <a:r>
              <a:rPr lang="da-DK" dirty="0" err="1" smtClean="0"/>
              <a:t>Lecture</a:t>
            </a:r>
            <a:r>
              <a:rPr lang="da-DK" dirty="0" smtClean="0"/>
              <a:t> 1</a:t>
            </a:r>
            <a:endParaRPr lang="da-DK" dirty="0"/>
          </a:p>
        </p:txBody>
      </p:sp>
    </p:spTree>
    <p:extLst>
      <p:ext uri="{BB962C8B-B14F-4D97-AF65-F5344CB8AC3E}">
        <p14:creationId xmlns:p14="http://schemas.microsoft.com/office/powerpoint/2010/main" val="41581541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smtClean="0"/>
              <a:t>UNICEF’s 6 Dimensions of </a:t>
            </a:r>
            <a:r>
              <a:rPr lang="da-DK" dirty="0" err="1" smtClean="0"/>
              <a:t>child</a:t>
            </a:r>
            <a:r>
              <a:rPr lang="da-DK" dirty="0" smtClean="0"/>
              <a:t> </a:t>
            </a:r>
            <a:r>
              <a:rPr lang="da-DK" dirty="0" err="1" smtClean="0"/>
              <a:t>well-being</a:t>
            </a:r>
            <a:endParaRPr lang="da-DK" dirty="0"/>
          </a:p>
        </p:txBody>
      </p:sp>
      <p:sp>
        <p:nvSpPr>
          <p:cNvPr id="3" name="Content Placeholder 2"/>
          <p:cNvSpPr>
            <a:spLocks noGrp="1"/>
          </p:cNvSpPr>
          <p:nvPr>
            <p:ph idx="1"/>
          </p:nvPr>
        </p:nvSpPr>
        <p:spPr/>
        <p:txBody>
          <a:bodyPr>
            <a:normAutofit/>
          </a:bodyPr>
          <a:lstStyle/>
          <a:p>
            <a:r>
              <a:rPr lang="da-DK" dirty="0" err="1" smtClean="0">
                <a:latin typeface="ZurichBT-Roman"/>
              </a:rPr>
              <a:t>Material</a:t>
            </a:r>
            <a:r>
              <a:rPr lang="da-DK" dirty="0" smtClean="0">
                <a:latin typeface="ZurichBT-Roman"/>
              </a:rPr>
              <a:t> </a:t>
            </a:r>
            <a:r>
              <a:rPr lang="da-DK" dirty="0" err="1" smtClean="0">
                <a:latin typeface="ZurichBT-Roman"/>
              </a:rPr>
              <a:t>well-being</a:t>
            </a:r>
            <a:endParaRPr lang="da-DK" dirty="0">
              <a:latin typeface="ZurichBT-Roman"/>
            </a:endParaRPr>
          </a:p>
          <a:p>
            <a:r>
              <a:rPr lang="da-DK" dirty="0">
                <a:latin typeface="ZurichBT-Roman"/>
              </a:rPr>
              <a:t>Health </a:t>
            </a:r>
            <a:r>
              <a:rPr lang="da-DK" dirty="0" smtClean="0">
                <a:latin typeface="ZurichBT-Roman"/>
              </a:rPr>
              <a:t>and </a:t>
            </a:r>
            <a:r>
              <a:rPr lang="da-DK" dirty="0" err="1" smtClean="0">
                <a:latin typeface="ZurichBT-Roman"/>
              </a:rPr>
              <a:t>safety</a:t>
            </a:r>
            <a:endParaRPr lang="da-DK" dirty="0">
              <a:latin typeface="ZurichBT-Roman"/>
            </a:endParaRPr>
          </a:p>
          <a:p>
            <a:r>
              <a:rPr lang="da-DK" dirty="0" err="1" smtClean="0">
                <a:latin typeface="ZurichBT-Roman"/>
              </a:rPr>
              <a:t>Educational</a:t>
            </a:r>
            <a:r>
              <a:rPr lang="da-DK" dirty="0" smtClean="0">
                <a:latin typeface="ZurichBT-Roman"/>
              </a:rPr>
              <a:t> </a:t>
            </a:r>
            <a:r>
              <a:rPr lang="da-DK" dirty="0" err="1" smtClean="0">
                <a:latin typeface="ZurichBT-Roman"/>
              </a:rPr>
              <a:t>well-being</a:t>
            </a:r>
            <a:endParaRPr lang="da-DK" dirty="0">
              <a:latin typeface="ZurichBT-Roman"/>
            </a:endParaRPr>
          </a:p>
          <a:p>
            <a:r>
              <a:rPr lang="da-DK" dirty="0">
                <a:latin typeface="ZurichBT-Roman"/>
              </a:rPr>
              <a:t>Family </a:t>
            </a:r>
            <a:r>
              <a:rPr lang="da-DK" dirty="0" smtClean="0">
                <a:latin typeface="ZurichBT-Roman"/>
              </a:rPr>
              <a:t>and peer </a:t>
            </a:r>
            <a:r>
              <a:rPr lang="da-DK" dirty="0" err="1" smtClean="0">
                <a:latin typeface="ZurichBT-Roman"/>
              </a:rPr>
              <a:t>relationships</a:t>
            </a:r>
            <a:endParaRPr lang="da-DK" dirty="0">
              <a:latin typeface="ZurichBT-Roman"/>
            </a:endParaRPr>
          </a:p>
          <a:p>
            <a:r>
              <a:rPr lang="da-DK" dirty="0" err="1" smtClean="0">
                <a:latin typeface="ZurichBT-Roman"/>
              </a:rPr>
              <a:t>Behaviours</a:t>
            </a:r>
            <a:r>
              <a:rPr lang="da-DK" dirty="0" smtClean="0">
                <a:latin typeface="ZurichBT-Roman"/>
              </a:rPr>
              <a:t> and </a:t>
            </a:r>
            <a:r>
              <a:rPr lang="da-DK" dirty="0" err="1">
                <a:latin typeface="ZurichBT-Roman"/>
              </a:rPr>
              <a:t>risks</a:t>
            </a:r>
            <a:endParaRPr lang="da-DK" dirty="0">
              <a:latin typeface="ZurichBT-Roman"/>
            </a:endParaRPr>
          </a:p>
          <a:p>
            <a:r>
              <a:rPr lang="da-DK" dirty="0" err="1" smtClean="0">
                <a:latin typeface="ZurichBT-Roman"/>
              </a:rPr>
              <a:t>Subjective</a:t>
            </a:r>
            <a:r>
              <a:rPr lang="da-DK" dirty="0" smtClean="0">
                <a:latin typeface="ZurichBT-Roman"/>
              </a:rPr>
              <a:t> </a:t>
            </a:r>
            <a:r>
              <a:rPr lang="da-DK" dirty="0" err="1" smtClean="0">
                <a:latin typeface="ZurichBT-Roman"/>
              </a:rPr>
              <a:t>well-being</a:t>
            </a:r>
            <a:endParaRPr lang="da-DK" dirty="0"/>
          </a:p>
        </p:txBody>
      </p:sp>
    </p:spTree>
    <p:extLst>
      <p:ext uri="{BB962C8B-B14F-4D97-AF65-F5344CB8AC3E}">
        <p14:creationId xmlns:p14="http://schemas.microsoft.com/office/powerpoint/2010/main" val="1683146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OECD’s Social Indicators</a:t>
            </a:r>
            <a:endParaRPr lang="en-GB" dirty="0"/>
          </a:p>
        </p:txBody>
      </p:sp>
      <p:sp>
        <p:nvSpPr>
          <p:cNvPr id="3" name="Content Placeholder 2"/>
          <p:cNvSpPr>
            <a:spLocks noGrp="1"/>
          </p:cNvSpPr>
          <p:nvPr>
            <p:ph idx="1"/>
          </p:nvPr>
        </p:nvSpPr>
        <p:spPr/>
        <p:txBody>
          <a:bodyPr>
            <a:normAutofit fontScale="47500" lnSpcReduction="20000"/>
          </a:bodyPr>
          <a:lstStyle/>
          <a:p>
            <a:pPr>
              <a:lnSpc>
                <a:spcPct val="115000"/>
              </a:lnSpc>
              <a:spcAft>
                <a:spcPts val="0"/>
              </a:spcAft>
            </a:pPr>
            <a:r>
              <a:rPr lang="en-US" dirty="0">
                <a:latin typeface="Times New Roman"/>
                <a:ea typeface="Calibri"/>
                <a:cs typeface="Times New Roman"/>
              </a:rPr>
              <a:t>Median equalized household income in USD PPPs</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Employment to population ratio for population aged 15-64</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Unemployment rate for the population aged 15-64</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PISA mean scores on the reading literacy scales</a:t>
            </a:r>
            <a:endParaRPr lang="da-DK" sz="4400" dirty="0">
              <a:ea typeface="Calibri"/>
              <a:cs typeface="Times New Roman"/>
            </a:endParaRPr>
          </a:p>
          <a:p>
            <a:pPr>
              <a:lnSpc>
                <a:spcPct val="115000"/>
              </a:lnSpc>
              <a:spcAft>
                <a:spcPts val="0"/>
              </a:spcAft>
            </a:pPr>
            <a:r>
              <a:rPr lang="en-US" dirty="0" err="1">
                <a:latin typeface="Times New Roman"/>
                <a:ea typeface="Calibri"/>
                <a:cs typeface="Times New Roman"/>
              </a:rPr>
              <a:t>Gini</a:t>
            </a:r>
            <a:r>
              <a:rPr lang="en-US" dirty="0">
                <a:latin typeface="Times New Roman"/>
                <a:ea typeface="Calibri"/>
                <a:cs typeface="Times New Roman"/>
              </a:rPr>
              <a:t> coefficient of income inequality</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Poverty rate</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Percentage finding it difficult or very difficult to manage on current income</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Percentage of average gross wage to reach a poverty threshold of 60% of median income for lone parents with two children</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Life expectancy at birth Infant mortality rat</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Rate of positive experience</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Percentage of persons satisfied with water quality</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Percentage of people expressing high level of trust in others</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Corruption index</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Pro-social behavior</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Voting rates</a:t>
            </a:r>
            <a:endParaRPr lang="da-DK" sz="4400" dirty="0">
              <a:ea typeface="Calibri"/>
              <a:cs typeface="Times New Roman"/>
            </a:endParaRPr>
          </a:p>
          <a:p>
            <a:pPr>
              <a:lnSpc>
                <a:spcPct val="115000"/>
              </a:lnSpc>
              <a:spcAft>
                <a:spcPts val="0"/>
              </a:spcAft>
            </a:pPr>
            <a:r>
              <a:rPr lang="en-US" dirty="0">
                <a:latin typeface="Times New Roman"/>
                <a:ea typeface="Calibri"/>
                <a:cs typeface="Times New Roman"/>
              </a:rPr>
              <a:t>Tolerance of diversity</a:t>
            </a:r>
            <a:endParaRPr lang="da-DK" sz="4400" dirty="0">
              <a:ea typeface="Calibri"/>
              <a:cs typeface="Times New Roman"/>
            </a:endParaRPr>
          </a:p>
          <a:p>
            <a:endParaRPr lang="da-DK" dirty="0"/>
          </a:p>
        </p:txBody>
      </p:sp>
    </p:spTree>
    <p:extLst>
      <p:ext uri="{BB962C8B-B14F-4D97-AF65-F5344CB8AC3E}">
        <p14:creationId xmlns:p14="http://schemas.microsoft.com/office/powerpoint/2010/main" val="1936857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fontAlgn="auto">
              <a:spcAft>
                <a:spcPts val="0"/>
              </a:spcAft>
              <a:defRPr/>
            </a:pPr>
            <a:r>
              <a:rPr lang="en-GB" dirty="0" smtClean="0"/>
              <a:t>Change in perception of what welfare is – and its influence on social policy</a:t>
            </a:r>
          </a:p>
        </p:txBody>
      </p:sp>
      <p:sp>
        <p:nvSpPr>
          <p:cNvPr id="7171" name="Rectangle 3"/>
          <p:cNvSpPr>
            <a:spLocks noGrp="1" noChangeArrowheads="1"/>
          </p:cNvSpPr>
          <p:nvPr>
            <p:ph idx="1"/>
          </p:nvPr>
        </p:nvSpPr>
        <p:spPr/>
        <p:txBody>
          <a:bodyPr>
            <a:normAutofit fontScale="85000" lnSpcReduction="10000"/>
          </a:bodyPr>
          <a:lstStyle/>
          <a:p>
            <a:pPr indent="-273050"/>
            <a:r>
              <a:rPr lang="en-GB" dirty="0" smtClean="0"/>
              <a:t>When historical understanding of what welfare is – and what goods and services are necessary </a:t>
            </a:r>
            <a:r>
              <a:rPr lang="en-GB" dirty="0" smtClean="0"/>
              <a:t>for a decent life – </a:t>
            </a:r>
            <a:r>
              <a:rPr lang="en-GB" dirty="0" smtClean="0"/>
              <a:t>then this has implications for welfare policies, including what is public and private responsibility. </a:t>
            </a:r>
          </a:p>
          <a:p>
            <a:pPr indent="-273050"/>
            <a:r>
              <a:rPr lang="en-GB" dirty="0" smtClean="0"/>
              <a:t>New options and roles can also </a:t>
            </a:r>
            <a:r>
              <a:rPr lang="en-GB" dirty="0" smtClean="0"/>
              <a:t>change perception of what social policy shall do</a:t>
            </a:r>
            <a:endParaRPr lang="en-GB" dirty="0" smtClean="0"/>
          </a:p>
          <a:p>
            <a:pPr indent="-273050"/>
            <a:r>
              <a:rPr lang="en-GB" dirty="0" smtClean="0"/>
              <a:t>Altruism might change – deserving/not-deserving perceptions can </a:t>
            </a:r>
            <a:r>
              <a:rPr lang="en-GB" dirty="0" smtClean="0"/>
              <a:t>still, </a:t>
            </a:r>
            <a:r>
              <a:rPr lang="en-GB" dirty="0" smtClean="0"/>
              <a:t>as </a:t>
            </a:r>
            <a:r>
              <a:rPr lang="en-GB" dirty="0" smtClean="0"/>
              <a:t>historical, </a:t>
            </a:r>
            <a:r>
              <a:rPr lang="en-GB" dirty="0" smtClean="0"/>
              <a:t>have an impact on social policy</a:t>
            </a:r>
          </a:p>
          <a:p>
            <a:pPr indent="-273050"/>
            <a:r>
              <a:rPr lang="en-GB" dirty="0" smtClean="0"/>
              <a:t>Church, market and family still </a:t>
            </a:r>
            <a:r>
              <a:rPr lang="en-GB" dirty="0" smtClean="0"/>
              <a:t>have, </a:t>
            </a:r>
            <a:r>
              <a:rPr lang="en-GB" dirty="0" smtClean="0"/>
              <a:t>in many </a:t>
            </a:r>
            <a:r>
              <a:rPr lang="en-GB" dirty="0" smtClean="0"/>
              <a:t>countries, a </a:t>
            </a:r>
            <a:r>
              <a:rPr lang="en-GB" dirty="0" smtClean="0"/>
              <a:t>central role as provider and </a:t>
            </a:r>
            <a:r>
              <a:rPr lang="en-GB" dirty="0" smtClean="0"/>
              <a:t>in financing </a:t>
            </a:r>
            <a:r>
              <a:rPr lang="en-GB" dirty="0" smtClean="0"/>
              <a:t>of welfare</a:t>
            </a:r>
          </a:p>
        </p:txBody>
      </p:sp>
    </p:spTree>
    <p:extLst>
      <p:ext uri="{BB962C8B-B14F-4D97-AF65-F5344CB8AC3E}">
        <p14:creationId xmlns:p14="http://schemas.microsoft.com/office/powerpoint/2010/main" val="1414410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A Definition of </a:t>
            </a:r>
            <a:r>
              <a:rPr lang="da-DK" dirty="0" err="1" smtClean="0"/>
              <a:t>welfare</a:t>
            </a:r>
            <a:endParaRPr lang="da-DK" dirty="0"/>
          </a:p>
        </p:txBody>
      </p:sp>
      <p:sp>
        <p:nvSpPr>
          <p:cNvPr id="3" name="Content Placeholder 2"/>
          <p:cNvSpPr>
            <a:spLocks noGrp="1"/>
          </p:cNvSpPr>
          <p:nvPr>
            <p:ph idx="1"/>
          </p:nvPr>
        </p:nvSpPr>
        <p:spPr/>
        <p:txBody>
          <a:bodyPr/>
          <a:lstStyle/>
          <a:p>
            <a:r>
              <a:rPr lang="en-US" i="1" dirty="0"/>
              <a:t>the highest possible access to economic resources, a high level of well-being, including the happiness of the citizens, a guaranteed minimum income to avoid living in poverty, and, finally, having the capabilities to ensure the individual a good life</a:t>
            </a:r>
            <a:endParaRPr lang="da-DK" dirty="0"/>
          </a:p>
        </p:txBody>
      </p:sp>
    </p:spTree>
    <p:extLst>
      <p:ext uri="{BB962C8B-B14F-4D97-AF65-F5344CB8AC3E}">
        <p14:creationId xmlns:p14="http://schemas.microsoft.com/office/powerpoint/2010/main" val="335324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Types of benefits and their relation to principles of justice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9886442"/>
              </p:ext>
            </p:extLst>
          </p:nvPr>
        </p:nvGraphicFramePr>
        <p:xfrm>
          <a:off x="539552" y="2060848"/>
          <a:ext cx="7992888" cy="4644161"/>
        </p:xfrm>
        <a:graphic>
          <a:graphicData uri="http://schemas.openxmlformats.org/drawingml/2006/table">
            <a:tbl>
              <a:tblPr firstRow="1" firstCol="1" bandRow="1">
                <a:tableStyleId>{5C22544A-7EE6-4342-B048-85BDC9FD1C3A}</a:tableStyleId>
              </a:tblPr>
              <a:tblGrid>
                <a:gridCol w="2185243"/>
                <a:gridCol w="5807645"/>
              </a:tblGrid>
              <a:tr h="529361">
                <a:tc>
                  <a:txBody>
                    <a:bodyPr/>
                    <a:lstStyle/>
                    <a:p>
                      <a:pPr algn="just">
                        <a:lnSpc>
                          <a:spcPct val="150000"/>
                        </a:lnSpc>
                        <a:spcAft>
                          <a:spcPts val="0"/>
                        </a:spcAft>
                      </a:pPr>
                      <a:r>
                        <a:rPr lang="en-US" sz="2000" dirty="0">
                          <a:effectLst/>
                        </a:rPr>
                        <a:t>Principles of justice</a:t>
                      </a:r>
                      <a:endParaRPr lang="da-DK" sz="20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en-US" sz="2000" dirty="0">
                          <a:effectLst/>
                        </a:rPr>
                        <a:t>Benefit types – Policy Orientation</a:t>
                      </a:r>
                      <a:endParaRPr lang="da-DK" sz="2000" dirty="0">
                        <a:effectLst/>
                        <a:latin typeface="Calibri"/>
                        <a:ea typeface="Calibri"/>
                        <a:cs typeface="Times New Roman"/>
                      </a:endParaRPr>
                    </a:p>
                  </a:txBody>
                  <a:tcPr marL="68580" marR="68580" marT="0" marB="0"/>
                </a:tc>
              </a:tr>
              <a:tr h="1119690">
                <a:tc>
                  <a:txBody>
                    <a:bodyPr/>
                    <a:lstStyle/>
                    <a:p>
                      <a:pPr algn="just">
                        <a:lnSpc>
                          <a:spcPct val="150000"/>
                        </a:lnSpc>
                        <a:spcAft>
                          <a:spcPts val="0"/>
                        </a:spcAft>
                      </a:pPr>
                      <a:r>
                        <a:rPr lang="en-US" sz="2000">
                          <a:effectLst/>
                        </a:rPr>
                        <a:t>Need</a:t>
                      </a:r>
                      <a:endParaRPr lang="da-DK" sz="2000">
                        <a:effectLst/>
                        <a:latin typeface="Calibri"/>
                        <a:ea typeface="Calibri"/>
                        <a:cs typeface="Times New Roman"/>
                      </a:endParaRPr>
                    </a:p>
                  </a:txBody>
                  <a:tcPr marL="68580" marR="68580" marT="0" marB="0"/>
                </a:tc>
                <a:tc>
                  <a:txBody>
                    <a:bodyPr/>
                    <a:lstStyle/>
                    <a:p>
                      <a:pPr algn="just">
                        <a:lnSpc>
                          <a:spcPct val="150000"/>
                        </a:lnSpc>
                        <a:spcAft>
                          <a:spcPts val="0"/>
                        </a:spcAft>
                      </a:pPr>
                      <a:r>
                        <a:rPr lang="en-US" sz="2000" dirty="0">
                          <a:effectLst/>
                        </a:rPr>
                        <a:t>Means-tested income maintenance and services (health, education, and housing); special needs provision; and universal human needs.</a:t>
                      </a:r>
                      <a:endParaRPr lang="da-DK" sz="2000" dirty="0">
                        <a:effectLst/>
                        <a:latin typeface="Calibri"/>
                        <a:ea typeface="Calibri"/>
                        <a:cs typeface="Times New Roman"/>
                      </a:endParaRPr>
                    </a:p>
                  </a:txBody>
                  <a:tcPr marL="68580" marR="68580" marT="0" marB="0"/>
                </a:tc>
              </a:tr>
              <a:tr h="1119690">
                <a:tc>
                  <a:txBody>
                    <a:bodyPr/>
                    <a:lstStyle/>
                    <a:p>
                      <a:pPr algn="just">
                        <a:lnSpc>
                          <a:spcPct val="150000"/>
                        </a:lnSpc>
                        <a:spcAft>
                          <a:spcPts val="0"/>
                        </a:spcAft>
                      </a:pPr>
                      <a:r>
                        <a:rPr lang="en-US" sz="2000">
                          <a:effectLst/>
                        </a:rPr>
                        <a:t>Merit</a:t>
                      </a:r>
                      <a:endParaRPr lang="da-DK" sz="2000">
                        <a:effectLst/>
                        <a:latin typeface="Calibri"/>
                        <a:ea typeface="Calibri"/>
                        <a:cs typeface="Times New Roman"/>
                      </a:endParaRPr>
                    </a:p>
                  </a:txBody>
                  <a:tcPr marL="68580" marR="68580" marT="0" marB="0"/>
                </a:tc>
                <a:tc>
                  <a:txBody>
                    <a:bodyPr/>
                    <a:lstStyle/>
                    <a:p>
                      <a:pPr algn="just">
                        <a:lnSpc>
                          <a:spcPct val="150000"/>
                        </a:lnSpc>
                        <a:spcAft>
                          <a:spcPts val="0"/>
                        </a:spcAft>
                      </a:pPr>
                      <a:r>
                        <a:rPr lang="en-US" sz="2000" dirty="0">
                          <a:effectLst/>
                        </a:rPr>
                        <a:t>Social insurance schemes; conditionality of welfare receipt; equal opportunity (meritocracy); and counseling and training </a:t>
                      </a:r>
                      <a:endParaRPr lang="da-DK" sz="2000" dirty="0">
                        <a:effectLst/>
                        <a:latin typeface="Calibri"/>
                        <a:ea typeface="Calibri"/>
                        <a:cs typeface="Times New Roman"/>
                      </a:endParaRPr>
                    </a:p>
                  </a:txBody>
                  <a:tcPr marL="68580" marR="68580" marT="0" marB="0"/>
                </a:tc>
              </a:tr>
              <a:tr h="1119690">
                <a:tc>
                  <a:txBody>
                    <a:bodyPr/>
                    <a:lstStyle/>
                    <a:p>
                      <a:pPr algn="just">
                        <a:lnSpc>
                          <a:spcPct val="150000"/>
                        </a:lnSpc>
                        <a:spcAft>
                          <a:spcPts val="0"/>
                        </a:spcAft>
                      </a:pPr>
                      <a:r>
                        <a:rPr lang="en-US" sz="2000">
                          <a:effectLst/>
                        </a:rPr>
                        <a:t>Equality</a:t>
                      </a:r>
                      <a:endParaRPr lang="da-DK" sz="2000">
                        <a:effectLst/>
                        <a:latin typeface="Calibri"/>
                        <a:ea typeface="Calibri"/>
                        <a:cs typeface="Times New Roman"/>
                      </a:endParaRPr>
                    </a:p>
                  </a:txBody>
                  <a:tcPr marL="68580" marR="68580" marT="0" marB="0"/>
                </a:tc>
                <a:tc>
                  <a:txBody>
                    <a:bodyPr/>
                    <a:lstStyle/>
                    <a:p>
                      <a:pPr algn="just">
                        <a:lnSpc>
                          <a:spcPct val="150000"/>
                        </a:lnSpc>
                        <a:spcAft>
                          <a:spcPts val="0"/>
                        </a:spcAft>
                      </a:pPr>
                      <a:r>
                        <a:rPr lang="en-US" sz="2000" dirty="0">
                          <a:effectLst/>
                        </a:rPr>
                        <a:t>Guaranteed unconditional basic income; universal public services; equalization of income; fair equal opportunity; and affirmative action</a:t>
                      </a:r>
                      <a:endParaRPr lang="da-DK" sz="20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1083823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Loss of income</a:t>
            </a:r>
            <a:endParaRPr lang="en-GB" dirty="0"/>
          </a:p>
        </p:txBody>
      </p:sp>
      <p:sp>
        <p:nvSpPr>
          <p:cNvPr id="3" name="Content Placeholder 2"/>
          <p:cNvSpPr>
            <a:spLocks noGrp="1"/>
          </p:cNvSpPr>
          <p:nvPr>
            <p:ph idx="1"/>
          </p:nvPr>
        </p:nvSpPr>
        <p:spPr/>
        <p:txBody>
          <a:bodyPr>
            <a:normAutofit/>
          </a:bodyPr>
          <a:lstStyle/>
          <a:p>
            <a:r>
              <a:rPr lang="en-GB" dirty="0" smtClean="0"/>
              <a:t>The degree of loss depends on time on welfare benefit – and the level of public benefits. Often lowest at short run, but larger in the longer time perspective</a:t>
            </a:r>
          </a:p>
          <a:p>
            <a:r>
              <a:rPr lang="en-GB" dirty="0" smtClean="0"/>
              <a:t>Their might be differences </a:t>
            </a:r>
            <a:r>
              <a:rPr lang="en-GB" dirty="0" smtClean="0"/>
              <a:t>in relation </a:t>
            </a:r>
            <a:r>
              <a:rPr lang="en-GB" dirty="0" smtClean="0"/>
              <a:t>to, for example, people with disabilities.</a:t>
            </a:r>
            <a:endParaRPr lang="en-GB" dirty="0"/>
          </a:p>
        </p:txBody>
      </p:sp>
    </p:spTree>
    <p:extLst>
      <p:ext uri="{BB962C8B-B14F-4D97-AF65-F5344CB8AC3E}">
        <p14:creationId xmlns:p14="http://schemas.microsoft.com/office/powerpoint/2010/main" val="36504946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dirty="0" smtClean="0"/>
              <a:t>Universal or </a:t>
            </a:r>
            <a:r>
              <a:rPr lang="da-DK" dirty="0" err="1" smtClean="0"/>
              <a:t>selective</a:t>
            </a:r>
            <a:r>
              <a:rPr lang="da-DK" dirty="0" smtClean="0"/>
              <a:t> </a:t>
            </a:r>
            <a:r>
              <a:rPr lang="da-DK" dirty="0" err="1" smtClean="0"/>
              <a:t>benefits</a:t>
            </a:r>
            <a:endParaRPr lang="da-DK" dirty="0"/>
          </a:p>
        </p:txBody>
      </p:sp>
      <p:sp>
        <p:nvSpPr>
          <p:cNvPr id="3" name="Content Placeholder 2"/>
          <p:cNvSpPr>
            <a:spLocks noGrp="1"/>
          </p:cNvSpPr>
          <p:nvPr>
            <p:ph idx="1"/>
          </p:nvPr>
        </p:nvSpPr>
        <p:spPr/>
        <p:txBody>
          <a:bodyPr>
            <a:normAutofit/>
          </a:bodyPr>
          <a:lstStyle/>
          <a:p>
            <a:r>
              <a:rPr lang="en-GB" dirty="0" smtClean="0"/>
              <a:t>Universal benefits connected to citizenship</a:t>
            </a:r>
          </a:p>
          <a:p>
            <a:r>
              <a:rPr lang="en-GB" dirty="0" smtClean="0"/>
              <a:t>Selective implies membership of typical a social insurance fund</a:t>
            </a:r>
          </a:p>
          <a:p>
            <a:r>
              <a:rPr lang="en-GB" dirty="0" smtClean="0"/>
              <a:t>Universal benefits can be given based upon age, need or a specific social contingency</a:t>
            </a:r>
            <a:endParaRPr lang="en-GB" dirty="0"/>
          </a:p>
        </p:txBody>
      </p:sp>
    </p:spTree>
    <p:extLst>
      <p:ext uri="{BB962C8B-B14F-4D97-AF65-F5344CB8AC3E}">
        <p14:creationId xmlns:p14="http://schemas.microsoft.com/office/powerpoint/2010/main" val="20495447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da-DK" dirty="0" err="1" smtClean="0"/>
              <a:t>Fixed</a:t>
            </a:r>
            <a:r>
              <a:rPr lang="da-DK" dirty="0" smtClean="0"/>
              <a:t> or </a:t>
            </a:r>
            <a:r>
              <a:rPr lang="da-DK" dirty="0" err="1" smtClean="0"/>
              <a:t>flexible</a:t>
            </a:r>
            <a:r>
              <a:rPr lang="da-DK" dirty="0" smtClean="0"/>
              <a:t> </a:t>
            </a:r>
            <a:r>
              <a:rPr lang="da-DK" dirty="0" err="1" smtClean="0"/>
              <a:t>benefits</a:t>
            </a:r>
            <a:endParaRPr lang="da-DK" dirty="0"/>
          </a:p>
        </p:txBody>
      </p:sp>
      <p:sp>
        <p:nvSpPr>
          <p:cNvPr id="3" name="Content Placeholder 2"/>
          <p:cNvSpPr>
            <a:spLocks noGrp="1"/>
          </p:cNvSpPr>
          <p:nvPr>
            <p:ph idx="1"/>
          </p:nvPr>
        </p:nvSpPr>
        <p:spPr/>
        <p:txBody>
          <a:bodyPr>
            <a:normAutofit lnSpcReduction="10000"/>
          </a:bodyPr>
          <a:lstStyle/>
          <a:p>
            <a:r>
              <a:rPr lang="en-GB" dirty="0" smtClean="0"/>
              <a:t>Flexible </a:t>
            </a:r>
            <a:r>
              <a:rPr lang="en-GB" dirty="0" smtClean="0"/>
              <a:t>benefits makes </a:t>
            </a:r>
            <a:r>
              <a:rPr lang="en-GB" dirty="0" smtClean="0"/>
              <a:t>it possible to look into the whole-life situation of a person/family</a:t>
            </a:r>
          </a:p>
          <a:p>
            <a:r>
              <a:rPr lang="en-GB" dirty="0" smtClean="0"/>
              <a:t>Fixed </a:t>
            </a:r>
            <a:r>
              <a:rPr lang="en-GB" dirty="0" smtClean="0"/>
              <a:t>benefits implies </a:t>
            </a:r>
            <a:r>
              <a:rPr lang="en-GB" dirty="0" smtClean="0"/>
              <a:t>that the citizen know the </a:t>
            </a:r>
            <a:r>
              <a:rPr lang="en-GB" dirty="0" smtClean="0"/>
              <a:t>seize </a:t>
            </a:r>
            <a:r>
              <a:rPr lang="en-GB" dirty="0" smtClean="0"/>
              <a:t>of the benefit</a:t>
            </a:r>
          </a:p>
          <a:p>
            <a:r>
              <a:rPr lang="en-GB" dirty="0" smtClean="0"/>
              <a:t>Legal fixed benefits might risk to imply lower benefits – flexible level of benefits risk that those best able to communicate with the street- level bureaucrat gets the highest benefit</a:t>
            </a:r>
          </a:p>
          <a:p>
            <a:endParaRPr lang="da-DK" dirty="0"/>
          </a:p>
        </p:txBody>
      </p:sp>
    </p:spTree>
    <p:extLst>
      <p:ext uri="{BB962C8B-B14F-4D97-AF65-F5344CB8AC3E}">
        <p14:creationId xmlns:p14="http://schemas.microsoft.com/office/powerpoint/2010/main" val="6784206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Types of </a:t>
            </a:r>
            <a:r>
              <a:rPr lang="da-DK" dirty="0" err="1" smtClean="0"/>
              <a:t>benefits</a:t>
            </a:r>
            <a:endParaRPr lang="da-DK" dirty="0"/>
          </a:p>
        </p:txBody>
      </p:sp>
      <p:sp>
        <p:nvSpPr>
          <p:cNvPr id="3" name="Content Placeholder 2"/>
          <p:cNvSpPr>
            <a:spLocks noGrp="1"/>
          </p:cNvSpPr>
          <p:nvPr>
            <p:ph idx="1"/>
          </p:nvPr>
        </p:nvSpPr>
        <p:spPr/>
        <p:txBody>
          <a:bodyPr/>
          <a:lstStyle/>
          <a:p>
            <a:r>
              <a:rPr lang="en-GB" dirty="0" smtClean="0"/>
              <a:t>In-cash</a:t>
            </a:r>
          </a:p>
          <a:p>
            <a:r>
              <a:rPr lang="en-GB" dirty="0" smtClean="0"/>
              <a:t>Services – free and/or with user charges</a:t>
            </a:r>
          </a:p>
          <a:p>
            <a:r>
              <a:rPr lang="en-GB" dirty="0" smtClean="0"/>
              <a:t>Vouchers</a:t>
            </a:r>
            <a:endParaRPr lang="en-GB" dirty="0"/>
          </a:p>
        </p:txBody>
      </p:sp>
    </p:spTree>
    <p:extLst>
      <p:ext uri="{BB962C8B-B14F-4D97-AF65-F5344CB8AC3E}">
        <p14:creationId xmlns:p14="http://schemas.microsoft.com/office/powerpoint/2010/main" val="2335030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Organisation and steering in country xx</a:t>
            </a:r>
            <a:endParaRPr lang="en-GB" dirty="0"/>
          </a:p>
        </p:txBody>
      </p:sp>
      <p:sp>
        <p:nvSpPr>
          <p:cNvPr id="3" name="Content Placeholder 2"/>
          <p:cNvSpPr>
            <a:spLocks noGrp="1"/>
          </p:cNvSpPr>
          <p:nvPr>
            <p:ph idx="1"/>
          </p:nvPr>
        </p:nvSpPr>
        <p:spPr/>
        <p:txBody>
          <a:bodyPr>
            <a:normAutofit/>
          </a:bodyPr>
          <a:lstStyle/>
          <a:p>
            <a:r>
              <a:rPr lang="en-GB" dirty="0" smtClean="0"/>
              <a:t>Here space for information on and presentation of the specific approach </a:t>
            </a:r>
            <a:r>
              <a:rPr lang="en-GB" dirty="0" smtClean="0"/>
              <a:t>to welfare in </a:t>
            </a:r>
            <a:r>
              <a:rPr lang="en-GB" dirty="0" smtClean="0"/>
              <a:t>a given country</a:t>
            </a:r>
            <a:endParaRPr lang="en-GB" dirty="0"/>
          </a:p>
        </p:txBody>
      </p:sp>
    </p:spTree>
    <p:extLst>
      <p:ext uri="{BB962C8B-B14F-4D97-AF65-F5344CB8AC3E}">
        <p14:creationId xmlns:p14="http://schemas.microsoft.com/office/powerpoint/2010/main" val="1513796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At what level to analyse welfare?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Macro or micro</a:t>
            </a:r>
          </a:p>
          <a:p>
            <a:r>
              <a:rPr lang="en-GB" dirty="0" smtClean="0"/>
              <a:t>Subjective or objective</a:t>
            </a:r>
          </a:p>
          <a:p>
            <a:r>
              <a:rPr lang="en-GB" dirty="0" smtClean="0"/>
              <a:t>Use of subjective as well as objective indicators </a:t>
            </a:r>
            <a:r>
              <a:rPr lang="en-GB" dirty="0" smtClean="0"/>
              <a:t>as an </a:t>
            </a:r>
            <a:r>
              <a:rPr lang="en-GB" dirty="0" smtClean="0"/>
              <a:t>indication of that the utility of goods is not the same for all</a:t>
            </a:r>
          </a:p>
          <a:p>
            <a:r>
              <a:rPr lang="en-GB" dirty="0" smtClean="0"/>
              <a:t>Furthermore, that we compare our own situation with others</a:t>
            </a:r>
          </a:p>
          <a:p>
            <a:r>
              <a:rPr lang="en-GB" dirty="0" smtClean="0"/>
              <a:t>Can be difficult analytically to move between levels – however important as differences in the level can help in explaining different viewpoints and understanding of welfare</a:t>
            </a:r>
            <a:endParaRPr lang="en-GB" dirty="0"/>
          </a:p>
        </p:txBody>
      </p:sp>
    </p:spTree>
    <p:extLst>
      <p:ext uri="{BB962C8B-B14F-4D97-AF65-F5344CB8AC3E}">
        <p14:creationId xmlns:p14="http://schemas.microsoft.com/office/powerpoint/2010/main" val="39517264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Effectiveness vs. Justice</a:t>
            </a:r>
            <a:endParaRPr lang="en-GB" dirty="0"/>
          </a:p>
        </p:txBody>
      </p:sp>
      <p:sp>
        <p:nvSpPr>
          <p:cNvPr id="3" name="Content Placeholder 2"/>
          <p:cNvSpPr>
            <a:spLocks noGrp="1"/>
          </p:cNvSpPr>
          <p:nvPr>
            <p:ph idx="1"/>
          </p:nvPr>
        </p:nvSpPr>
        <p:spPr/>
        <p:txBody>
          <a:bodyPr>
            <a:normAutofit fontScale="92500"/>
          </a:bodyPr>
          <a:lstStyle/>
          <a:p>
            <a:r>
              <a:rPr lang="en-GB" dirty="0" smtClean="0"/>
              <a:t>A simple system with few rules easiest to administer</a:t>
            </a:r>
          </a:p>
          <a:p>
            <a:r>
              <a:rPr lang="en-GB" dirty="0" smtClean="0"/>
              <a:t>However, could imply benefits (child allowances often an example) also to those with high income</a:t>
            </a:r>
          </a:p>
          <a:p>
            <a:r>
              <a:rPr lang="en-GB" dirty="0" smtClean="0"/>
              <a:t>Delimitation, calculation and number of rules need to </a:t>
            </a:r>
            <a:r>
              <a:rPr lang="en-GB" dirty="0" smtClean="0"/>
              <a:t>be balanced </a:t>
            </a:r>
            <a:r>
              <a:rPr lang="en-GB" dirty="0" smtClean="0"/>
              <a:t>against the ambition of a high level of justice</a:t>
            </a:r>
          </a:p>
          <a:p>
            <a:r>
              <a:rPr lang="en-GB" dirty="0" smtClean="0"/>
              <a:t>”the feeling of justice” – might influence the willingness to pay</a:t>
            </a:r>
            <a:endParaRPr lang="en-GB" dirty="0"/>
          </a:p>
        </p:txBody>
      </p:sp>
    </p:spTree>
    <p:extLst>
      <p:ext uri="{BB962C8B-B14F-4D97-AF65-F5344CB8AC3E}">
        <p14:creationId xmlns:p14="http://schemas.microsoft.com/office/powerpoint/2010/main" val="14445276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smtClean="0"/>
              <a:t>Summing</a:t>
            </a:r>
            <a:r>
              <a:rPr lang="da-DK" dirty="0" smtClean="0"/>
              <a:t>- up</a:t>
            </a:r>
            <a:endParaRPr lang="da-DK" dirty="0"/>
          </a:p>
        </p:txBody>
      </p:sp>
      <p:sp>
        <p:nvSpPr>
          <p:cNvPr id="3" name="Content Placeholder 2"/>
          <p:cNvSpPr>
            <a:spLocks noGrp="1"/>
          </p:cNvSpPr>
          <p:nvPr>
            <p:ph idx="1"/>
          </p:nvPr>
        </p:nvSpPr>
        <p:spPr/>
        <p:txBody>
          <a:bodyPr/>
          <a:lstStyle/>
          <a:p>
            <a:r>
              <a:rPr lang="en-GB" dirty="0"/>
              <a:t>W</a:t>
            </a:r>
            <a:r>
              <a:rPr lang="en-GB" dirty="0" smtClean="0"/>
              <a:t>elfare has many dimensions of economic and non-monetary elements</a:t>
            </a:r>
          </a:p>
          <a:p>
            <a:r>
              <a:rPr lang="en-GB" dirty="0" smtClean="0"/>
              <a:t>Analytically often most simple by using objective indicators</a:t>
            </a:r>
          </a:p>
          <a:p>
            <a:r>
              <a:rPr lang="en-GB" dirty="0" smtClean="0"/>
              <a:t>There is different principles for benefits and services and also the management and steering hereof</a:t>
            </a:r>
            <a:endParaRPr lang="en-GB" dirty="0"/>
          </a:p>
        </p:txBody>
      </p:sp>
    </p:spTree>
    <p:extLst>
      <p:ext uri="{BB962C8B-B14F-4D97-AF65-F5344CB8AC3E}">
        <p14:creationId xmlns:p14="http://schemas.microsoft.com/office/powerpoint/2010/main" val="4362145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fontAlgn="auto">
              <a:spcAft>
                <a:spcPts val="0"/>
              </a:spcAft>
              <a:defRPr/>
            </a:pPr>
            <a:r>
              <a:rPr lang="en-GB" altLang="da-DK" dirty="0" smtClean="0"/>
              <a:t>A few quotes to illustrate what welfare is</a:t>
            </a:r>
          </a:p>
        </p:txBody>
      </p:sp>
      <p:sp>
        <p:nvSpPr>
          <p:cNvPr id="3075" name="Rectangle 3"/>
          <p:cNvSpPr>
            <a:spLocks noGrp="1" noChangeArrowheads="1"/>
          </p:cNvSpPr>
          <p:nvPr>
            <p:ph idx="1"/>
          </p:nvPr>
        </p:nvSpPr>
        <p:spPr/>
        <p:txBody>
          <a:bodyPr/>
          <a:lstStyle/>
          <a:p>
            <a:r>
              <a:rPr lang="en-GB" altLang="da-DK" dirty="0" smtClean="0"/>
              <a:t>“well in its still familiar sense and fare, primarily a journey or arrival but later also a supply of food” (Williams, 1976)</a:t>
            </a:r>
          </a:p>
          <a:p>
            <a:r>
              <a:rPr lang="en-GB" altLang="da-DK" dirty="0" smtClean="0"/>
              <a:t>“Welfare </a:t>
            </a:r>
            <a:r>
              <a:rPr lang="en-GB" altLang="da-DK" b="1" dirty="0" smtClean="0"/>
              <a:t>1</a:t>
            </a:r>
            <a:r>
              <a:rPr lang="en-GB" altLang="da-DK" dirty="0" smtClean="0"/>
              <a:t> well-being, happiness, health and prosperity (of person, community etc.) </a:t>
            </a:r>
            <a:r>
              <a:rPr lang="en-GB" altLang="da-DK" b="1" dirty="0" smtClean="0"/>
              <a:t>2 </a:t>
            </a:r>
            <a:r>
              <a:rPr lang="en-GB" altLang="da-DK" dirty="0" smtClean="0"/>
              <a:t>(welfare) financial support from state” (Oxford Dictionary, 2001)</a:t>
            </a:r>
          </a:p>
        </p:txBody>
      </p:sp>
    </p:spTree>
    <p:extLst>
      <p:ext uri="{BB962C8B-B14F-4D97-AF65-F5344CB8AC3E}">
        <p14:creationId xmlns:p14="http://schemas.microsoft.com/office/powerpoint/2010/main" val="34608667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fontAlgn="auto">
              <a:spcAft>
                <a:spcPts val="0"/>
              </a:spcAft>
              <a:defRPr/>
            </a:pPr>
            <a:r>
              <a:rPr lang="en-GB" altLang="da-DK" dirty="0" smtClean="0"/>
              <a:t>Aspects of welfare</a:t>
            </a:r>
          </a:p>
        </p:txBody>
      </p:sp>
      <p:sp>
        <p:nvSpPr>
          <p:cNvPr id="4099" name="Rectangle 3"/>
          <p:cNvSpPr>
            <a:spLocks noGrp="1" noChangeArrowheads="1"/>
          </p:cNvSpPr>
          <p:nvPr>
            <p:ph idx="1"/>
          </p:nvPr>
        </p:nvSpPr>
        <p:spPr/>
        <p:txBody>
          <a:bodyPr/>
          <a:lstStyle/>
          <a:p>
            <a:r>
              <a:rPr lang="en-GB" altLang="da-DK" dirty="0" smtClean="0"/>
              <a:t>Happiness</a:t>
            </a:r>
          </a:p>
          <a:p>
            <a:r>
              <a:rPr lang="en-GB" altLang="da-DK" dirty="0" smtClean="0"/>
              <a:t>Security</a:t>
            </a:r>
          </a:p>
          <a:p>
            <a:r>
              <a:rPr lang="en-GB" altLang="da-DK" dirty="0" smtClean="0"/>
              <a:t>Preferences</a:t>
            </a:r>
          </a:p>
          <a:p>
            <a:r>
              <a:rPr lang="en-GB" altLang="da-DK" dirty="0" smtClean="0"/>
              <a:t>Need</a:t>
            </a:r>
          </a:p>
          <a:p>
            <a:r>
              <a:rPr lang="en-GB" altLang="da-DK" dirty="0" smtClean="0"/>
              <a:t>Rewards</a:t>
            </a:r>
          </a:p>
          <a:p>
            <a:r>
              <a:rPr lang="en-GB" altLang="da-DK" dirty="0" smtClean="0"/>
              <a:t>Again </a:t>
            </a:r>
            <a:r>
              <a:rPr lang="en-GB" altLang="da-DK" dirty="0" smtClean="0"/>
              <a:t>important to look at the relative </a:t>
            </a:r>
            <a:r>
              <a:rPr lang="en-GB" altLang="da-DK" dirty="0" smtClean="0"/>
              <a:t>comparison of individual’s or group of individuals</a:t>
            </a:r>
          </a:p>
        </p:txBody>
      </p:sp>
    </p:spTree>
    <p:extLst>
      <p:ext uri="{BB962C8B-B14F-4D97-AF65-F5344CB8AC3E}">
        <p14:creationId xmlns:p14="http://schemas.microsoft.com/office/powerpoint/2010/main" val="3206573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Example of indicators of welfare</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6434441"/>
              </p:ext>
            </p:extLst>
          </p:nvPr>
        </p:nvGraphicFramePr>
        <p:xfrm>
          <a:off x="611559" y="2348880"/>
          <a:ext cx="6784455" cy="3689568"/>
        </p:xfrm>
        <a:graphic>
          <a:graphicData uri="http://schemas.openxmlformats.org/drawingml/2006/table">
            <a:tbl>
              <a:tblPr firstRow="1" firstCol="1" bandRow="1"/>
              <a:tblGrid>
                <a:gridCol w="2261485"/>
                <a:gridCol w="2261485"/>
                <a:gridCol w="2261485"/>
              </a:tblGrid>
              <a:tr h="864096">
                <a:tc>
                  <a:txBody>
                    <a:bodyPr/>
                    <a:lstStyle/>
                    <a:p>
                      <a:pPr algn="just">
                        <a:lnSpc>
                          <a:spcPct val="150000"/>
                        </a:lnSpc>
                        <a:spcAft>
                          <a:spcPts val="0"/>
                        </a:spcAft>
                      </a:pPr>
                      <a:r>
                        <a:rPr lang="en-GB" sz="2400" noProof="0" dirty="0" smtClean="0">
                          <a:effectLst/>
                          <a:latin typeface="Times New Roman"/>
                          <a:ea typeface="Calibri"/>
                          <a:cs typeface="Times New Roman"/>
                        </a:rPr>
                        <a:t> </a:t>
                      </a:r>
                      <a:endParaRPr lang="en-GB" sz="2400" noProof="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GB" sz="2400" noProof="0" dirty="0" smtClean="0">
                          <a:effectLst/>
                          <a:latin typeface="Times New Roman"/>
                          <a:ea typeface="Calibri"/>
                          <a:cs typeface="Times New Roman"/>
                        </a:rPr>
                        <a:t>Monetary</a:t>
                      </a:r>
                      <a:endParaRPr lang="en-GB" sz="2400" noProof="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GB" sz="2400" noProof="0" dirty="0" smtClean="0">
                          <a:effectLst/>
                          <a:latin typeface="Times New Roman"/>
                          <a:ea typeface="Calibri"/>
                          <a:cs typeface="Times New Roman"/>
                        </a:rPr>
                        <a:t>Non-monetary</a:t>
                      </a:r>
                      <a:endParaRPr lang="en-GB" sz="2400" noProof="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096">
                <a:tc>
                  <a:txBody>
                    <a:bodyPr/>
                    <a:lstStyle/>
                    <a:p>
                      <a:pPr algn="just">
                        <a:lnSpc>
                          <a:spcPct val="150000"/>
                        </a:lnSpc>
                        <a:spcAft>
                          <a:spcPts val="0"/>
                        </a:spcAft>
                      </a:pPr>
                      <a:r>
                        <a:rPr lang="en-GB" sz="2400" noProof="0" dirty="0" smtClean="0">
                          <a:effectLst/>
                          <a:latin typeface="Times New Roman"/>
                          <a:ea typeface="Calibri"/>
                          <a:cs typeface="Times New Roman"/>
                        </a:rPr>
                        <a:t>Objective</a:t>
                      </a:r>
                      <a:endParaRPr lang="en-GB" sz="2400" noProof="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GB" sz="2400" noProof="0" dirty="0" smtClean="0">
                          <a:effectLst/>
                          <a:latin typeface="Calibri"/>
                          <a:ea typeface="Calibri"/>
                          <a:cs typeface="Times New Roman"/>
                        </a:rPr>
                        <a:t>Income</a:t>
                      </a:r>
                      <a:r>
                        <a:rPr lang="en-GB" sz="2400" baseline="0" noProof="0" dirty="0" smtClean="0">
                          <a:effectLst/>
                          <a:latin typeface="Calibri"/>
                          <a:ea typeface="Calibri"/>
                          <a:cs typeface="Times New Roman"/>
                        </a:rPr>
                        <a:t> pr. inhabitant</a:t>
                      </a:r>
                      <a:endParaRPr lang="en-GB" sz="2400" noProof="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GB" sz="2400" noProof="0" dirty="0" smtClean="0">
                          <a:effectLst/>
                          <a:latin typeface="Times New Roman"/>
                          <a:ea typeface="Calibri"/>
                          <a:cs typeface="Times New Roman"/>
                        </a:rPr>
                        <a:t>Average life expectancy</a:t>
                      </a:r>
                      <a:endParaRPr lang="en-GB" sz="2400" noProof="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28192">
                <a:tc>
                  <a:txBody>
                    <a:bodyPr/>
                    <a:lstStyle/>
                    <a:p>
                      <a:pPr algn="just">
                        <a:lnSpc>
                          <a:spcPct val="150000"/>
                        </a:lnSpc>
                        <a:spcAft>
                          <a:spcPts val="0"/>
                        </a:spcAft>
                      </a:pPr>
                      <a:r>
                        <a:rPr lang="en-GB" sz="2400" noProof="0" dirty="0" smtClean="0">
                          <a:effectLst/>
                          <a:latin typeface="Times New Roman"/>
                          <a:ea typeface="Calibri"/>
                          <a:cs typeface="Times New Roman"/>
                        </a:rPr>
                        <a:t>Subjective</a:t>
                      </a:r>
                      <a:endParaRPr lang="en-GB" sz="2400" noProof="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GB" sz="2400" noProof="0" dirty="0" smtClean="0">
                          <a:effectLst/>
                          <a:latin typeface="Times New Roman"/>
                          <a:ea typeface="Calibri"/>
                          <a:cs typeface="Times New Roman"/>
                        </a:rPr>
                        <a:t>Feeling that there</a:t>
                      </a:r>
                      <a:r>
                        <a:rPr lang="en-GB" sz="2400" baseline="0" noProof="0" dirty="0" smtClean="0">
                          <a:effectLst/>
                          <a:latin typeface="Times New Roman"/>
                          <a:ea typeface="Calibri"/>
                          <a:cs typeface="Times New Roman"/>
                        </a:rPr>
                        <a:t> is</a:t>
                      </a:r>
                      <a:r>
                        <a:rPr lang="en-GB" sz="2400" noProof="0" dirty="0" smtClean="0">
                          <a:effectLst/>
                          <a:latin typeface="Times New Roman"/>
                          <a:ea typeface="Calibri"/>
                          <a:cs typeface="Times New Roman"/>
                        </a:rPr>
                        <a:t> not enough money</a:t>
                      </a:r>
                      <a:endParaRPr lang="en-GB" sz="2400" noProof="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en-GB" sz="2400" noProof="0" dirty="0" smtClean="0">
                          <a:effectLst/>
                          <a:latin typeface="Times New Roman"/>
                          <a:ea typeface="Calibri"/>
                          <a:cs typeface="Times New Roman"/>
                        </a:rPr>
                        <a:t>Level of happiness</a:t>
                      </a:r>
                      <a:endParaRPr lang="en-GB" sz="2400" noProof="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21233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constitutes happy countries</a:t>
            </a:r>
            <a:endParaRPr lang="en-GB" dirty="0"/>
          </a:p>
        </p:txBody>
      </p:sp>
      <p:sp>
        <p:nvSpPr>
          <p:cNvPr id="3" name="Content Placeholder 2"/>
          <p:cNvSpPr>
            <a:spLocks noGrp="1"/>
          </p:cNvSpPr>
          <p:nvPr>
            <p:ph idx="1"/>
          </p:nvPr>
        </p:nvSpPr>
        <p:spPr/>
        <p:txBody>
          <a:bodyPr>
            <a:normAutofit fontScale="40000" lnSpcReduction="20000"/>
          </a:bodyPr>
          <a:lstStyle/>
          <a:p>
            <a:pPr lvl="0">
              <a:lnSpc>
                <a:spcPct val="115000"/>
              </a:lnSpc>
              <a:spcAft>
                <a:spcPts val="1000"/>
              </a:spcAft>
              <a:buSzPts val="1000"/>
              <a:buFont typeface="Symbol"/>
              <a:buChar char=""/>
              <a:tabLst>
                <a:tab pos="457200" algn="l"/>
              </a:tabLst>
            </a:pPr>
            <a:r>
              <a:rPr lang="en-US" dirty="0">
                <a:latin typeface="Times New Roman"/>
                <a:ea typeface="Times New Roman"/>
                <a:cs typeface="Times New Roman"/>
              </a:rPr>
              <a:t>Happier countries tend to be richer countries. But more important for happiness than income are social factors like the strength of social support, the absence of corruption and the degree of personal freedom.</a:t>
            </a:r>
            <a:endParaRPr lang="da-DK" sz="2800" dirty="0">
              <a:ea typeface="Calibri"/>
              <a:cs typeface="Times New Roman"/>
            </a:endParaRPr>
          </a:p>
          <a:p>
            <a:pPr lvl="0">
              <a:lnSpc>
                <a:spcPct val="115000"/>
              </a:lnSpc>
              <a:spcAft>
                <a:spcPts val="1000"/>
              </a:spcAft>
              <a:buSzPts val="1000"/>
              <a:buFont typeface="Symbol"/>
              <a:buChar char=""/>
              <a:tabLst>
                <a:tab pos="457200" algn="l"/>
              </a:tabLst>
            </a:pPr>
            <a:r>
              <a:rPr lang="en-US" dirty="0">
                <a:latin typeface="Times New Roman"/>
                <a:ea typeface="Times New Roman"/>
                <a:cs typeface="Times New Roman"/>
              </a:rPr>
              <a:t>Over time as living standards have risen, happiness has increased in some countries, but not in others (like for example, the United States). On average, the world has become a little happier in the last 30 years (by 0.14 times the standard deviation of happiness around the world).</a:t>
            </a:r>
            <a:endParaRPr lang="da-DK" sz="2800" dirty="0">
              <a:ea typeface="Calibri"/>
              <a:cs typeface="Times New Roman"/>
            </a:endParaRPr>
          </a:p>
          <a:p>
            <a:pPr lvl="0">
              <a:lnSpc>
                <a:spcPct val="115000"/>
              </a:lnSpc>
              <a:spcAft>
                <a:spcPts val="1000"/>
              </a:spcAft>
              <a:buSzPts val="1000"/>
              <a:buFont typeface="Symbol"/>
              <a:buChar char=""/>
              <a:tabLst>
                <a:tab pos="457200" algn="l"/>
              </a:tabLst>
            </a:pPr>
            <a:r>
              <a:rPr lang="en-US" dirty="0">
                <a:latin typeface="Times New Roman"/>
                <a:ea typeface="Times New Roman"/>
                <a:cs typeface="Times New Roman"/>
              </a:rPr>
              <a:t>Unemployment causes as much unhappiness as bereavement or separation. At work, job security and good relationships do more for job satisfaction than high pay and convenient hours.</a:t>
            </a:r>
            <a:endParaRPr lang="da-DK" sz="2800" dirty="0">
              <a:ea typeface="Calibri"/>
              <a:cs typeface="Times New Roman"/>
            </a:endParaRPr>
          </a:p>
          <a:p>
            <a:pPr lvl="0">
              <a:lnSpc>
                <a:spcPct val="115000"/>
              </a:lnSpc>
              <a:spcAft>
                <a:spcPts val="1000"/>
              </a:spcAft>
              <a:buSzPts val="1000"/>
              <a:buFont typeface="Symbol"/>
              <a:buChar char=""/>
              <a:tabLst>
                <a:tab pos="457200" algn="l"/>
              </a:tabLst>
            </a:pPr>
            <a:r>
              <a:rPr lang="en-US" dirty="0">
                <a:latin typeface="Times New Roman"/>
                <a:ea typeface="Times New Roman"/>
                <a:cs typeface="Times New Roman"/>
              </a:rPr>
              <a:t>Behaving well makes people happier.</a:t>
            </a:r>
            <a:endParaRPr lang="da-DK" sz="2800" dirty="0">
              <a:ea typeface="Calibri"/>
              <a:cs typeface="Times New Roman"/>
            </a:endParaRPr>
          </a:p>
          <a:p>
            <a:pPr lvl="0">
              <a:lnSpc>
                <a:spcPct val="115000"/>
              </a:lnSpc>
              <a:spcAft>
                <a:spcPts val="1000"/>
              </a:spcAft>
              <a:buSzPts val="1000"/>
              <a:buFont typeface="Symbol"/>
              <a:buChar char=""/>
              <a:tabLst>
                <a:tab pos="457200" algn="l"/>
              </a:tabLst>
            </a:pPr>
            <a:r>
              <a:rPr lang="en-US" dirty="0">
                <a:latin typeface="Times New Roman"/>
                <a:ea typeface="Times New Roman"/>
                <a:cs typeface="Times New Roman"/>
              </a:rPr>
              <a:t>Mental health is the biggest single factor affecting happiness in any country. Yet only a quarter of mentally ill people get treatment for their condition in advanced countries and fewer in poorer countries.</a:t>
            </a:r>
            <a:endParaRPr lang="da-DK" sz="2800" dirty="0">
              <a:ea typeface="Calibri"/>
              <a:cs typeface="Times New Roman"/>
            </a:endParaRPr>
          </a:p>
          <a:p>
            <a:pPr lvl="0">
              <a:lnSpc>
                <a:spcPct val="115000"/>
              </a:lnSpc>
              <a:spcAft>
                <a:spcPts val="1000"/>
              </a:spcAft>
              <a:buSzPts val="1000"/>
              <a:buFont typeface="Symbol"/>
              <a:buChar char=""/>
              <a:tabLst>
                <a:tab pos="457200" algn="l"/>
              </a:tabLst>
            </a:pPr>
            <a:r>
              <a:rPr lang="en-US" dirty="0">
                <a:latin typeface="Times New Roman"/>
                <a:ea typeface="Times New Roman"/>
                <a:cs typeface="Times New Roman"/>
              </a:rPr>
              <a:t>A stable family life and enduring marriages are important for the happiness of parents and children.</a:t>
            </a:r>
            <a:endParaRPr lang="da-DK" sz="2800" dirty="0">
              <a:ea typeface="Calibri"/>
              <a:cs typeface="Times New Roman"/>
            </a:endParaRPr>
          </a:p>
          <a:p>
            <a:pPr lvl="0">
              <a:lnSpc>
                <a:spcPct val="115000"/>
              </a:lnSpc>
              <a:spcAft>
                <a:spcPts val="1000"/>
              </a:spcAft>
              <a:buSzPts val="1000"/>
              <a:buFont typeface="Symbol"/>
              <a:buChar char=""/>
              <a:tabLst>
                <a:tab pos="457200" algn="l"/>
              </a:tabLst>
            </a:pPr>
            <a:r>
              <a:rPr lang="en-US" dirty="0">
                <a:latin typeface="Times New Roman"/>
                <a:ea typeface="Times New Roman"/>
                <a:cs typeface="Times New Roman"/>
              </a:rPr>
              <a:t>In advanced countries, women are happier than men, while the position in poorer countries is mixed.</a:t>
            </a:r>
            <a:endParaRPr lang="da-DK" sz="2800" dirty="0">
              <a:ea typeface="Calibri"/>
              <a:cs typeface="Times New Roman"/>
            </a:endParaRPr>
          </a:p>
          <a:p>
            <a:pPr lvl="0">
              <a:lnSpc>
                <a:spcPct val="115000"/>
              </a:lnSpc>
              <a:spcAft>
                <a:spcPts val="1000"/>
              </a:spcAft>
              <a:buSzPts val="1000"/>
              <a:buFont typeface="Symbol"/>
              <a:buChar char=""/>
              <a:tabLst>
                <a:tab pos="457200" algn="l"/>
              </a:tabLst>
            </a:pPr>
            <a:r>
              <a:rPr lang="en-US" dirty="0">
                <a:latin typeface="Times New Roman"/>
                <a:ea typeface="Times New Roman"/>
                <a:cs typeface="Times New Roman"/>
              </a:rPr>
              <a:t>Happiness is lowest in middle age.</a:t>
            </a:r>
            <a:endParaRPr lang="da-DK" sz="2800" dirty="0">
              <a:ea typeface="Calibri"/>
              <a:cs typeface="Times New Roman"/>
            </a:endParaRPr>
          </a:p>
          <a:p>
            <a:pPr marL="0" indent="0">
              <a:buNone/>
            </a:pPr>
            <a:endParaRPr lang="da-DK" dirty="0"/>
          </a:p>
        </p:txBody>
      </p:sp>
    </p:spTree>
    <p:extLst>
      <p:ext uri="{BB962C8B-B14F-4D97-AF65-F5344CB8AC3E}">
        <p14:creationId xmlns:p14="http://schemas.microsoft.com/office/powerpoint/2010/main" val="16645776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fontAlgn="auto">
              <a:spcAft>
                <a:spcPts val="0"/>
              </a:spcAft>
              <a:defRPr/>
            </a:pPr>
            <a:r>
              <a:rPr lang="en-GB" dirty="0" smtClean="0"/>
              <a:t>Economic understanding of welfare</a:t>
            </a:r>
          </a:p>
        </p:txBody>
      </p:sp>
      <p:sp>
        <p:nvSpPr>
          <p:cNvPr id="5123" name="Rectangle 3"/>
          <p:cNvSpPr>
            <a:spLocks noGrp="1" noChangeArrowheads="1"/>
          </p:cNvSpPr>
          <p:nvPr>
            <p:ph idx="1"/>
          </p:nvPr>
        </p:nvSpPr>
        <p:spPr/>
        <p:txBody>
          <a:bodyPr rtlCol="0">
            <a:normAutofit fontScale="85000" lnSpcReduction="10000"/>
          </a:bodyPr>
          <a:lstStyle/>
          <a:p>
            <a:pPr marL="447675" indent="-447675" fontAlgn="auto">
              <a:spcAft>
                <a:spcPts val="0"/>
              </a:spcAft>
              <a:buFont typeface="Arial" pitchFamily="34" charset="0"/>
              <a:buChar char="•"/>
              <a:defRPr/>
            </a:pPr>
            <a:r>
              <a:rPr lang="en-GB" sz="2800" dirty="0" smtClean="0"/>
              <a:t>Welfare as fulfilling the needs of the consumers (citizens?)</a:t>
            </a:r>
          </a:p>
          <a:p>
            <a:pPr marL="447675" indent="-447675" fontAlgn="auto">
              <a:spcAft>
                <a:spcPts val="0"/>
              </a:spcAft>
              <a:buFont typeface="Arial" pitchFamily="34" charset="0"/>
              <a:buChar char="•"/>
              <a:defRPr/>
            </a:pPr>
            <a:r>
              <a:rPr lang="en-GB" sz="2800" dirty="0" smtClean="0"/>
              <a:t>welfare is another word for utility– when measured it is often related to income and wealth (</a:t>
            </a:r>
            <a:r>
              <a:rPr lang="en-GB" sz="2800" dirty="0" err="1" smtClean="0"/>
              <a:t>gini</a:t>
            </a:r>
            <a:r>
              <a:rPr lang="en-GB" sz="2800" dirty="0" smtClean="0"/>
              <a:t>, poverty)</a:t>
            </a:r>
          </a:p>
          <a:p>
            <a:pPr marL="447675" indent="-447675" fontAlgn="auto">
              <a:spcAft>
                <a:spcPts val="0"/>
              </a:spcAft>
              <a:buFont typeface="Arial" pitchFamily="34" charset="0"/>
              <a:buChar char="•"/>
              <a:defRPr/>
            </a:pPr>
            <a:r>
              <a:rPr lang="en-GB" sz="2800" dirty="0" smtClean="0"/>
              <a:t>welfare can in this understanding not be added across individuals – and this makes the estimation of a societal welfare-function difficult if not impossible</a:t>
            </a:r>
          </a:p>
          <a:p>
            <a:pPr marL="447675" indent="-447675" fontAlgn="auto">
              <a:spcAft>
                <a:spcPts val="0"/>
              </a:spcAft>
              <a:buFont typeface="Arial" pitchFamily="34" charset="0"/>
              <a:buChar char="•"/>
              <a:defRPr/>
            </a:pPr>
            <a:r>
              <a:rPr lang="en-GB" sz="2800" dirty="0" smtClean="0"/>
              <a:t>Well-being  and distribution of consumption possibilities therefore in focus</a:t>
            </a:r>
          </a:p>
          <a:p>
            <a:pPr marL="447675" indent="-447675" fontAlgn="auto">
              <a:spcAft>
                <a:spcPts val="0"/>
              </a:spcAft>
              <a:buFont typeface="Arial" pitchFamily="34" charset="0"/>
              <a:buChar char="•"/>
              <a:defRPr/>
            </a:pPr>
            <a:r>
              <a:rPr lang="en-GB" sz="2800" dirty="0" smtClean="0"/>
              <a:t>Sen’s capabilities </a:t>
            </a:r>
            <a:r>
              <a:rPr lang="en-GB" sz="2800" dirty="0" smtClean="0"/>
              <a:t>– a set of functioning's including a positive concept of freedom</a:t>
            </a:r>
          </a:p>
          <a:p>
            <a:pPr marL="447675" indent="-447675" fontAlgn="auto">
              <a:spcAft>
                <a:spcPts val="0"/>
              </a:spcAft>
              <a:buFont typeface="Arial" pitchFamily="34" charset="0"/>
              <a:buChar char="•"/>
              <a:defRPr/>
            </a:pPr>
            <a:r>
              <a:rPr lang="en-GB" sz="2800" dirty="0" smtClean="0"/>
              <a:t>GDP pr. inhabitant is therefore often seen as a good indicator of the level of welfare in  a country</a:t>
            </a:r>
          </a:p>
        </p:txBody>
      </p:sp>
    </p:spTree>
    <p:extLst>
      <p:ext uri="{BB962C8B-B14F-4D97-AF65-F5344CB8AC3E}">
        <p14:creationId xmlns:p14="http://schemas.microsoft.com/office/powerpoint/2010/main" val="3774565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fontScale="90000"/>
          </a:bodyPr>
          <a:lstStyle/>
          <a:p>
            <a:pPr fontAlgn="auto">
              <a:spcAft>
                <a:spcPts val="0"/>
              </a:spcAft>
              <a:defRPr/>
            </a:pPr>
            <a:r>
              <a:rPr lang="en-GB" altLang="da-DK" dirty="0"/>
              <a:t>W</a:t>
            </a:r>
            <a:r>
              <a:rPr lang="en-GB" altLang="da-DK" dirty="0" smtClean="0"/>
              <a:t>elfare in a social policy understanding</a:t>
            </a:r>
          </a:p>
        </p:txBody>
      </p:sp>
      <p:sp>
        <p:nvSpPr>
          <p:cNvPr id="10243" name="Rectangle 3"/>
          <p:cNvSpPr>
            <a:spLocks noGrp="1" noChangeArrowheads="1"/>
          </p:cNvSpPr>
          <p:nvPr>
            <p:ph idx="1"/>
          </p:nvPr>
        </p:nvSpPr>
        <p:spPr/>
        <p:txBody>
          <a:bodyPr>
            <a:normAutofit lnSpcReduction="10000"/>
          </a:bodyPr>
          <a:lstStyle/>
          <a:p>
            <a:pPr marL="447675" indent="-447675">
              <a:lnSpc>
                <a:spcPct val="80000"/>
              </a:lnSpc>
            </a:pPr>
            <a:r>
              <a:rPr lang="en-GB" altLang="da-DK" sz="2800" dirty="0" smtClean="0"/>
              <a:t>“all public provided and subsidized service, statutory, occupational and fiscal” (</a:t>
            </a:r>
            <a:r>
              <a:rPr lang="en-GB" altLang="da-DK" sz="2800" dirty="0" err="1" smtClean="0"/>
              <a:t>Titmuss</a:t>
            </a:r>
            <a:r>
              <a:rPr lang="en-GB" altLang="da-DK" sz="2800" dirty="0" smtClean="0"/>
              <a:t>, 1968)</a:t>
            </a:r>
          </a:p>
          <a:p>
            <a:pPr marL="447675" indent="-447675">
              <a:lnSpc>
                <a:spcPct val="80000"/>
              </a:lnSpc>
              <a:buFontTx/>
              <a:buNone/>
            </a:pPr>
            <a:r>
              <a:rPr lang="en-GB" altLang="da-DK" sz="2800" dirty="0" smtClean="0"/>
              <a:t>Social indicator research point at a broader perspective:</a:t>
            </a:r>
          </a:p>
          <a:p>
            <a:pPr marL="447675" indent="-447675">
              <a:lnSpc>
                <a:spcPct val="80000"/>
              </a:lnSpc>
              <a:buFontTx/>
              <a:buNone/>
            </a:pPr>
            <a:r>
              <a:rPr lang="en-GB" altLang="da-DK" sz="2800" dirty="0"/>
              <a:t>Satisfaction, quality of work, health, belongingness </a:t>
            </a:r>
            <a:r>
              <a:rPr lang="en-GB" altLang="da-DK" sz="2800" dirty="0" err="1"/>
              <a:t>etc</a:t>
            </a:r>
            <a:r>
              <a:rPr lang="en-GB" altLang="da-DK" sz="2800" dirty="0"/>
              <a:t> – the ability to fulfil needs, but also social trust, literacy, life-expectancy</a:t>
            </a:r>
          </a:p>
          <a:p>
            <a:pPr marL="447675" indent="-447675">
              <a:lnSpc>
                <a:spcPct val="80000"/>
              </a:lnSpc>
              <a:buFontTx/>
              <a:buNone/>
            </a:pPr>
            <a:r>
              <a:rPr lang="en-GB" altLang="da-DK" sz="2800" dirty="0" smtClean="0"/>
              <a:t>Absolute poverty defines goods necessary to live, including shelter and a basket of goods with sufficient nutrition, however the level will change over time. Therefore often a relative approach. This </a:t>
            </a:r>
            <a:r>
              <a:rPr lang="en-GB" altLang="da-DK" sz="2800" dirty="0" smtClean="0"/>
              <a:t>has, for example, influenced </a:t>
            </a:r>
            <a:r>
              <a:rPr lang="en-GB" altLang="da-DK" sz="2800" dirty="0" smtClean="0"/>
              <a:t>EU’s definition and understanding of relative poverty and in risk of living in poverty.</a:t>
            </a:r>
            <a:endParaRPr lang="en-GB" altLang="da-DK" sz="2800" dirty="0"/>
          </a:p>
          <a:p>
            <a:pPr marL="447675" indent="-447675">
              <a:lnSpc>
                <a:spcPct val="80000"/>
              </a:lnSpc>
              <a:buFontTx/>
              <a:buNone/>
            </a:pPr>
            <a:endParaRPr lang="en-GB" altLang="da-DK" sz="2800" dirty="0" smtClean="0"/>
          </a:p>
        </p:txBody>
      </p:sp>
    </p:spTree>
    <p:extLst>
      <p:ext uri="{BB962C8B-B14F-4D97-AF65-F5344CB8AC3E}">
        <p14:creationId xmlns:p14="http://schemas.microsoft.com/office/powerpoint/2010/main" val="2354840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fontAlgn="auto">
              <a:spcAft>
                <a:spcPts val="0"/>
              </a:spcAft>
              <a:defRPr/>
            </a:pPr>
            <a:r>
              <a:rPr lang="en-GB" dirty="0"/>
              <a:t>W</a:t>
            </a:r>
            <a:r>
              <a:rPr lang="en-GB" dirty="0" smtClean="0"/>
              <a:t>elfare at micro and macro -level</a:t>
            </a:r>
          </a:p>
        </p:txBody>
      </p:sp>
      <p:sp>
        <p:nvSpPr>
          <p:cNvPr id="12291" name="Rectangle 3"/>
          <p:cNvSpPr>
            <a:spLocks noGrp="1" noChangeArrowheads="1"/>
          </p:cNvSpPr>
          <p:nvPr>
            <p:ph idx="1"/>
          </p:nvPr>
        </p:nvSpPr>
        <p:spPr/>
        <p:txBody>
          <a:bodyPr/>
          <a:lstStyle/>
          <a:p>
            <a:r>
              <a:rPr lang="en-GB" altLang="da-DK" sz="3200" dirty="0" smtClean="0"/>
              <a:t>Macro : </a:t>
            </a:r>
            <a:r>
              <a:rPr lang="en-GB" altLang="da-DK" dirty="0" smtClean="0"/>
              <a:t>GDP</a:t>
            </a:r>
            <a:r>
              <a:rPr lang="en-GB" altLang="da-DK" sz="3200" dirty="0" smtClean="0"/>
              <a:t> pr. inhabitants and spending on welfare policies (an indicator of available resource for the public sector)</a:t>
            </a:r>
          </a:p>
          <a:p>
            <a:r>
              <a:rPr lang="en-GB" altLang="da-DK" sz="3200" dirty="0" smtClean="0"/>
              <a:t>Micro:	Subjective feeling and level of happiness and number of people living in poverty</a:t>
            </a:r>
          </a:p>
        </p:txBody>
      </p:sp>
    </p:spTree>
    <p:extLst>
      <p:ext uri="{BB962C8B-B14F-4D97-AF65-F5344CB8AC3E}">
        <p14:creationId xmlns:p14="http://schemas.microsoft.com/office/powerpoint/2010/main" val="102566498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4ba9f169403d253ce67b87dc161bc28f182d9a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832</TotalTime>
  <Words>1306</Words>
  <Application>Microsoft Office PowerPoint</Application>
  <PresentationFormat>On-screen Show (4:3)</PresentationFormat>
  <Paragraphs>118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What is welfare – and different understandings of welfare – including central aspects of the concept  </vt:lpstr>
      <vt:lpstr>At what level to analyse welfare?</vt:lpstr>
      <vt:lpstr>A few quotes to illustrate what welfare is</vt:lpstr>
      <vt:lpstr>Aspects of welfare</vt:lpstr>
      <vt:lpstr>Example of indicators of welfare</vt:lpstr>
      <vt:lpstr>What constitutes happy countries</vt:lpstr>
      <vt:lpstr>Economic understanding of welfare</vt:lpstr>
      <vt:lpstr>Welfare in a social policy understanding</vt:lpstr>
      <vt:lpstr>Welfare at micro and macro -level</vt:lpstr>
      <vt:lpstr>UNICEF’s 6 Dimensions of child well-being</vt:lpstr>
      <vt:lpstr>OECD’s Social Indicators</vt:lpstr>
      <vt:lpstr>Change in perception of what welfare is – and its influence on social policy</vt:lpstr>
      <vt:lpstr>A Definition of welfare</vt:lpstr>
      <vt:lpstr>Types of benefits and their relation to principles of justice</vt:lpstr>
      <vt:lpstr>Loss of income</vt:lpstr>
      <vt:lpstr>Universal or selective benefits</vt:lpstr>
      <vt:lpstr>Fixed or flexible benefits</vt:lpstr>
      <vt:lpstr>Types of benefits</vt:lpstr>
      <vt:lpstr>Organisation and steering in country xx</vt:lpstr>
      <vt:lpstr>Effectiveness vs. Justice</vt:lpstr>
      <vt:lpstr>Summing- up</vt:lpstr>
    </vt:vector>
  </TitlesOfParts>
  <Company>Roskilde Universitet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Hvad er velfærd – og forskellige forståelse af velfærd – samt centrale begreber</dc:title>
  <dc:creator>bgr</dc:creator>
  <cp:lastModifiedBy>Bent Greve</cp:lastModifiedBy>
  <cp:revision>25</cp:revision>
  <cp:lastPrinted>2014-01-22T09:10:24Z</cp:lastPrinted>
  <dcterms:created xsi:type="dcterms:W3CDTF">2014-01-20T10:39:10Z</dcterms:created>
  <dcterms:modified xsi:type="dcterms:W3CDTF">2014-04-25T09:04:54Z</dcterms:modified>
</cp:coreProperties>
</file>