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331" r:id="rId3"/>
    <p:sldId id="33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3B12-437F-334C-90C8-4385E5C61E31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F78A-7370-F443-9716-D14D0896DD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9F78A-7370-F443-9716-D14D0896DDE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9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1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3505635" y="6387566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3008" y="6374768"/>
            <a:ext cx="2151888" cy="365760"/>
          </a:xfrm>
        </p:spPr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3008" y="6374768"/>
            <a:ext cx="2151888" cy="365760"/>
          </a:xfrm>
        </p:spPr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3008" y="6374768"/>
            <a:ext cx="2151888" cy="365760"/>
          </a:xfrm>
        </p:spPr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3008" y="6374768"/>
            <a:ext cx="2151888" cy="365760"/>
          </a:xfrm>
        </p:spPr>
        <p:txBody>
          <a:bodyPr/>
          <a:lstStyle/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© 2017 Jahangir </a:t>
            </a:r>
            <a:r>
              <a:rPr lang="en-US" dirty="0" err="1"/>
              <a:t>Moini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cap="none" dirty="0"/>
              <a:t>By</a:t>
            </a:r>
          </a:p>
          <a:p>
            <a:r>
              <a:rPr lang="en-US" sz="2400" cap="none" dirty="0"/>
              <a:t>Jahangir </a:t>
            </a:r>
            <a:r>
              <a:rPr lang="en-US" sz="2400" cap="none" dirty="0" err="1"/>
              <a:t>Moini</a:t>
            </a:r>
            <a:r>
              <a:rPr lang="en-US" sz="2400" cap="none" dirty="0"/>
              <a:t>, M.D., M.P.H.</a:t>
            </a:r>
          </a:p>
          <a:p>
            <a:r>
              <a:rPr lang="en-US" sz="2400" cap="none" dirty="0"/>
              <a:t>and</a:t>
            </a:r>
          </a:p>
          <a:p>
            <a:r>
              <a:rPr lang="en-US" sz="2400" cap="none" dirty="0" err="1"/>
              <a:t>Morvarid</a:t>
            </a:r>
            <a:r>
              <a:rPr lang="en-US" sz="2400" cap="none" dirty="0"/>
              <a:t> </a:t>
            </a:r>
            <a:r>
              <a:rPr lang="en-US" sz="2400" cap="none" dirty="0" err="1"/>
              <a:t>Moini</a:t>
            </a:r>
            <a:r>
              <a:rPr lang="en-US" sz="2400" cap="none" dirty="0"/>
              <a:t>, D.M.D., M.P.H.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Fundamentals of U.S. Health Care: </a:t>
            </a:r>
            <a:br>
              <a:rPr lang="en-US" sz="3600" dirty="0"/>
            </a:br>
            <a:r>
              <a:rPr lang="en-US" sz="3600" dirty="0"/>
              <a:t>An Introduction for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42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Tremendous growth occurring in:</a:t>
            </a:r>
          </a:p>
          <a:p>
            <a:pPr lvl="1"/>
            <a:r>
              <a:rPr lang="en-US" dirty="0"/>
              <a:t>Physician’s offices</a:t>
            </a:r>
          </a:p>
          <a:p>
            <a:pPr lvl="1"/>
            <a:r>
              <a:rPr lang="en-US" dirty="0"/>
              <a:t>Hospitals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Nursing homes</a:t>
            </a:r>
          </a:p>
          <a:p>
            <a:pPr lvl="1"/>
            <a:r>
              <a:rPr lang="en-US" dirty="0"/>
              <a:t>Insurance companies</a:t>
            </a:r>
          </a:p>
          <a:p>
            <a:pPr lvl="1"/>
            <a:r>
              <a:rPr lang="en-US" dirty="0"/>
              <a:t>Assisted-living organizations</a:t>
            </a:r>
          </a:p>
          <a:p>
            <a:pPr lvl="1"/>
            <a:r>
              <a:rPr lang="en-US" dirty="0"/>
              <a:t>Pharmaceutical companies</a:t>
            </a:r>
          </a:p>
          <a:p>
            <a:pPr lvl="1"/>
            <a:r>
              <a:rPr lang="en-US" dirty="0"/>
              <a:t>Equipment manufacturers</a:t>
            </a:r>
          </a:p>
        </p:txBody>
      </p:sp>
    </p:spTree>
    <p:extLst>
      <p:ext uri="{BB962C8B-B14F-4D97-AF65-F5344CB8AC3E}">
        <p14:creationId xmlns:p14="http://schemas.microsoft.com/office/powerpoint/2010/main" val="247640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/>
              <a:t>Health care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elderly need more care, and spend more money for it</a:t>
            </a:r>
          </a:p>
          <a:p>
            <a:r>
              <a:rPr lang="en-US" dirty="0"/>
              <a:t>Over age 80, three of four people have more than one chronic disease</a:t>
            </a:r>
          </a:p>
          <a:p>
            <a:r>
              <a:rPr lang="en-US" dirty="0"/>
              <a:t>Ages 65–80: two of three people have more than one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67365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Fastest growing segments of the health care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Home health aids			56%</a:t>
            </a:r>
          </a:p>
          <a:p>
            <a:r>
              <a:rPr lang="en-US" dirty="0"/>
              <a:t>Medical assistants			52%</a:t>
            </a:r>
          </a:p>
          <a:p>
            <a:r>
              <a:rPr lang="en-US" dirty="0"/>
              <a:t>Physician assistants			50%</a:t>
            </a:r>
          </a:p>
          <a:p>
            <a:r>
              <a:rPr lang="en-US" dirty="0"/>
              <a:t>Physical therapist assistants	      	44%</a:t>
            </a:r>
          </a:p>
        </p:txBody>
      </p:sp>
    </p:spTree>
    <p:extLst>
      <p:ext uri="{BB962C8B-B14F-4D97-AF65-F5344CB8AC3E}">
        <p14:creationId xmlns:p14="http://schemas.microsoft.com/office/powerpoint/2010/main" val="415060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health care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Largest service industry </a:t>
            </a:r>
          </a:p>
          <a:p>
            <a:r>
              <a:rPr lang="en-US" dirty="0"/>
              <a:t>Before the Affordable Care Act (ACA), 42 million people were uninsured (13.4% of population)</a:t>
            </a:r>
          </a:p>
          <a:p>
            <a:r>
              <a:rPr lang="en-US" dirty="0"/>
              <a:t>Medical care cost $3.8 trillion in 2015</a:t>
            </a:r>
          </a:p>
        </p:txBody>
      </p:sp>
    </p:spTree>
    <p:extLst>
      <p:ext uri="{BB962C8B-B14F-4D97-AF65-F5344CB8AC3E}">
        <p14:creationId xmlns:p14="http://schemas.microsoft.com/office/powerpoint/2010/main" val="411569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advancements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Medical technology: </a:t>
            </a:r>
            <a:r>
              <a:rPr lang="en-US" dirty="0"/>
              <a:t>applying scientific knowledge to improve health care</a:t>
            </a:r>
          </a:p>
          <a:p>
            <a:r>
              <a:rPr lang="en-US" dirty="0"/>
              <a:t>Advancements:</a:t>
            </a:r>
          </a:p>
          <a:p>
            <a:pPr lvl="1"/>
            <a:r>
              <a:rPr lang="en-US" sz="2900" dirty="0"/>
              <a:t>Laser surgery</a:t>
            </a:r>
          </a:p>
          <a:p>
            <a:pPr lvl="1"/>
            <a:r>
              <a:rPr lang="en-US" sz="2900" dirty="0"/>
              <a:t>Telemedicine</a:t>
            </a:r>
          </a:p>
          <a:p>
            <a:pPr lvl="1"/>
            <a:r>
              <a:rPr lang="en-US" sz="2900" dirty="0"/>
              <a:t>Electronic medical records</a:t>
            </a:r>
          </a:p>
          <a:p>
            <a:pPr lvl="1"/>
            <a:r>
              <a:rPr lang="en-US" sz="2900" dirty="0"/>
              <a:t>Magnetic resonance imaging (MRI)</a:t>
            </a:r>
          </a:p>
          <a:p>
            <a:pPr lvl="1"/>
            <a:r>
              <a:rPr lang="en-US" sz="2900" dirty="0"/>
              <a:t>Computed axial tomography (CAT)</a:t>
            </a:r>
          </a:p>
          <a:p>
            <a:pPr lvl="1"/>
            <a:r>
              <a:rPr lang="en-US" sz="2900" dirty="0"/>
              <a:t>E-prescribing</a:t>
            </a:r>
          </a:p>
          <a:p>
            <a:pPr lvl="1"/>
            <a:r>
              <a:rPr lang="en-US" sz="2900" dirty="0"/>
              <a:t>Robotic surgery</a:t>
            </a:r>
          </a:p>
          <a:p>
            <a:pPr lvl="1"/>
            <a:r>
              <a:rPr lang="en-US" sz="2900" dirty="0"/>
              <a:t>Organ transplants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0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advancements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Sustaining life artificially is very expensive</a:t>
            </a:r>
          </a:p>
          <a:p>
            <a:r>
              <a:rPr lang="en-US" dirty="0"/>
              <a:t>Health care expenses increased the government’s power over provision of care</a:t>
            </a:r>
          </a:p>
        </p:txBody>
      </p:sp>
    </p:spTree>
    <p:extLst>
      <p:ext uri="{BB962C8B-B14F-4D97-AF65-F5344CB8AC3E}">
        <p14:creationId xmlns:p14="http://schemas.microsoft.com/office/powerpoint/2010/main" val="109150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advancements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Nanomedicine</a:t>
            </a:r>
            <a:r>
              <a:rPr lang="en-US" dirty="0"/>
              <a:t>: uses </a:t>
            </a:r>
            <a:r>
              <a:rPr lang="en-US" dirty="0">
                <a:solidFill>
                  <a:srgbClr val="FF0000"/>
                </a:solidFill>
              </a:rPr>
              <a:t>nanotechnology</a:t>
            </a:r>
            <a:r>
              <a:rPr lang="en-US" dirty="0"/>
              <a:t>, manipulating atoms and molecules </a:t>
            </a:r>
          </a:p>
          <a:p>
            <a:pPr lvl="1"/>
            <a:r>
              <a:rPr lang="en-US" i="1" dirty="0"/>
              <a:t>Nanoparticles </a:t>
            </a:r>
            <a:r>
              <a:rPr lang="en-US" dirty="0"/>
              <a:t>can carry drugs to specific body regions, to fight cancer</a:t>
            </a:r>
            <a:endParaRPr lang="en-US" i="1" dirty="0"/>
          </a:p>
          <a:p>
            <a:r>
              <a:rPr lang="en-US" dirty="0"/>
              <a:t>Other developments: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Gene therapy</a:t>
            </a:r>
          </a:p>
          <a:p>
            <a:pPr lvl="1"/>
            <a:r>
              <a:rPr lang="en-US" dirty="0"/>
              <a:t>Robotic and microscopic surgery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Targeted drug therapy</a:t>
            </a:r>
          </a:p>
          <a:p>
            <a:pPr lvl="1"/>
            <a:r>
              <a:rPr lang="en-US" i="1" dirty="0"/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49860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medical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Curative: joint replacement, transplantation</a:t>
            </a:r>
          </a:p>
          <a:p>
            <a:r>
              <a:rPr lang="en-US" dirty="0"/>
              <a:t>Diagnostic: blood pressure (BP) monitors, CT scans, electrocardiography, MRI</a:t>
            </a:r>
          </a:p>
          <a:p>
            <a:r>
              <a:rPr lang="en-US" dirty="0"/>
              <a:t>Disease management: pacemakers, angioplasty, dialysis</a:t>
            </a:r>
          </a:p>
          <a:p>
            <a:r>
              <a:rPr lang="en-US" dirty="0"/>
              <a:t>Facilities, clinics: labs, “satellite” centers, home health care, subacute care</a:t>
            </a:r>
          </a:p>
        </p:txBody>
      </p:sp>
    </p:spTree>
    <p:extLst>
      <p:ext uri="{BB962C8B-B14F-4D97-AF65-F5344CB8AC3E}">
        <p14:creationId xmlns:p14="http://schemas.microsoft.com/office/powerpoint/2010/main" val="383785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medical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Life-saving measures: </a:t>
            </a:r>
            <a:r>
              <a:rPr lang="en-US" sz="2800" dirty="0"/>
              <a:t>marrow transplantation, CPR, intensive care units (ICUs)</a:t>
            </a:r>
          </a:p>
          <a:p>
            <a:r>
              <a:rPr lang="en-US" sz="3000" dirty="0"/>
              <a:t>Organizational delivery: </a:t>
            </a:r>
            <a:r>
              <a:rPr lang="en-US" sz="2800" dirty="0"/>
              <a:t>integrated networks, managed care</a:t>
            </a:r>
          </a:p>
          <a:p>
            <a:r>
              <a:rPr lang="en-US" sz="3000" dirty="0"/>
              <a:t>Preventative: </a:t>
            </a:r>
            <a:r>
              <a:rPr lang="en-US" sz="2800" dirty="0"/>
              <a:t>diets, implantable defibrillators, vaccines, immunizations</a:t>
            </a:r>
          </a:p>
          <a:p>
            <a:r>
              <a:rPr lang="en-US" sz="3000" dirty="0"/>
              <a:t>System management: health </a:t>
            </a:r>
            <a:r>
              <a:rPr lang="en-US" sz="2800" dirty="0"/>
              <a:t>information systems, telemedicine</a:t>
            </a:r>
          </a:p>
        </p:txBody>
      </p:sp>
    </p:spTree>
    <p:extLst>
      <p:ext uri="{BB962C8B-B14F-4D97-AF65-F5344CB8AC3E}">
        <p14:creationId xmlns:p14="http://schemas.microsoft.com/office/powerpoint/2010/main" val="211221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120+ specialties and subspecialties</a:t>
            </a:r>
          </a:p>
          <a:p>
            <a:r>
              <a:rPr lang="en-US" dirty="0"/>
              <a:t>Many professionals treat only one aspect of a patient’s condition</a:t>
            </a:r>
          </a:p>
          <a:p>
            <a:r>
              <a:rPr lang="en-US" dirty="0"/>
              <a:t>Other negative factors:</a:t>
            </a:r>
          </a:p>
          <a:p>
            <a:pPr lvl="1"/>
            <a:r>
              <a:rPr lang="en-US" dirty="0"/>
              <a:t>Increased costs</a:t>
            </a:r>
          </a:p>
          <a:p>
            <a:pPr lvl="1"/>
            <a:r>
              <a:rPr lang="en-US" dirty="0"/>
              <a:t>Poorer patient–provider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255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Health care today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I</a:t>
            </a:r>
          </a:p>
        </p:txBody>
      </p:sp>
    </p:spTree>
    <p:extLst>
      <p:ext uri="{BB962C8B-B14F-4D97-AF65-F5344CB8AC3E}">
        <p14:creationId xmlns:p14="http://schemas.microsoft.com/office/powerpoint/2010/main" val="212304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 major areas:</a:t>
            </a:r>
          </a:p>
          <a:p>
            <a:pPr lvl="1"/>
            <a:r>
              <a:rPr lang="en-US" dirty="0"/>
              <a:t>Emergency medicine</a:t>
            </a:r>
          </a:p>
          <a:p>
            <a:pPr lvl="1"/>
            <a:r>
              <a:rPr lang="en-US" dirty="0"/>
              <a:t>Family practice</a:t>
            </a:r>
          </a:p>
          <a:p>
            <a:pPr lvl="1"/>
            <a:r>
              <a:rPr lang="en-US" dirty="0"/>
              <a:t>Internal medicine</a:t>
            </a:r>
          </a:p>
          <a:p>
            <a:pPr lvl="1"/>
            <a:r>
              <a:rPr lang="en-US" dirty="0"/>
              <a:t>Obstetrics-gynecology</a:t>
            </a:r>
          </a:p>
          <a:p>
            <a:pPr lvl="1"/>
            <a:r>
              <a:rPr lang="en-US" dirty="0"/>
              <a:t>Orthopedic surgery</a:t>
            </a:r>
          </a:p>
          <a:p>
            <a:pPr lvl="1"/>
            <a:r>
              <a:rPr lang="en-US" dirty="0"/>
              <a:t>Pediatrics</a:t>
            </a:r>
          </a:p>
          <a:p>
            <a:pPr lvl="1"/>
            <a:r>
              <a:rPr lang="en-US" dirty="0"/>
              <a:t>Psychiatry</a:t>
            </a:r>
          </a:p>
          <a:p>
            <a:pPr lvl="1"/>
            <a:r>
              <a:rPr lang="en-US" dirty="0"/>
              <a:t>General surgery</a:t>
            </a:r>
          </a:p>
        </p:txBody>
      </p:sp>
    </p:spTree>
    <p:extLst>
      <p:ext uri="{BB962C8B-B14F-4D97-AF65-F5344CB8AC3E}">
        <p14:creationId xmlns:p14="http://schemas.microsoft.com/office/powerpoint/2010/main" val="89952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Specialists not distributed equally through the country (more are in major cities)</a:t>
            </a:r>
          </a:p>
          <a:p>
            <a:r>
              <a:rPr lang="en-US" sz="3000" dirty="0"/>
              <a:t>42% of physicians are primary care (declining continually for 70+ years)</a:t>
            </a:r>
          </a:p>
          <a:p>
            <a:r>
              <a:rPr lang="en-US" sz="3000" dirty="0"/>
              <a:t>58% are specialists</a:t>
            </a:r>
          </a:p>
        </p:txBody>
      </p:sp>
    </p:spTree>
    <p:extLst>
      <p:ext uri="{BB962C8B-B14F-4D97-AF65-F5344CB8AC3E}">
        <p14:creationId xmlns:p14="http://schemas.microsoft.com/office/powerpoint/2010/main" val="381887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Highest paying medical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Invasive cardiologists	  $525,000</a:t>
            </a:r>
          </a:p>
          <a:p>
            <a:r>
              <a:rPr lang="en-US" dirty="0"/>
              <a:t>Orthopedic surgeons	  $497,000</a:t>
            </a:r>
          </a:p>
          <a:p>
            <a:r>
              <a:rPr lang="en-US" dirty="0"/>
              <a:t>Gastroenterologists	  $455,000</a:t>
            </a:r>
          </a:p>
          <a:p>
            <a:r>
              <a:rPr lang="en-US" dirty="0"/>
              <a:t>Urologists		  	  $412,000</a:t>
            </a:r>
          </a:p>
          <a:p>
            <a:r>
              <a:rPr lang="en-US" dirty="0"/>
              <a:t>Dermatologists		  $398,000</a:t>
            </a:r>
          </a:p>
          <a:p>
            <a:r>
              <a:rPr lang="en-US" dirty="0"/>
              <a:t>Emergency physicians	  $345,000</a:t>
            </a:r>
          </a:p>
          <a:p>
            <a:r>
              <a:rPr lang="en-US" dirty="0"/>
              <a:t>General surgeons	  $339,000</a:t>
            </a:r>
          </a:p>
        </p:txBody>
      </p:sp>
    </p:spTree>
    <p:extLst>
      <p:ext uri="{BB962C8B-B14F-4D97-AF65-F5344CB8AC3E}">
        <p14:creationId xmlns:p14="http://schemas.microsoft.com/office/powerpoint/2010/main" val="350257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 i="1" dirty="0"/>
              <a:t>Cost </a:t>
            </a:r>
            <a:r>
              <a:rPr lang="en-US" dirty="0"/>
              <a:t>is the primary factor in lack of coverage: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Third-party payers</a:t>
            </a:r>
          </a:p>
          <a:p>
            <a:pPr lvl="1"/>
            <a:r>
              <a:rPr lang="en-US" dirty="0"/>
              <a:t>Fraud, abuse</a:t>
            </a:r>
          </a:p>
          <a:p>
            <a:pPr lvl="1"/>
            <a:r>
              <a:rPr lang="en-US" dirty="0"/>
              <a:t>Defensive medicine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Elderly</a:t>
            </a:r>
          </a:p>
          <a:p>
            <a:pPr lvl="1"/>
            <a:r>
              <a:rPr lang="en-US" dirty="0"/>
              <a:t>Market problems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Delivery of care</a:t>
            </a:r>
          </a:p>
          <a:p>
            <a:pPr lvl="1"/>
            <a:r>
              <a:rPr lang="en-US" dirty="0"/>
              <a:t>Administration</a:t>
            </a:r>
          </a:p>
          <a:p>
            <a:pPr lvl="1"/>
            <a:r>
              <a:rPr lang="en-US" dirty="0"/>
              <a:t>Multi-payer system</a:t>
            </a:r>
          </a:p>
          <a:p>
            <a:pPr lvl="1"/>
            <a:r>
              <a:rPr lang="en-US" dirty="0"/>
              <a:t>Practice variations</a:t>
            </a:r>
          </a:p>
          <a:p>
            <a:pPr lvl="1"/>
            <a:r>
              <a:rPr lang="en-US" dirty="0"/>
              <a:t>Equipment, supplies</a:t>
            </a:r>
          </a:p>
          <a:p>
            <a:pPr lvl="1"/>
            <a:r>
              <a:rPr lang="en-US" dirty="0"/>
              <a:t>More tests, treatments</a:t>
            </a:r>
          </a:p>
          <a:p>
            <a:pPr lvl="1"/>
            <a:r>
              <a:rPr lang="en-US" dirty="0"/>
              <a:t>Lawsuits</a:t>
            </a:r>
          </a:p>
        </p:txBody>
      </p:sp>
    </p:spTree>
    <p:extLst>
      <p:ext uri="{BB962C8B-B14F-4D97-AF65-F5344CB8AC3E}">
        <p14:creationId xmlns:p14="http://schemas.microsoft.com/office/powerpoint/2010/main" val="327895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direct costs from malpractice liability = $35 billion per year</a:t>
            </a:r>
          </a:p>
          <a:p>
            <a:r>
              <a:rPr lang="en-US" dirty="0"/>
              <a:t>This results in increased prices</a:t>
            </a:r>
          </a:p>
          <a:p>
            <a:r>
              <a:rPr lang="en-US" dirty="0">
                <a:solidFill>
                  <a:srgbClr val="FF0000"/>
                </a:solidFill>
              </a:rPr>
              <a:t>Defensive medicine</a:t>
            </a:r>
            <a:r>
              <a:rPr lang="en-US" dirty="0"/>
              <a:t>: procedures that reduce likelihood of legal outcomes</a:t>
            </a:r>
          </a:p>
        </p:txBody>
      </p:sp>
    </p:spTree>
    <p:extLst>
      <p:ext uri="{BB962C8B-B14F-4D97-AF65-F5344CB8AC3E}">
        <p14:creationId xmlns:p14="http://schemas.microsoft.com/office/powerpoint/2010/main" val="239836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Figure 1-1: (Part A: health insurance funding)</a:t>
            </a:r>
            <a:br>
              <a:rPr lang="en-US" sz="2800" dirty="0"/>
            </a:br>
            <a:r>
              <a:rPr lang="en-US" sz="2800" dirty="0"/>
              <a:t>(Part B: where health care dollars are spent)</a:t>
            </a:r>
          </a:p>
        </p:txBody>
      </p:sp>
      <p:pic>
        <p:nvPicPr>
          <p:cNvPr id="4" name="Content Placeholder 3" descr="Figure 1-1A&amp;B Health Insurance Funding and Spend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35" b="-5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587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Fraud and abuse</a:t>
            </a:r>
            <a:r>
              <a:rPr lang="en-US" dirty="0"/>
              <a:t>: illegal claims, cost reports, </a:t>
            </a:r>
            <a:r>
              <a:rPr lang="en-US" dirty="0">
                <a:solidFill>
                  <a:srgbClr val="FF0000"/>
                </a:solidFill>
              </a:rPr>
              <a:t>upcoding </a:t>
            </a:r>
            <a:r>
              <a:rPr lang="en-US" dirty="0"/>
              <a:t>(billing for higher priced services than actually provided) </a:t>
            </a:r>
          </a:p>
          <a:p>
            <a:r>
              <a:rPr lang="en-US" i="1" dirty="0"/>
              <a:t>Medical model</a:t>
            </a:r>
            <a:r>
              <a:rPr lang="en-US" dirty="0"/>
              <a:t>: interventions emphasized after patients become sick</a:t>
            </a:r>
          </a:p>
          <a:p>
            <a:r>
              <a:rPr lang="en-US" i="1" dirty="0"/>
              <a:t>Practice variations</a:t>
            </a:r>
            <a:r>
              <a:rPr lang="en-US" dirty="0"/>
              <a:t>: differing treatments for similar patients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459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aging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Advances = Americans living longer</a:t>
            </a:r>
          </a:p>
          <a:p>
            <a:r>
              <a:rPr lang="en-US" dirty="0"/>
              <a:t>More years in worse health, requiring care for:</a:t>
            </a:r>
          </a:p>
          <a:p>
            <a:pPr lvl="1"/>
            <a:r>
              <a:rPr lang="en-US" dirty="0"/>
              <a:t>Alzheimer’s disease, dementia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Hypertension, stroke</a:t>
            </a:r>
          </a:p>
          <a:p>
            <a:pPr lvl="1"/>
            <a:r>
              <a:rPr lang="en-US" dirty="0"/>
              <a:t>Cancers</a:t>
            </a:r>
          </a:p>
          <a:p>
            <a:pPr lvl="1"/>
            <a:r>
              <a:rPr lang="en-US" dirty="0"/>
              <a:t>Osteoporosis, fractures</a:t>
            </a:r>
          </a:p>
          <a:p>
            <a:pPr lvl="1"/>
            <a:r>
              <a:rPr lang="en-US" dirty="0"/>
              <a:t>Hearing &amp; visual impairments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0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U.S. life expectancy based on birth year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8962709"/>
              </p:ext>
            </p:extLst>
          </p:nvPr>
        </p:nvGraphicFramePr>
        <p:xfrm>
          <a:off x="301625" y="1527175"/>
          <a:ext cx="8504236" cy="450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Males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Females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281">
                <a:tc>
                  <a:txBody>
                    <a:bodyPr/>
                    <a:lstStyle/>
                    <a:p>
                      <a:r>
                        <a:rPr lang="en-US" dirty="0"/>
                        <a:t>1900 – Average</a:t>
                      </a:r>
                    </a:p>
                    <a:p>
                      <a:r>
                        <a:rPr lang="en-US" dirty="0"/>
                        <a:t>   White</a:t>
                      </a:r>
                    </a:p>
                    <a:p>
                      <a:r>
                        <a:rPr lang="en-US" dirty="0"/>
                        <a:t>   Black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  <a:p>
                      <a:r>
                        <a:rPr lang="en-US" dirty="0"/>
                        <a:t>47</a:t>
                      </a:r>
                    </a:p>
                    <a:p>
                      <a:r>
                        <a:rPr lang="en-US" dirty="0"/>
                        <a:t>33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  <a:p>
                      <a:r>
                        <a:rPr lang="en-US" dirty="0"/>
                        <a:t>49</a:t>
                      </a:r>
                    </a:p>
                    <a:p>
                      <a:r>
                        <a:rPr lang="en-US" dirty="0"/>
                        <a:t>34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40.7</a:t>
                      </a:r>
                    </a:p>
                    <a:p>
                      <a:r>
                        <a:rPr lang="en-US" dirty="0"/>
                        <a:t>48</a:t>
                      </a:r>
                    </a:p>
                    <a:p>
                      <a:r>
                        <a:rPr lang="en-US" dirty="0"/>
                        <a:t>33.5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281">
                <a:tc>
                  <a:txBody>
                    <a:bodyPr/>
                    <a:lstStyle/>
                    <a:p>
                      <a:r>
                        <a:rPr lang="en-US" dirty="0"/>
                        <a:t>2000 – Average</a:t>
                      </a:r>
                    </a:p>
                    <a:p>
                      <a:r>
                        <a:rPr lang="en-US" dirty="0"/>
                        <a:t>   White</a:t>
                      </a:r>
                    </a:p>
                    <a:p>
                      <a:r>
                        <a:rPr lang="en-US" dirty="0"/>
                        <a:t>   Black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71.5</a:t>
                      </a:r>
                    </a:p>
                    <a:p>
                      <a:r>
                        <a:rPr lang="en-US" dirty="0"/>
                        <a:t>75</a:t>
                      </a:r>
                    </a:p>
                    <a:p>
                      <a:r>
                        <a:rPr lang="en-US" dirty="0"/>
                        <a:t>68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77.5</a:t>
                      </a:r>
                    </a:p>
                    <a:p>
                      <a:r>
                        <a:rPr lang="en-US" dirty="0"/>
                        <a:t>80</a:t>
                      </a:r>
                    </a:p>
                    <a:p>
                      <a:r>
                        <a:rPr lang="en-US" dirty="0"/>
                        <a:t>75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74.5</a:t>
                      </a:r>
                    </a:p>
                    <a:p>
                      <a:r>
                        <a:rPr lang="en-US" dirty="0"/>
                        <a:t>77.5</a:t>
                      </a:r>
                    </a:p>
                    <a:p>
                      <a:r>
                        <a:rPr lang="en-US" dirty="0"/>
                        <a:t>71.5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281">
                <a:tc>
                  <a:txBody>
                    <a:bodyPr/>
                    <a:lstStyle/>
                    <a:p>
                      <a:r>
                        <a:rPr lang="en-US" dirty="0"/>
                        <a:t>2010 – Average</a:t>
                      </a:r>
                    </a:p>
                    <a:p>
                      <a:r>
                        <a:rPr lang="en-US" dirty="0"/>
                        <a:t>   White</a:t>
                      </a:r>
                    </a:p>
                    <a:p>
                      <a:r>
                        <a:rPr lang="en-US" dirty="0"/>
                        <a:t>   Black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76.4</a:t>
                      </a:r>
                    </a:p>
                    <a:p>
                      <a:r>
                        <a:rPr lang="en-US" dirty="0"/>
                        <a:t>78.5</a:t>
                      </a:r>
                    </a:p>
                    <a:p>
                      <a:r>
                        <a:rPr lang="en-US" dirty="0"/>
                        <a:t>71.4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81.1</a:t>
                      </a:r>
                    </a:p>
                    <a:p>
                      <a:r>
                        <a:rPr lang="en-US" dirty="0"/>
                        <a:t>83.8</a:t>
                      </a:r>
                    </a:p>
                    <a:p>
                      <a:r>
                        <a:rPr lang="en-US" dirty="0"/>
                        <a:t>77.7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78.8</a:t>
                      </a:r>
                    </a:p>
                    <a:p>
                      <a:r>
                        <a:rPr lang="en-US" dirty="0"/>
                        <a:t>81.2</a:t>
                      </a:r>
                    </a:p>
                    <a:p>
                      <a:r>
                        <a:rPr lang="en-US" dirty="0"/>
                        <a:t>74.7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1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aging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than 44.7 million (14.1% of population)</a:t>
            </a:r>
          </a:p>
          <a:p>
            <a:r>
              <a:rPr lang="en-US" i="1" dirty="0"/>
              <a:t>Baby boom generation</a:t>
            </a:r>
            <a:r>
              <a:rPr lang="en-US" dirty="0"/>
              <a:t>: now reaching age 65</a:t>
            </a:r>
          </a:p>
          <a:p>
            <a:r>
              <a:rPr lang="en-US" dirty="0"/>
              <a:t>In under two decades, elderly will be more than 26% of population</a:t>
            </a:r>
          </a:p>
          <a:p>
            <a:r>
              <a:rPr lang="en-US" dirty="0">
                <a:solidFill>
                  <a:srgbClr val="FF0000"/>
                </a:solidFill>
              </a:rPr>
              <a:t>Baby boomers</a:t>
            </a:r>
            <a:r>
              <a:rPr lang="en-US" dirty="0"/>
              <a:t>: due to large number of births between 1946 and 1964</a:t>
            </a:r>
          </a:p>
        </p:txBody>
      </p:sp>
    </p:spTree>
    <p:extLst>
      <p:ext uri="{BB962C8B-B14F-4D97-AF65-F5344CB8AC3E}">
        <p14:creationId xmlns:p14="http://schemas.microsoft.com/office/powerpoint/2010/main" val="372489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The complexity of health care</a:t>
            </a:r>
          </a:p>
        </p:txBody>
      </p:sp>
    </p:spTree>
    <p:extLst>
      <p:ext uri="{BB962C8B-B14F-4D97-AF65-F5344CB8AC3E}">
        <p14:creationId xmlns:p14="http://schemas.microsoft.com/office/powerpoint/2010/main" val="3566322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aging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Significant growth in elderly services:</a:t>
            </a:r>
          </a:p>
          <a:p>
            <a:pPr lvl="1"/>
            <a:r>
              <a:rPr lang="en-US" dirty="0"/>
              <a:t>Long-term care</a:t>
            </a:r>
          </a:p>
          <a:p>
            <a:pPr lvl="1"/>
            <a:r>
              <a:rPr lang="en-US" dirty="0"/>
              <a:t>Home health care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Adult day care </a:t>
            </a:r>
            <a:r>
              <a:rPr lang="en-US" dirty="0"/>
              <a:t>(</a:t>
            </a:r>
            <a:r>
              <a:rPr lang="en-US" i="1" dirty="0"/>
              <a:t>adult day service</a:t>
            </a:r>
            <a:r>
              <a:rPr lang="en-US" dirty="0"/>
              <a:t>; helps elderly, so their adult children can maintain their careers)</a:t>
            </a:r>
          </a:p>
        </p:txBody>
      </p:sp>
    </p:spTree>
    <p:extLst>
      <p:ext uri="{BB962C8B-B14F-4D97-AF65-F5344CB8AC3E}">
        <p14:creationId xmlns:p14="http://schemas.microsoft.com/office/powerpoint/2010/main" val="280733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options:</a:t>
            </a:r>
          </a:p>
          <a:p>
            <a:pPr lvl="1"/>
            <a:r>
              <a:rPr lang="en-US" dirty="0"/>
              <a:t>Inpatient, rehabilitation hospitals</a:t>
            </a:r>
          </a:p>
          <a:p>
            <a:pPr lvl="1"/>
            <a:r>
              <a:rPr lang="en-US" dirty="0"/>
              <a:t>Post-acute brain injury facilities</a:t>
            </a:r>
          </a:p>
          <a:p>
            <a:pPr lvl="1"/>
            <a:r>
              <a:rPr lang="en-US" dirty="0"/>
              <a:t>Outpatient, ambulatory care hospitals</a:t>
            </a:r>
          </a:p>
          <a:p>
            <a:pPr lvl="1"/>
            <a:r>
              <a:rPr lang="en-US" dirty="0"/>
              <a:t>Long-term care facilities</a:t>
            </a:r>
          </a:p>
          <a:p>
            <a:pPr lvl="1"/>
            <a:r>
              <a:rPr lang="en-US" dirty="0"/>
              <a:t>Mental health facilities</a:t>
            </a:r>
          </a:p>
          <a:p>
            <a:pPr lvl="1"/>
            <a:r>
              <a:rPr lang="en-US" dirty="0"/>
              <a:t>Home health care, hospice</a:t>
            </a:r>
          </a:p>
          <a:p>
            <a:pPr lvl="1"/>
            <a:r>
              <a:rPr lang="en-US" dirty="0"/>
              <a:t>Government health services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62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Figure 1-2: Various health care professionals employed in different types of facilities</a:t>
            </a:r>
          </a:p>
        </p:txBody>
      </p:sp>
      <p:pic>
        <p:nvPicPr>
          <p:cNvPr id="7" name="Content Placeholder 6" descr="Figure 1-3NOT SURE Various Healthcare Professionals Employed in Different Types of Faciliti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653" r="-26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560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Inpatient services = largest share of total expenditures</a:t>
            </a:r>
          </a:p>
          <a:p>
            <a:r>
              <a:rPr lang="en-US" dirty="0"/>
              <a:t>Employment is continually increasing</a:t>
            </a:r>
          </a:p>
          <a:p>
            <a:r>
              <a:rPr lang="en-US" dirty="0"/>
              <a:t>Hospitalizations occur less often, and for shorter periods of time</a:t>
            </a:r>
          </a:p>
          <a:p>
            <a:r>
              <a:rPr lang="en-US" dirty="0"/>
              <a:t>Fewer than 6,000 registered hospitals </a:t>
            </a:r>
          </a:p>
        </p:txBody>
      </p:sp>
    </p:spTree>
    <p:extLst>
      <p:ext uri="{BB962C8B-B14F-4D97-AF65-F5344CB8AC3E}">
        <p14:creationId xmlns:p14="http://schemas.microsoft.com/office/powerpoint/2010/main" val="1121736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5,686 registered hospitals</a:t>
            </a:r>
          </a:p>
          <a:p>
            <a:r>
              <a:rPr lang="en-US" dirty="0"/>
              <a:t>3,003 urban community hospitals</a:t>
            </a:r>
          </a:p>
          <a:p>
            <a:r>
              <a:rPr lang="en-US" dirty="0"/>
              <a:t>1,971 rural community hospitals</a:t>
            </a:r>
          </a:p>
          <a:p>
            <a:r>
              <a:rPr lang="en-US" dirty="0"/>
              <a:t>3,144 community hospitals in “systems”</a:t>
            </a:r>
          </a:p>
          <a:p>
            <a:r>
              <a:rPr lang="en-US" dirty="0"/>
              <a:t>1,582 community hospitals in “networks”</a:t>
            </a:r>
          </a:p>
          <a:p>
            <a:r>
              <a:rPr lang="en-US" dirty="0"/>
              <a:t>35,416,020 total admissions</a:t>
            </a:r>
          </a:p>
          <a:p>
            <a:r>
              <a:rPr lang="en-US" dirty="0"/>
              <a:t>$859,419,233,000 total expenses</a:t>
            </a:r>
          </a:p>
        </p:txBody>
      </p:sp>
    </p:spTree>
    <p:extLst>
      <p:ext uri="{BB962C8B-B14F-4D97-AF65-F5344CB8AC3E}">
        <p14:creationId xmlns:p14="http://schemas.microsoft.com/office/powerpoint/2010/main" val="340964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Less common types: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Psychiatric</a:t>
            </a:r>
          </a:p>
          <a:p>
            <a:pPr lvl="1"/>
            <a:r>
              <a:rPr lang="en-US" dirty="0"/>
              <a:t>Federal</a:t>
            </a:r>
          </a:p>
          <a:p>
            <a:pPr lvl="1"/>
            <a:r>
              <a:rPr lang="en-US" dirty="0"/>
              <a:t>Non-federal long-term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Teaching</a:t>
            </a:r>
          </a:p>
          <a:p>
            <a:pPr lvl="1"/>
            <a:r>
              <a:rPr lang="en-US" dirty="0"/>
              <a:t>Non-teaching</a:t>
            </a:r>
          </a:p>
        </p:txBody>
      </p:sp>
    </p:spTree>
    <p:extLst>
      <p:ext uri="{BB962C8B-B14F-4D97-AF65-F5344CB8AC3E}">
        <p14:creationId xmlns:p14="http://schemas.microsoft.com/office/powerpoint/2010/main" val="2924491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 and Medicaid pay for most stays </a:t>
            </a:r>
          </a:p>
          <a:p>
            <a:r>
              <a:rPr lang="en-US" dirty="0"/>
              <a:t>Most are “private, non-profit, general hospitals”: patients have short stays </a:t>
            </a:r>
          </a:p>
          <a:p>
            <a:r>
              <a:rPr lang="en-US" dirty="0">
                <a:solidFill>
                  <a:srgbClr val="FF0000"/>
                </a:solidFill>
              </a:rPr>
              <a:t>General hospitals</a:t>
            </a:r>
            <a:r>
              <a:rPr lang="en-US" dirty="0"/>
              <a:t>: provide varied services</a:t>
            </a:r>
          </a:p>
          <a:p>
            <a:r>
              <a:rPr lang="en-US" dirty="0"/>
              <a:t>Often seek accreditation through </a:t>
            </a:r>
            <a:r>
              <a:rPr lang="en-US" dirty="0">
                <a:solidFill>
                  <a:srgbClr val="FF0000"/>
                </a:solidFill>
              </a:rPr>
              <a:t>The Joint Commission</a:t>
            </a:r>
            <a:r>
              <a:rPr lang="en-US" dirty="0"/>
              <a:t>, to maintain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2478330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Types of care:</a:t>
            </a:r>
          </a:p>
          <a:p>
            <a:pPr lvl="1"/>
            <a:r>
              <a:rPr lang="en-US" i="1" dirty="0"/>
              <a:t>Emergency </a:t>
            </a:r>
            <a:r>
              <a:rPr lang="en-US" dirty="0"/>
              <a:t>(immediate attention)</a:t>
            </a:r>
          </a:p>
          <a:p>
            <a:pPr lvl="1"/>
            <a:r>
              <a:rPr lang="en-US" i="1" dirty="0"/>
              <a:t>Trauma </a:t>
            </a:r>
            <a:r>
              <a:rPr lang="en-US" dirty="0"/>
              <a:t>(life-threatening injuries)</a:t>
            </a:r>
          </a:p>
          <a:p>
            <a:pPr lvl="1"/>
            <a:r>
              <a:rPr lang="en-US" i="1" dirty="0"/>
              <a:t>Cardiac care units </a:t>
            </a:r>
            <a:r>
              <a:rPr lang="en-US" dirty="0"/>
              <a:t>(</a:t>
            </a:r>
            <a:r>
              <a:rPr lang="en-US" i="1" dirty="0"/>
              <a:t>CCUs</a:t>
            </a:r>
            <a:r>
              <a:rPr lang="en-US" dirty="0"/>
              <a:t>, serious heart conditions)</a:t>
            </a:r>
          </a:p>
          <a:p>
            <a:pPr lvl="1"/>
            <a:r>
              <a:rPr lang="en-US" i="1" dirty="0"/>
              <a:t>Intensive care units</a:t>
            </a:r>
            <a:r>
              <a:rPr lang="en-US" dirty="0"/>
              <a:t> (</a:t>
            </a:r>
            <a:r>
              <a:rPr lang="en-US" i="1" dirty="0"/>
              <a:t>ICUs</a:t>
            </a:r>
            <a:r>
              <a:rPr lang="en-US" dirty="0"/>
              <a:t>, serious conditions)</a:t>
            </a:r>
          </a:p>
          <a:p>
            <a:pPr lvl="1"/>
            <a:r>
              <a:rPr lang="en-US" i="1" dirty="0"/>
              <a:t>Transitional care units </a:t>
            </a:r>
            <a:r>
              <a:rPr lang="en-US" dirty="0"/>
              <a:t>(</a:t>
            </a:r>
            <a:r>
              <a:rPr lang="en-US" i="1" dirty="0"/>
              <a:t>TCUs</a:t>
            </a:r>
            <a:r>
              <a:rPr lang="en-US" dirty="0"/>
              <a:t>, lower level care)</a:t>
            </a:r>
          </a:p>
          <a:p>
            <a:pPr lvl="1"/>
            <a:r>
              <a:rPr lang="en-US" i="1" dirty="0"/>
              <a:t>General care units </a:t>
            </a:r>
            <a:r>
              <a:rPr lang="en-US" dirty="0"/>
              <a:t>(</a:t>
            </a:r>
            <a:r>
              <a:rPr lang="en-US" i="1" dirty="0"/>
              <a:t>GCUs</a:t>
            </a:r>
            <a:r>
              <a:rPr lang="en-US" dirty="0"/>
              <a:t>, seriously ill patients not needing special equipment or ongoing nursing)</a:t>
            </a:r>
          </a:p>
        </p:txBody>
      </p:sp>
    </p:spTree>
    <p:extLst>
      <p:ext uri="{BB962C8B-B14F-4D97-AF65-F5344CB8AC3E}">
        <p14:creationId xmlns:p14="http://schemas.microsoft.com/office/powerpoint/2010/main" val="397626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Post-acute brain injury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824 of every 100,000 people have a traumatic brain injury annually</a:t>
            </a:r>
          </a:p>
          <a:p>
            <a:r>
              <a:rPr lang="en-US" dirty="0"/>
              <a:t>More occurrences, but less deaths</a:t>
            </a:r>
          </a:p>
          <a:p>
            <a:r>
              <a:rPr lang="en-US" dirty="0"/>
              <a:t>Post-acute: care following hospitalization</a:t>
            </a:r>
          </a:p>
          <a:p>
            <a:r>
              <a:rPr lang="en-US" dirty="0"/>
              <a:t>May help recovery or coping skills once continued hospitalization is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719930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Ambulatory care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outpatient</a:t>
            </a:r>
            <a:r>
              <a:rPr lang="en-US" dirty="0"/>
              <a:t> care</a:t>
            </a:r>
          </a:p>
          <a:p>
            <a:r>
              <a:rPr lang="en-US" dirty="0"/>
              <a:t>Services provided when overnight stays are not required</a:t>
            </a:r>
          </a:p>
          <a:p>
            <a:r>
              <a:rPr lang="en-US" dirty="0"/>
              <a:t>Same-day surgeries performed in </a:t>
            </a:r>
            <a:r>
              <a:rPr lang="en-US" i="1" dirty="0"/>
              <a:t>ambulatory surgical units,</a:t>
            </a:r>
            <a:r>
              <a:rPr lang="en-US" dirty="0"/>
              <a:t> </a:t>
            </a:r>
            <a:r>
              <a:rPr lang="en-US" i="1" dirty="0"/>
              <a:t>ambulatory surgical centers</a:t>
            </a:r>
          </a:p>
          <a:p>
            <a:r>
              <a:rPr lang="en-US" dirty="0"/>
              <a:t>Patients often discharged in 1–3 hours</a:t>
            </a:r>
          </a:p>
        </p:txBody>
      </p:sp>
    </p:spTree>
    <p:extLst>
      <p:ext uri="{BB962C8B-B14F-4D97-AF65-F5344CB8AC3E}">
        <p14:creationId xmlns:p14="http://schemas.microsoft.com/office/powerpoint/2010/main" val="272315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Health care is more complex</a:t>
            </a:r>
          </a:p>
          <a:p>
            <a:r>
              <a:rPr lang="en-US" dirty="0"/>
              <a:t>Most patients have a </a:t>
            </a:r>
            <a:r>
              <a:rPr lang="en-US" i="1" dirty="0"/>
              <a:t>primary care physician</a:t>
            </a:r>
            <a:r>
              <a:rPr lang="en-US" dirty="0"/>
              <a:t>, who refers them to specialists</a:t>
            </a:r>
          </a:p>
          <a:p>
            <a:r>
              <a:rPr lang="en-US" dirty="0"/>
              <a:t>There are more health facilities available</a:t>
            </a:r>
          </a:p>
          <a:p>
            <a:r>
              <a:rPr lang="en-US" dirty="0"/>
              <a:t>Many people cannot access them</a:t>
            </a:r>
          </a:p>
        </p:txBody>
      </p:sp>
    </p:spTree>
    <p:extLst>
      <p:ext uri="{BB962C8B-B14F-4D97-AF65-F5344CB8AC3E}">
        <p14:creationId xmlns:p14="http://schemas.microsoft.com/office/powerpoint/2010/main" val="3743116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Figure 1-3: Ambulatory surgical center</a:t>
            </a:r>
          </a:p>
        </p:txBody>
      </p:sp>
      <p:pic>
        <p:nvPicPr>
          <p:cNvPr id="4" name="Content Placeholder 3" descr="Figure 1-5 Ambulatory Surgical Cen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79" b="17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474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Hospital-based or non-hospital-based</a:t>
            </a:r>
          </a:p>
          <a:p>
            <a:r>
              <a:rPr lang="en-US" dirty="0"/>
              <a:t>Most services still occur in physician offices</a:t>
            </a:r>
          </a:p>
          <a:p>
            <a:r>
              <a:rPr lang="en-US" dirty="0"/>
              <a:t>Surgeries often performed outside of hospitals</a:t>
            </a:r>
          </a:p>
          <a:p>
            <a:r>
              <a:rPr lang="en-US" i="1" dirty="0"/>
              <a:t>Wellness center: </a:t>
            </a:r>
            <a:r>
              <a:rPr lang="en-US" dirty="0"/>
              <a:t>physicals, immunizations, preventive measures, education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2083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Urgent care: </a:t>
            </a:r>
            <a:r>
              <a:rPr lang="en-US" sz="2800" dirty="0"/>
              <a:t>walk-ins for acute illnesses, injuries that primary practices or retail clinics cannot handle</a:t>
            </a:r>
          </a:p>
          <a:p>
            <a:r>
              <a:rPr lang="en-US" dirty="0"/>
              <a:t>No appointments needed</a:t>
            </a:r>
          </a:p>
          <a:p>
            <a:r>
              <a:rPr lang="en-US" dirty="0"/>
              <a:t>No </a:t>
            </a:r>
            <a:r>
              <a:rPr lang="en-US" i="1" dirty="0"/>
              <a:t>ongoing care</a:t>
            </a:r>
            <a:r>
              <a:rPr lang="en-US" dirty="0"/>
              <a:t> for chronic conditions</a:t>
            </a:r>
          </a:p>
          <a:p>
            <a:r>
              <a:rPr lang="en-US" dirty="0">
                <a:solidFill>
                  <a:srgbClr val="FF0000"/>
                </a:solidFill>
              </a:rPr>
              <a:t>Retail clinics</a:t>
            </a:r>
            <a:r>
              <a:rPr lang="en-US" dirty="0"/>
              <a:t>: may be part of pharmacies or even supermarkets</a:t>
            </a:r>
          </a:p>
        </p:txBody>
      </p:sp>
    </p:spTree>
    <p:extLst>
      <p:ext uri="{BB962C8B-B14F-4D97-AF65-F5344CB8AC3E}">
        <p14:creationId xmlns:p14="http://schemas.microsoft.com/office/powerpoint/2010/main" val="2920362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1-4: Retail pharmacy</a:t>
            </a:r>
          </a:p>
        </p:txBody>
      </p:sp>
      <p:pic>
        <p:nvPicPr>
          <p:cNvPr id="4" name="Content Placeholder 3" descr="Figure 1-6 Retail Pharma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3" r="8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0759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Provides services in patients’ homes</a:t>
            </a:r>
          </a:p>
          <a:p>
            <a:r>
              <a:rPr lang="en-US" sz="3000" dirty="0"/>
              <a:t>Conducted by </a:t>
            </a:r>
            <a:r>
              <a:rPr lang="en-US" sz="3000" dirty="0">
                <a:solidFill>
                  <a:srgbClr val="FF0000"/>
                </a:solidFill>
              </a:rPr>
              <a:t>home health agencies</a:t>
            </a:r>
          </a:p>
          <a:p>
            <a:r>
              <a:rPr lang="en-US" sz="3000" dirty="0"/>
              <a:t>More than 12,200 in U.S.</a:t>
            </a:r>
          </a:p>
          <a:p>
            <a:r>
              <a:rPr lang="en-US" sz="3000" dirty="0"/>
              <a:t>Many hospitals have </a:t>
            </a:r>
            <a:r>
              <a:rPr lang="en-US" sz="3000" i="1" dirty="0"/>
              <a:t>home health departments</a:t>
            </a:r>
            <a:r>
              <a:rPr lang="en-US" sz="3000" dirty="0"/>
              <a:t> focusing on rehab and post-acute care</a:t>
            </a:r>
          </a:p>
          <a:p>
            <a:r>
              <a:rPr lang="en-US" sz="3000" dirty="0"/>
              <a:t>Jobs are increasing very quickly</a:t>
            </a:r>
          </a:p>
          <a:p>
            <a:r>
              <a:rPr lang="en-US" sz="3000" dirty="0"/>
              <a:t>Services are strictly regulated</a:t>
            </a:r>
          </a:p>
        </p:txBody>
      </p:sp>
    </p:spTree>
    <p:extLst>
      <p:ext uri="{BB962C8B-B14F-4D97-AF65-F5344CB8AC3E}">
        <p14:creationId xmlns:p14="http://schemas.microsoft.com/office/powerpoint/2010/main" val="3313726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Long-term care </a:t>
            </a:r>
            <a:r>
              <a:rPr lang="en-US" dirty="0"/>
              <a:t>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Custodial care for prolonged illnesses or chronic disabilities</a:t>
            </a:r>
          </a:p>
          <a:p>
            <a:r>
              <a:rPr lang="en-US" dirty="0"/>
              <a:t>Mostly used by the elderly</a:t>
            </a:r>
          </a:p>
          <a:p>
            <a:r>
              <a:rPr lang="en-US" dirty="0"/>
              <a:t>Three in four elderly Americans will need long-term care </a:t>
            </a:r>
          </a:p>
          <a:p>
            <a:pPr lvl="1"/>
            <a:r>
              <a:rPr lang="en-US" dirty="0"/>
              <a:t>Due to reduced functionality, from chronic conditions, including </a:t>
            </a:r>
            <a:r>
              <a:rPr lang="en-US" dirty="0">
                <a:solidFill>
                  <a:srgbClr val="FF0000"/>
                </a:solidFill>
              </a:rPr>
              <a:t>cognitive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impairment</a:t>
            </a:r>
          </a:p>
        </p:txBody>
      </p:sp>
    </p:spTree>
    <p:extLst>
      <p:ext uri="{BB962C8B-B14F-4D97-AF65-F5344CB8AC3E}">
        <p14:creationId xmlns:p14="http://schemas.microsoft.com/office/powerpoint/2010/main" val="438962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By 2050, about 27 million will use long-term care services (doubled since 2000)</a:t>
            </a:r>
          </a:p>
          <a:p>
            <a:r>
              <a:rPr lang="en-US" dirty="0"/>
              <a:t>Two-thirds of costs paid by Medicaid, public sources</a:t>
            </a:r>
          </a:p>
          <a:p>
            <a:r>
              <a:rPr lang="en-US" dirty="0">
                <a:solidFill>
                  <a:srgbClr val="FF0000"/>
                </a:solidFill>
              </a:rPr>
              <a:t>Holistic health care </a:t>
            </a:r>
            <a:r>
              <a:rPr lang="en-US" dirty="0"/>
              <a:t>stressed</a:t>
            </a:r>
          </a:p>
          <a:p>
            <a:pPr lvl="1"/>
            <a:r>
              <a:rPr lang="en-US" dirty="0"/>
              <a:t>Addresses physical, mental, social, spiritual needs</a:t>
            </a:r>
          </a:p>
        </p:txBody>
      </p:sp>
    </p:spTree>
    <p:extLst>
      <p:ext uri="{BB962C8B-B14F-4D97-AF65-F5344CB8AC3E}">
        <p14:creationId xmlns:p14="http://schemas.microsoft.com/office/powerpoint/2010/main" val="1835396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Skilled nursing facilities</a:t>
            </a:r>
            <a:r>
              <a:rPr lang="en-US" dirty="0"/>
              <a:t>: around-the-clock nursing and rehab</a:t>
            </a:r>
          </a:p>
          <a:p>
            <a:r>
              <a:rPr lang="en-US" i="1" dirty="0"/>
              <a:t>Intermediate nursing care</a:t>
            </a:r>
            <a:r>
              <a:rPr lang="en-US" dirty="0"/>
              <a:t>: not 24-hour, but provides nursing, personal care, social services</a:t>
            </a:r>
          </a:p>
          <a:p>
            <a:r>
              <a:rPr lang="en-US" i="1" dirty="0"/>
              <a:t>Assisted-living facilities </a:t>
            </a:r>
            <a:r>
              <a:rPr lang="en-US" dirty="0"/>
              <a:t>(ALFs): housing, meals, personal care (not daily nursing care)</a:t>
            </a:r>
          </a:p>
          <a:p>
            <a:r>
              <a:rPr lang="en-US" dirty="0">
                <a:solidFill>
                  <a:srgbClr val="FF0000"/>
                </a:solidFill>
              </a:rPr>
              <a:t>Continuing care communities</a:t>
            </a:r>
            <a:r>
              <a:rPr lang="en-US" dirty="0"/>
              <a:t>: flexible, provide required living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386207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731102"/>
              </p:ext>
            </p:extLst>
          </p:nvPr>
        </p:nvGraphicFramePr>
        <p:xfrm>
          <a:off x="301625" y="1527175"/>
          <a:ext cx="8504238" cy="466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953">
                <a:tc>
                  <a:txBody>
                    <a:bodyPr/>
                    <a:lstStyle/>
                    <a:p>
                      <a:r>
                        <a:rPr lang="en-US" dirty="0"/>
                        <a:t>Medical services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services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53">
                <a:tc>
                  <a:txBody>
                    <a:bodyPr/>
                    <a:lstStyle/>
                    <a:p>
                      <a:r>
                        <a:rPr lang="en-US" dirty="0"/>
                        <a:t>Nursing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Mental health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53">
                <a:tc>
                  <a:txBody>
                    <a:bodyPr/>
                    <a:lstStyle/>
                    <a:p>
                      <a:r>
                        <a:rPr lang="en-US" dirty="0"/>
                        <a:t>Rehabilitation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Dementia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53">
                <a:tc>
                  <a:txBody>
                    <a:bodyPr/>
                    <a:lstStyle/>
                    <a:p>
                      <a:r>
                        <a:rPr lang="en-US" dirty="0"/>
                        <a:t>Prevention and therapeutic care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support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685">
                <a:tc>
                  <a:txBody>
                    <a:bodyPr/>
                    <a:lstStyle/>
                    <a:p>
                      <a:r>
                        <a:rPr lang="en-US" dirty="0"/>
                        <a:t>Informal and formal care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Short-term respite care in a facility outside the home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685">
                <a:tc>
                  <a:txBody>
                    <a:bodyPr/>
                    <a:lstStyle/>
                    <a:p>
                      <a:r>
                        <a:rPr lang="en-US" dirty="0"/>
                        <a:t>End-of-life care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Community-based and institutional services 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9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75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Newer options: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Adult foster care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domiciliary care</a:t>
            </a:r>
            <a:r>
              <a:rPr lang="en-US" dirty="0"/>
              <a:t>): small homes run by families, providing supervision and care</a:t>
            </a:r>
          </a:p>
          <a:p>
            <a:pPr lvl="1"/>
            <a:r>
              <a:rPr lang="en-US" i="1" dirty="0"/>
              <a:t>Senior centers</a:t>
            </a:r>
            <a:r>
              <a:rPr lang="en-US" dirty="0"/>
              <a:t>: meals, </a:t>
            </a:r>
            <a:r>
              <a:rPr lang="en-US" dirty="0">
                <a:solidFill>
                  <a:srgbClr val="FF0000"/>
                </a:solidFill>
              </a:rPr>
              <a:t>health and wellness programs</a:t>
            </a:r>
            <a:r>
              <a:rPr lang="en-US" dirty="0"/>
              <a:t>, counseling, information, referrals, recreation, health screening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0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diseases are related to lifestyle:</a:t>
            </a:r>
          </a:p>
          <a:p>
            <a:pPr lvl="1"/>
            <a:r>
              <a:rPr lang="en-US" dirty="0"/>
              <a:t>Diet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Hygiene</a:t>
            </a:r>
          </a:p>
          <a:p>
            <a:pPr lvl="1"/>
            <a:r>
              <a:rPr lang="en-US" dirty="0"/>
              <a:t>Habits (smoking, drinking)</a:t>
            </a:r>
          </a:p>
          <a:p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illnesses (hypertension, diabetes, etc.) are more common than communicable illnesses</a:t>
            </a:r>
          </a:p>
        </p:txBody>
      </p:sp>
    </p:spTree>
    <p:extLst>
      <p:ext uri="{BB962C8B-B14F-4D97-AF65-F5344CB8AC3E}">
        <p14:creationId xmlns:p14="http://schemas.microsoft.com/office/powerpoint/2010/main" val="2804459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Rehabilitation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Care for stabilized patients still needing inpatient care</a:t>
            </a:r>
          </a:p>
          <a:p>
            <a:r>
              <a:rPr lang="en-US" dirty="0"/>
              <a:t>Amputation or traumatic injury usually requires time to regain function, adjust to support devices or prosthetics</a:t>
            </a:r>
          </a:p>
          <a:p>
            <a:r>
              <a:rPr lang="en-US" dirty="0"/>
              <a:t>May also focus on drug or alcohol addiction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4206047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Breakdown of patients seeking addiction rehabilitation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6298138"/>
              </p:ext>
            </p:extLst>
          </p:nvPr>
        </p:nvGraphicFramePr>
        <p:xfrm>
          <a:off x="301625" y="1527175"/>
          <a:ext cx="8504238" cy="4651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94">
                <a:tc>
                  <a:txBody>
                    <a:bodyPr/>
                    <a:lstStyle/>
                    <a:p>
                      <a:r>
                        <a:rPr lang="en-US" dirty="0"/>
                        <a:t>Type of addiction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patients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94">
                <a:tc>
                  <a:txBody>
                    <a:bodyPr/>
                    <a:lstStyle/>
                    <a:p>
                      <a:r>
                        <a:rPr lang="en-US" dirty="0"/>
                        <a:t>Alcohol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41.4%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94">
                <a:tc>
                  <a:txBody>
                    <a:bodyPr/>
                    <a:lstStyle/>
                    <a:p>
                      <a:r>
                        <a:rPr lang="en-US" dirty="0"/>
                        <a:t>Opiates, including heroin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94">
                <a:tc>
                  <a:txBody>
                    <a:bodyPr/>
                    <a:lstStyle/>
                    <a:p>
                      <a:r>
                        <a:rPr lang="en-US" dirty="0"/>
                        <a:t>Marijuana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94">
                <a:tc>
                  <a:txBody>
                    <a:bodyPr/>
                    <a:lstStyle/>
                    <a:p>
                      <a:r>
                        <a:rPr lang="en-US" dirty="0"/>
                        <a:t>Smoked cocaine (crack)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8.1%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994">
                <a:tc>
                  <a:txBody>
                    <a:bodyPr/>
                    <a:lstStyle/>
                    <a:p>
                      <a:r>
                        <a:rPr lang="en-US" dirty="0"/>
                        <a:t>Stimulants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6.5%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058">
                <a:tc>
                  <a:txBody>
                    <a:bodyPr/>
                    <a:lstStyle/>
                    <a:p>
                      <a:r>
                        <a:rPr lang="en-US" dirty="0"/>
                        <a:t>Non-smoked cocaine (including powdered cocaine) 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3.2%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800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More than 63 million annually are diagnosed with a mental disorder:</a:t>
            </a:r>
          </a:p>
          <a:p>
            <a:pPr lvl="1"/>
            <a:r>
              <a:rPr lang="en-US" dirty="0"/>
              <a:t>Anxiety disorders</a:t>
            </a:r>
          </a:p>
          <a:p>
            <a:pPr lvl="1"/>
            <a:r>
              <a:rPr lang="en-US" dirty="0"/>
              <a:t>Mood disorders </a:t>
            </a:r>
          </a:p>
          <a:p>
            <a:pPr lvl="1"/>
            <a:r>
              <a:rPr lang="en-US" dirty="0"/>
              <a:t>Psychotic disorders</a:t>
            </a:r>
          </a:p>
          <a:p>
            <a:pPr lvl="1"/>
            <a:r>
              <a:rPr lang="en-US" dirty="0"/>
              <a:t>Personality disorders</a:t>
            </a:r>
          </a:p>
          <a:p>
            <a:pPr lvl="1"/>
            <a:r>
              <a:rPr lang="en-US" dirty="0"/>
              <a:t>Eating disorders</a:t>
            </a:r>
          </a:p>
          <a:p>
            <a:pPr lvl="1"/>
            <a:r>
              <a:rPr lang="en-US" dirty="0"/>
              <a:t>Impulse control and addiction disorders</a:t>
            </a:r>
          </a:p>
          <a:p>
            <a:pPr lvl="1"/>
            <a:r>
              <a:rPr lang="en-US" dirty="0"/>
              <a:t>Post-traumatic stress disorder</a:t>
            </a:r>
          </a:p>
        </p:txBody>
      </p:sp>
    </p:spTree>
    <p:extLst>
      <p:ext uri="{BB962C8B-B14F-4D97-AF65-F5344CB8AC3E}">
        <p14:creationId xmlns:p14="http://schemas.microsoft.com/office/powerpoint/2010/main" val="1720937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mental health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Adults with serious psychological distress</a:t>
            </a:r>
          </a:p>
          <a:p>
            <a:pPr marL="0" indent="0">
              <a:buNone/>
            </a:pPr>
            <a:r>
              <a:rPr lang="en-US" sz="2800" dirty="0"/>
              <a:t>   in past 30 days: 3.1%</a:t>
            </a:r>
          </a:p>
          <a:p>
            <a:r>
              <a:rPr lang="en-US" sz="2800" dirty="0"/>
              <a:t>Number of visits with mental disorders as primary diagnosis: 63.3 million </a:t>
            </a:r>
          </a:p>
          <a:p>
            <a:r>
              <a:rPr lang="en-US" sz="2800" dirty="0"/>
              <a:t>Number of discharges with psychoses as first diagnosis: 1.5 million</a:t>
            </a:r>
          </a:p>
          <a:p>
            <a:r>
              <a:rPr lang="en-US" sz="2800" dirty="0"/>
              <a:t>Average stay for mental disorders: 7.2 days</a:t>
            </a:r>
          </a:p>
          <a:p>
            <a:r>
              <a:rPr lang="en-US" sz="2800" dirty="0"/>
              <a:t>Suicide deaths per 100,000 population: 13</a:t>
            </a:r>
          </a:p>
        </p:txBody>
      </p:sp>
    </p:spTree>
    <p:extLst>
      <p:ext uri="{BB962C8B-B14F-4D97-AF65-F5344CB8AC3E}">
        <p14:creationId xmlns:p14="http://schemas.microsoft.com/office/powerpoint/2010/main" val="2237843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Mostly by non-federal general hospital psychiatric divisions</a:t>
            </a:r>
          </a:p>
          <a:p>
            <a:r>
              <a:rPr lang="en-US" dirty="0"/>
              <a:t>Mental health system divisions:</a:t>
            </a:r>
          </a:p>
          <a:p>
            <a:pPr lvl="1"/>
            <a:r>
              <a:rPr lang="en-US" dirty="0"/>
              <a:t>People with insurance or private funding</a:t>
            </a:r>
          </a:p>
          <a:p>
            <a:pPr lvl="1"/>
            <a:r>
              <a:rPr lang="en-US" dirty="0"/>
              <a:t>People without private coverage</a:t>
            </a:r>
          </a:p>
          <a:p>
            <a:r>
              <a:rPr lang="en-US" dirty="0"/>
              <a:t>Shortage of mental health providers</a:t>
            </a:r>
          </a:p>
        </p:txBody>
      </p:sp>
    </p:spTree>
    <p:extLst>
      <p:ext uri="{BB962C8B-B14F-4D97-AF65-F5344CB8AC3E}">
        <p14:creationId xmlns:p14="http://schemas.microsoft.com/office/powerpoint/2010/main" val="276466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Hospice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Terminally ill (usually cancer); 1.6 million/year</a:t>
            </a:r>
          </a:p>
          <a:p>
            <a:r>
              <a:rPr lang="en-US" dirty="0">
                <a:solidFill>
                  <a:srgbClr val="FF0000"/>
                </a:solidFill>
              </a:rPr>
              <a:t>Palliative</a:t>
            </a:r>
            <a:r>
              <a:rPr lang="en-US" dirty="0"/>
              <a:t> care, pain management</a:t>
            </a:r>
          </a:p>
          <a:p>
            <a:r>
              <a:rPr lang="en-US" dirty="0"/>
              <a:t>Can be home health care, or part of nursing homes, hospitals, retirement centers</a:t>
            </a:r>
          </a:p>
          <a:p>
            <a:r>
              <a:rPr lang="en-US" dirty="0"/>
              <a:t>Provides as much meaning to life and lack of pain as possible</a:t>
            </a:r>
          </a:p>
        </p:txBody>
      </p:sp>
    </p:spTree>
    <p:extLst>
      <p:ext uri="{BB962C8B-B14F-4D97-AF65-F5344CB8AC3E}">
        <p14:creationId xmlns:p14="http://schemas.microsoft.com/office/powerpoint/2010/main" val="3578797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Figure 1-5: A patient in a hospice center</a:t>
            </a:r>
          </a:p>
        </p:txBody>
      </p:sp>
      <p:pic>
        <p:nvPicPr>
          <p:cNvPr id="4" name="Content Placeholder 3" descr="Figure 1-8- A Patient in a Hospice Cen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71" b="14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0071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facing health care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Access</a:t>
            </a:r>
            <a:r>
              <a:rPr lang="en-US" dirty="0"/>
              <a:t> to health care: services when needed</a:t>
            </a:r>
          </a:p>
          <a:p>
            <a:pPr lvl="1"/>
            <a:r>
              <a:rPr lang="en-US" dirty="0"/>
              <a:t>Uninsured unable to access </a:t>
            </a:r>
            <a:r>
              <a:rPr lang="en-US" i="1" dirty="0"/>
              <a:t>primary care </a:t>
            </a:r>
            <a:r>
              <a:rPr lang="en-US" dirty="0"/>
              <a:t>(basic, routine, continual)</a:t>
            </a:r>
          </a:p>
          <a:p>
            <a:pPr lvl="1"/>
            <a:r>
              <a:rPr lang="en-US" i="1" dirty="0"/>
              <a:t>Working poor:</a:t>
            </a:r>
            <a:r>
              <a:rPr lang="en-US" dirty="0"/>
              <a:t> people have jobs, but no group coverage from employer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8945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health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i="1" dirty="0"/>
              <a:t>Accessibility</a:t>
            </a:r>
            <a:r>
              <a:rPr lang="en-US" dirty="0"/>
              <a:t> – locations of patients, providers</a:t>
            </a:r>
          </a:p>
          <a:p>
            <a:pPr lvl="1"/>
            <a:r>
              <a:rPr lang="en-US" i="1" dirty="0"/>
              <a:t>Acceptability</a:t>
            </a:r>
            <a:r>
              <a:rPr lang="en-US" dirty="0"/>
              <a:t> – attitudes of patients, providers</a:t>
            </a:r>
          </a:p>
          <a:p>
            <a:pPr lvl="1"/>
            <a:r>
              <a:rPr lang="en-US" i="1" dirty="0"/>
              <a:t>Accommodation</a:t>
            </a:r>
            <a:r>
              <a:rPr lang="en-US" dirty="0"/>
              <a:t> – resources in relation to services and patients’ ability to access them</a:t>
            </a:r>
          </a:p>
          <a:p>
            <a:pPr lvl="1"/>
            <a:r>
              <a:rPr lang="en-US" i="1" dirty="0"/>
              <a:t>Affordability</a:t>
            </a:r>
            <a:r>
              <a:rPr lang="en-US" dirty="0"/>
              <a:t> – patients’ abilities to pay</a:t>
            </a:r>
          </a:p>
          <a:p>
            <a:pPr lvl="1"/>
            <a:r>
              <a:rPr lang="en-US" i="1" dirty="0"/>
              <a:t>Availability</a:t>
            </a:r>
            <a:r>
              <a:rPr lang="en-US" dirty="0"/>
              <a:t> – patient needs vs. service capacity</a:t>
            </a:r>
          </a:p>
        </p:txBody>
      </p:sp>
    </p:spTree>
    <p:extLst>
      <p:ext uri="{BB962C8B-B14F-4D97-AF65-F5344CB8AC3E}">
        <p14:creationId xmlns:p14="http://schemas.microsoft.com/office/powerpoint/2010/main" val="556949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Other factors:</a:t>
            </a:r>
          </a:p>
          <a:p>
            <a:pPr lvl="1"/>
            <a:r>
              <a:rPr lang="en-US" dirty="0"/>
              <a:t>Effective access to outcomes – immunization, prevention, care quality</a:t>
            </a:r>
          </a:p>
          <a:p>
            <a:pPr lvl="1"/>
            <a:r>
              <a:rPr lang="en-US" dirty="0"/>
              <a:t>Equitable or inequitable access – based on needs</a:t>
            </a:r>
          </a:p>
          <a:p>
            <a:pPr lvl="1"/>
            <a:r>
              <a:rPr lang="en-US" dirty="0"/>
              <a:t>Potential access – provider availability, options, insurance coverage, transportation</a:t>
            </a:r>
          </a:p>
          <a:p>
            <a:pPr lvl="1"/>
            <a:r>
              <a:rPr lang="en-US" dirty="0"/>
              <a:t>Realized access – type, size, purpose of services</a:t>
            </a:r>
          </a:p>
        </p:txBody>
      </p:sp>
    </p:spTree>
    <p:extLst>
      <p:ext uri="{BB962C8B-B14F-4D97-AF65-F5344CB8AC3E}">
        <p14:creationId xmlns:p14="http://schemas.microsoft.com/office/powerpoint/2010/main" val="34817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Infectious disease was the most common cause of death</a:t>
            </a:r>
          </a:p>
          <a:p>
            <a:r>
              <a:rPr lang="en-US" dirty="0"/>
              <a:t>This has changed because of:</a:t>
            </a:r>
          </a:p>
          <a:p>
            <a:pPr lvl="1"/>
            <a:r>
              <a:rPr lang="en-US" dirty="0"/>
              <a:t>Antibiotics			</a:t>
            </a:r>
          </a:p>
          <a:p>
            <a:pPr lvl="1"/>
            <a:r>
              <a:rPr lang="en-US" dirty="0"/>
              <a:t>Vaccinations</a:t>
            </a:r>
          </a:p>
          <a:p>
            <a:pPr lvl="1"/>
            <a:r>
              <a:rPr lang="en-US" dirty="0"/>
              <a:t>Better hygiene		</a:t>
            </a:r>
          </a:p>
          <a:p>
            <a:pPr lvl="1"/>
            <a:r>
              <a:rPr lang="en-US" dirty="0"/>
              <a:t>Clean water</a:t>
            </a:r>
          </a:p>
          <a:p>
            <a:pPr lvl="1"/>
            <a:r>
              <a:rPr lang="en-US" dirty="0"/>
              <a:t>Food preparation		</a:t>
            </a:r>
          </a:p>
          <a:p>
            <a:pPr lvl="1"/>
            <a:r>
              <a:rPr lang="en-US" dirty="0"/>
              <a:t>Improved nutrition</a:t>
            </a:r>
          </a:p>
          <a:p>
            <a:pPr lvl="1"/>
            <a:r>
              <a:rPr lang="en-US" dirty="0"/>
              <a:t>Better medicines, medical techniques</a:t>
            </a:r>
          </a:p>
        </p:txBody>
      </p:sp>
    </p:spTree>
    <p:extLst>
      <p:ext uri="{BB962C8B-B14F-4D97-AF65-F5344CB8AC3E}">
        <p14:creationId xmlns:p14="http://schemas.microsoft.com/office/powerpoint/2010/main" val="42510344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Habits and social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Smoking: leading cause of preventable disease and death (yet only 19% of population smokes)</a:t>
            </a:r>
          </a:p>
          <a:p>
            <a:r>
              <a:rPr lang="en-US" dirty="0"/>
              <a:t>Being overweight or obese (68.5% of population)</a:t>
            </a:r>
          </a:p>
          <a:p>
            <a:r>
              <a:rPr lang="en-US" dirty="0"/>
              <a:t>Excessive alcohol use (51.8%)</a:t>
            </a:r>
          </a:p>
          <a:p>
            <a:r>
              <a:rPr lang="en-US" dirty="0"/>
              <a:t>Hypertension (31.9%)</a:t>
            </a:r>
          </a:p>
          <a:p>
            <a:r>
              <a:rPr lang="en-US" dirty="0"/>
              <a:t>High serum cholesterol (13.6%)</a:t>
            </a:r>
          </a:p>
          <a:p>
            <a:r>
              <a:rPr lang="en-US" dirty="0"/>
              <a:t>Marijuana use (6.9%)</a:t>
            </a:r>
          </a:p>
          <a:p>
            <a:r>
              <a:rPr lang="en-US" dirty="0"/>
              <a:t>Cocaine use (2.6%)</a:t>
            </a:r>
          </a:p>
        </p:txBody>
      </p:sp>
    </p:spTree>
    <p:extLst>
      <p:ext uri="{BB962C8B-B14F-4D97-AF65-F5344CB8AC3E}">
        <p14:creationId xmlns:p14="http://schemas.microsoft.com/office/powerpoint/2010/main" val="31999478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Habits and social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Poverty level = need more care, can’t pay</a:t>
            </a:r>
          </a:p>
          <a:p>
            <a:r>
              <a:rPr lang="en-US" dirty="0"/>
              <a:t>Preventive care = they may not need ER treatments that cannot be reimbursed</a:t>
            </a:r>
          </a:p>
          <a:p>
            <a:r>
              <a:rPr lang="en-US" dirty="0"/>
              <a:t>Health education, changing harmful habits vital to reducing costs</a:t>
            </a:r>
          </a:p>
        </p:txBody>
      </p:sp>
    </p:spTree>
    <p:extLst>
      <p:ext uri="{BB962C8B-B14F-4D97-AF65-F5344CB8AC3E}">
        <p14:creationId xmlns:p14="http://schemas.microsoft.com/office/powerpoint/2010/main" val="81278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Habits and social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Other factors: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r>
              <a:rPr lang="en-US" dirty="0"/>
              <a:t>Breakdown of families, single mothers</a:t>
            </a:r>
          </a:p>
          <a:p>
            <a:pPr lvl="1"/>
            <a:r>
              <a:rPr lang="en-US" i="1" dirty="0"/>
              <a:t>Domestic violence</a:t>
            </a:r>
            <a:r>
              <a:rPr lang="en-US" dirty="0"/>
              <a:t>, abuse</a:t>
            </a:r>
          </a:p>
          <a:p>
            <a:pPr lvl="1"/>
            <a:r>
              <a:rPr lang="en-US" dirty="0"/>
              <a:t>Living alone</a:t>
            </a:r>
          </a:p>
          <a:p>
            <a:pPr lvl="1"/>
            <a:r>
              <a:rPr lang="en-US" dirty="0"/>
              <a:t>Homelessness</a:t>
            </a:r>
          </a:p>
          <a:p>
            <a:pPr lvl="1"/>
            <a:r>
              <a:rPr lang="en-US" dirty="0"/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603299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quality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often desired outcomes occur, following the latest knowledge</a:t>
            </a:r>
          </a:p>
          <a:p>
            <a:r>
              <a:rPr lang="en-US" dirty="0"/>
              <a:t>Quality performance: health care delivery services, not individual behaviors</a:t>
            </a:r>
          </a:p>
        </p:txBody>
      </p:sp>
    </p:spTree>
    <p:extLst>
      <p:ext uri="{BB962C8B-B14F-4D97-AF65-F5344CB8AC3E}">
        <p14:creationId xmlns:p14="http://schemas.microsoft.com/office/powerpoint/2010/main" val="34456386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issues and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Programs utilize teaching and education via: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Epidemiologists</a:t>
            </a:r>
          </a:p>
          <a:p>
            <a:pPr lvl="1"/>
            <a:r>
              <a:rPr lang="en-US" dirty="0"/>
              <a:t>Hygienists</a:t>
            </a:r>
          </a:p>
          <a:p>
            <a:pPr lvl="1"/>
            <a:r>
              <a:rPr lang="en-US" dirty="0"/>
              <a:t>Food and drug inspectors</a:t>
            </a:r>
          </a:p>
          <a:p>
            <a:pPr lvl="1"/>
            <a:r>
              <a:rPr lang="en-US" dirty="0"/>
              <a:t>Toxicologists</a:t>
            </a:r>
          </a:p>
          <a:p>
            <a:pPr lvl="1"/>
            <a:r>
              <a:rPr lang="en-US" dirty="0"/>
              <a:t>Other professionals</a:t>
            </a:r>
          </a:p>
        </p:txBody>
      </p:sp>
    </p:spTree>
    <p:extLst>
      <p:ext uri="{BB962C8B-B14F-4D97-AF65-F5344CB8AC3E}">
        <p14:creationId xmlns:p14="http://schemas.microsoft.com/office/powerpoint/2010/main" val="581467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issues and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Global </a:t>
            </a:r>
            <a:r>
              <a:rPr lang="en-US" dirty="0">
                <a:solidFill>
                  <a:srgbClr val="FF0000"/>
                </a:solidFill>
              </a:rPr>
              <a:t>pandemics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Influenza H1N1 </a:t>
            </a:r>
            <a:r>
              <a:rPr lang="en-US" dirty="0"/>
              <a:t>(</a:t>
            </a:r>
            <a:r>
              <a:rPr lang="en-US" i="1" dirty="0"/>
              <a:t>swine flu</a:t>
            </a:r>
            <a:r>
              <a:rPr lang="en-US" dirty="0"/>
              <a:t>) – 151,700 to 575,400 deaths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Influenza H5N1 </a:t>
            </a:r>
            <a:r>
              <a:rPr lang="en-US" dirty="0"/>
              <a:t>(</a:t>
            </a:r>
            <a:r>
              <a:rPr lang="en-US" i="1" dirty="0"/>
              <a:t>bird flu</a:t>
            </a:r>
            <a:r>
              <a:rPr lang="en-US" dirty="0"/>
              <a:t>) – 400 deaths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Ebola</a:t>
            </a:r>
            <a:r>
              <a:rPr lang="en-US" dirty="0"/>
              <a:t> virus – 5,200 deaths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9086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issues and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Other significant conditions:</a:t>
            </a:r>
          </a:p>
          <a:p>
            <a:pPr lvl="1"/>
            <a:r>
              <a:rPr lang="en-US" dirty="0"/>
              <a:t>HIV/AIDS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Influenza H7N9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Severe Acute Respiratory Syndrome (SARS)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Middle East Respiratory Syndrome-Coronavirus (MERS-CoV)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High infant mortality rates in U.S.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Global antibiotic resistance</a:t>
            </a:r>
          </a:p>
        </p:txBody>
      </p:sp>
    </p:spTree>
    <p:extLst>
      <p:ext uri="{BB962C8B-B14F-4D97-AF65-F5344CB8AC3E}">
        <p14:creationId xmlns:p14="http://schemas.microsoft.com/office/powerpoint/2010/main" val="15588597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responsibility for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conditions often linked to poor lifestyle</a:t>
            </a:r>
          </a:p>
          <a:p>
            <a:r>
              <a:rPr lang="en-US" dirty="0"/>
              <a:t>Six of the 10 leading factors for disease are lifestyle related: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/>
              <a:t>Unsafe sex</a:t>
            </a:r>
          </a:p>
          <a:p>
            <a:pPr lvl="1"/>
            <a:r>
              <a:rPr lang="en-US" dirty="0"/>
              <a:t>Alcohol</a:t>
            </a:r>
          </a:p>
          <a:p>
            <a:pPr lvl="1"/>
            <a:r>
              <a:rPr lang="en-US" dirty="0"/>
              <a:t>Tobacco</a:t>
            </a:r>
          </a:p>
          <a:p>
            <a:pPr lvl="1"/>
            <a:r>
              <a:rPr lang="en-US" dirty="0"/>
              <a:t>High cholesterol</a:t>
            </a:r>
          </a:p>
          <a:p>
            <a:pPr lvl="1"/>
            <a:r>
              <a:rPr lang="en-US" dirty="0"/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29063069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Preventive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Focuses on health of individuals, communities, and defined populations</a:t>
            </a:r>
          </a:p>
          <a:p>
            <a:r>
              <a:rPr lang="en-US" dirty="0"/>
              <a:t>Protects, promotes, maintains health</a:t>
            </a:r>
          </a:p>
          <a:p>
            <a:r>
              <a:rPr lang="en-US" dirty="0"/>
              <a:t>Prevents disease, disability, death</a:t>
            </a:r>
          </a:p>
          <a:p>
            <a:pPr lvl="1"/>
            <a:r>
              <a:rPr lang="en-US" dirty="0"/>
              <a:t>Primary level: factors that increase chance of contracting a disease</a:t>
            </a:r>
          </a:p>
          <a:p>
            <a:pPr lvl="1"/>
            <a:r>
              <a:rPr lang="en-US" dirty="0"/>
              <a:t>Secondary level: factors combine; cause disease </a:t>
            </a:r>
          </a:p>
          <a:p>
            <a:pPr lvl="1"/>
            <a:r>
              <a:rPr lang="en-US" dirty="0"/>
              <a:t>Tertiary level: signs and symptoms appear</a:t>
            </a:r>
          </a:p>
        </p:txBody>
      </p:sp>
    </p:spTree>
    <p:extLst>
      <p:ext uri="{BB962C8B-B14F-4D97-AF65-F5344CB8AC3E}">
        <p14:creationId xmlns:p14="http://schemas.microsoft.com/office/powerpoint/2010/main" val="2065977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Inadequacy has caused most costs being spent on treating diseases that are preventable</a:t>
            </a:r>
          </a:p>
          <a:p>
            <a:r>
              <a:rPr lang="en-US" dirty="0"/>
              <a:t>Lack of funding partly responsible for increase in: </a:t>
            </a:r>
          </a:p>
          <a:p>
            <a:pPr lvl="1"/>
            <a:r>
              <a:rPr lang="en-US" dirty="0"/>
              <a:t>AIDS</a:t>
            </a:r>
          </a:p>
          <a:p>
            <a:pPr lvl="1"/>
            <a:r>
              <a:rPr lang="en-US" dirty="0"/>
              <a:t>Tuberculosis</a:t>
            </a:r>
          </a:p>
          <a:p>
            <a:pPr lvl="1"/>
            <a:r>
              <a:rPr lang="en-US" dirty="0"/>
              <a:t>Measles</a:t>
            </a:r>
          </a:p>
          <a:p>
            <a:pPr lvl="1"/>
            <a:r>
              <a:rPr lang="en-US" dirty="0"/>
              <a:t>Premature births</a:t>
            </a:r>
          </a:p>
        </p:txBody>
      </p:sp>
    </p:spTree>
    <p:extLst>
      <p:ext uri="{BB962C8B-B14F-4D97-AF65-F5344CB8AC3E}">
        <p14:creationId xmlns:p14="http://schemas.microsoft.com/office/powerpoint/2010/main" val="251882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With aging, non-communicable diseases became more prevalent</a:t>
            </a:r>
          </a:p>
          <a:p>
            <a:r>
              <a:rPr lang="en-US" dirty="0"/>
              <a:t>Chronic disease processes begin long before symptoms appear</a:t>
            </a:r>
          </a:p>
          <a:p>
            <a:r>
              <a:rPr lang="en-US" dirty="0"/>
              <a:t>The focus of today’s health care is on </a:t>
            </a:r>
            <a:r>
              <a:rPr lang="en-US" i="1" dirty="0"/>
              <a:t>disease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517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Prevention of drug abuse, excessive alcohol use</a:t>
            </a:r>
          </a:p>
          <a:p>
            <a:pPr lvl="1"/>
            <a:r>
              <a:rPr lang="en-US" dirty="0"/>
              <a:t>Becoming tobacco-free</a:t>
            </a:r>
          </a:p>
          <a:p>
            <a:pPr lvl="1"/>
            <a:r>
              <a:rPr lang="en-US" dirty="0"/>
              <a:t>Healthy eating</a:t>
            </a:r>
          </a:p>
          <a:p>
            <a:pPr lvl="1"/>
            <a:r>
              <a:rPr lang="en-US" dirty="0"/>
              <a:t>Avoiding injuries by violence-free living</a:t>
            </a:r>
          </a:p>
          <a:p>
            <a:pPr lvl="1"/>
            <a:r>
              <a:rPr lang="en-US" dirty="0"/>
              <a:t>Mental and emotional health</a:t>
            </a:r>
          </a:p>
          <a:p>
            <a:pPr lvl="1"/>
            <a:r>
              <a:rPr lang="en-US" dirty="0"/>
              <a:t>Reproductive and sexual health</a:t>
            </a:r>
          </a:p>
        </p:txBody>
      </p:sp>
    </p:spTree>
    <p:extLst>
      <p:ext uri="{BB962C8B-B14F-4D97-AF65-F5344CB8AC3E}">
        <p14:creationId xmlns:p14="http://schemas.microsoft.com/office/powerpoint/2010/main" val="14324819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People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10-year national objectives to improve health: </a:t>
            </a:r>
          </a:p>
          <a:p>
            <a:pPr lvl="1"/>
            <a:r>
              <a:rPr lang="en-US" dirty="0"/>
              <a:t>Being free of preventable disease, disability, injury, premature death</a:t>
            </a:r>
          </a:p>
          <a:p>
            <a:pPr lvl="1"/>
            <a:r>
              <a:rPr lang="en-US" dirty="0"/>
              <a:t>Eliminating disparities</a:t>
            </a:r>
          </a:p>
          <a:p>
            <a:pPr lvl="1"/>
            <a:r>
              <a:rPr lang="en-US" dirty="0"/>
              <a:t>Promoting good health for all</a:t>
            </a:r>
          </a:p>
          <a:p>
            <a:pPr lvl="1"/>
            <a:r>
              <a:rPr lang="en-US" dirty="0"/>
              <a:t>Promoting quality of life, development, behaviors</a:t>
            </a:r>
          </a:p>
        </p:txBody>
      </p:sp>
    </p:spTree>
    <p:extLst>
      <p:ext uri="{BB962C8B-B14F-4D97-AF65-F5344CB8AC3E}">
        <p14:creationId xmlns:p14="http://schemas.microsoft.com/office/powerpoint/2010/main" val="253340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Insurance pays for </a:t>
            </a:r>
            <a:r>
              <a:rPr lang="en-US" dirty="0">
                <a:solidFill>
                  <a:srgbClr val="FF0000"/>
                </a:solidFill>
              </a:rPr>
              <a:t>acute</a:t>
            </a:r>
            <a:r>
              <a:rPr lang="en-US" dirty="0"/>
              <a:t> disease treatments and hospitalization</a:t>
            </a:r>
          </a:p>
          <a:p>
            <a:r>
              <a:rPr lang="en-US" dirty="0"/>
              <a:t>Most insurers cover short-term, specialized services (cardiac care, surgery)</a:t>
            </a:r>
          </a:p>
          <a:p>
            <a:r>
              <a:rPr lang="en-US" dirty="0"/>
              <a:t>Resources must be redistributed toward disease prevention!</a:t>
            </a:r>
          </a:p>
        </p:txBody>
      </p:sp>
    </p:spTree>
    <p:extLst>
      <p:ext uri="{BB962C8B-B14F-4D97-AF65-F5344CB8AC3E}">
        <p14:creationId xmlns:p14="http://schemas.microsoft.com/office/powerpoint/2010/main" val="255472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Preventive efforts help detect diseases earlier</a:t>
            </a:r>
          </a:p>
          <a:p>
            <a:r>
              <a:rPr lang="en-US" dirty="0"/>
              <a:t>Leading causes of death:</a:t>
            </a:r>
          </a:p>
          <a:p>
            <a:pPr lvl="1"/>
            <a:r>
              <a:rPr lang="en-US" dirty="0"/>
              <a:t>Heart disease			</a:t>
            </a:r>
          </a:p>
          <a:p>
            <a:pPr lvl="1"/>
            <a:r>
              <a:rPr lang="en-US" dirty="0"/>
              <a:t>Cancer</a:t>
            </a:r>
          </a:p>
          <a:p>
            <a:pPr lvl="1"/>
            <a:r>
              <a:rPr lang="en-US" dirty="0"/>
              <a:t>Stroke				</a:t>
            </a:r>
          </a:p>
          <a:p>
            <a:pPr lvl="1"/>
            <a:r>
              <a:rPr lang="en-US" dirty="0"/>
              <a:t>Alzheimer’s disease</a:t>
            </a:r>
          </a:p>
          <a:p>
            <a:pPr lvl="1"/>
            <a:r>
              <a:rPr lang="en-US" dirty="0"/>
              <a:t>Chronic lower respiratory disease</a:t>
            </a:r>
          </a:p>
          <a:p>
            <a:r>
              <a:rPr lang="en-US" dirty="0"/>
              <a:t>Poorer people are less healthy overall</a:t>
            </a:r>
          </a:p>
        </p:txBody>
      </p:sp>
    </p:spTree>
    <p:extLst>
      <p:ext uri="{BB962C8B-B14F-4D97-AF65-F5344CB8AC3E}">
        <p14:creationId xmlns:p14="http://schemas.microsoft.com/office/powerpoint/2010/main" val="205646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604</TotalTime>
  <Words>2289</Words>
  <Application>Microsoft Office PowerPoint</Application>
  <PresentationFormat>On-screen Show (4:3)</PresentationFormat>
  <Paragraphs>466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Calibri</vt:lpstr>
      <vt:lpstr>Georgia</vt:lpstr>
      <vt:lpstr>Wingdings</vt:lpstr>
      <vt:lpstr>Wingdings 2</vt:lpstr>
      <vt:lpstr>Civic</vt:lpstr>
      <vt:lpstr>Fundamentals of U.S. Health Care:  An Introduction for Health Professionals</vt:lpstr>
      <vt:lpstr>Unit I</vt:lpstr>
      <vt:lpstr>Chapter 1 The complexity of health care</vt:lpstr>
      <vt:lpstr>Overview</vt:lpstr>
      <vt:lpstr>U.S. health care</vt:lpstr>
      <vt:lpstr>U.S. health care</vt:lpstr>
      <vt:lpstr>U.S. health care</vt:lpstr>
      <vt:lpstr>U.S. health care</vt:lpstr>
      <vt:lpstr>U.S. health care</vt:lpstr>
      <vt:lpstr>Health care industry</vt:lpstr>
      <vt:lpstr>Health care industry</vt:lpstr>
      <vt:lpstr>Fastest growing segments of the health care industry </vt:lpstr>
      <vt:lpstr>U.S. health care industry</vt:lpstr>
      <vt:lpstr>Technological advancements</vt:lpstr>
      <vt:lpstr>Technological advancements</vt:lpstr>
      <vt:lpstr>Technological advancements</vt:lpstr>
      <vt:lpstr>Examples of medical technologies</vt:lpstr>
      <vt:lpstr>Examples of medical technologies</vt:lpstr>
      <vt:lpstr>Specialization</vt:lpstr>
      <vt:lpstr>Specialization</vt:lpstr>
      <vt:lpstr>Specialization</vt:lpstr>
      <vt:lpstr>Highest paying medical specialties</vt:lpstr>
      <vt:lpstr>Costs</vt:lpstr>
      <vt:lpstr>Costs</vt:lpstr>
      <vt:lpstr>Figure 1-1: (Part A: health insurance funding) (Part B: where health care dollars are spent)</vt:lpstr>
      <vt:lpstr>Costs</vt:lpstr>
      <vt:lpstr>The aging population</vt:lpstr>
      <vt:lpstr>U.S. life expectancy based on birth year</vt:lpstr>
      <vt:lpstr>The aging population</vt:lpstr>
      <vt:lpstr>The aging population</vt:lpstr>
      <vt:lpstr>Health care services</vt:lpstr>
      <vt:lpstr>Figure 1-2: Various health care professionals employed in different types of facilities</vt:lpstr>
      <vt:lpstr>Hospitals</vt:lpstr>
      <vt:lpstr>Hospitals in the United States</vt:lpstr>
      <vt:lpstr>Hospitals</vt:lpstr>
      <vt:lpstr>Hospitals</vt:lpstr>
      <vt:lpstr>Hospitals</vt:lpstr>
      <vt:lpstr>Post-acute brain injury facilities</vt:lpstr>
      <vt:lpstr>Ambulatory centers</vt:lpstr>
      <vt:lpstr>Figure 1-3: Ambulatory surgical center</vt:lpstr>
      <vt:lpstr>Ambulatory centers</vt:lpstr>
      <vt:lpstr>Ambulatory centers</vt:lpstr>
      <vt:lpstr>Figure 1-4: Retail pharmacy</vt:lpstr>
      <vt:lpstr>Home health care</vt:lpstr>
      <vt:lpstr>Long-term care facilities</vt:lpstr>
      <vt:lpstr>Long-term care facilities</vt:lpstr>
      <vt:lpstr>Long-term care facilities</vt:lpstr>
      <vt:lpstr>Long-term care services</vt:lpstr>
      <vt:lpstr>Long-term care facilities</vt:lpstr>
      <vt:lpstr>Rehabilitation hospitals</vt:lpstr>
      <vt:lpstr>Breakdown of patients seeking addiction rehabilitation</vt:lpstr>
      <vt:lpstr>Mental health services</vt:lpstr>
      <vt:lpstr>U.S. mental health statistics</vt:lpstr>
      <vt:lpstr>Mental health services</vt:lpstr>
      <vt:lpstr>Hospice</vt:lpstr>
      <vt:lpstr>Figure 1-5: A patient in a hospice center</vt:lpstr>
      <vt:lpstr>Challenges facing health care systems</vt:lpstr>
      <vt:lpstr>Access to health care </vt:lpstr>
      <vt:lpstr>Access to health care</vt:lpstr>
      <vt:lpstr>Habits and social conditions</vt:lpstr>
      <vt:lpstr>Habits and social conditions</vt:lpstr>
      <vt:lpstr>Habits and social conditions</vt:lpstr>
      <vt:lpstr>Maintaining the quality of care</vt:lpstr>
      <vt:lpstr>Health issues and the public</vt:lpstr>
      <vt:lpstr>Health issues and the public</vt:lpstr>
      <vt:lpstr>Health issues and the public</vt:lpstr>
      <vt:lpstr>Individual responsibility for health</vt:lpstr>
      <vt:lpstr>Preventive medicine</vt:lpstr>
      <vt:lpstr>Preventive medicine</vt:lpstr>
      <vt:lpstr>Preventive medicine</vt:lpstr>
      <vt:lpstr>Healthy People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U.S. Health Care:   An Introduction for Health Professionals</dc:title>
  <dc:creator>Morvarid Moini</dc:creator>
  <cp:lastModifiedBy>Bookbright Media EAP</cp:lastModifiedBy>
  <cp:revision>87</cp:revision>
  <dcterms:created xsi:type="dcterms:W3CDTF">2016-07-30T17:26:35Z</dcterms:created>
  <dcterms:modified xsi:type="dcterms:W3CDTF">2017-05-04T17:23:35Z</dcterms:modified>
</cp:coreProperties>
</file>