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25"/>
  </p:notesMasterIdLst>
  <p:handoutMasterIdLst>
    <p:handoutMasterId r:id="rId26"/>
  </p:handoutMasterIdLst>
  <p:sldIdLst>
    <p:sldId id="1258" r:id="rId2"/>
    <p:sldId id="1262" r:id="rId3"/>
    <p:sldId id="1278" r:id="rId4"/>
    <p:sldId id="1263" r:id="rId5"/>
    <p:sldId id="1264" r:id="rId6"/>
    <p:sldId id="1265" r:id="rId7"/>
    <p:sldId id="1266" r:id="rId8"/>
    <p:sldId id="1267" r:id="rId9"/>
    <p:sldId id="1268" r:id="rId10"/>
    <p:sldId id="1269" r:id="rId11"/>
    <p:sldId id="1270" r:id="rId12"/>
    <p:sldId id="1271" r:id="rId13"/>
    <p:sldId id="1272" r:id="rId14"/>
    <p:sldId id="1274" r:id="rId15"/>
    <p:sldId id="1273" r:id="rId16"/>
    <p:sldId id="1275" r:id="rId17"/>
    <p:sldId id="1276" r:id="rId18"/>
    <p:sldId id="1277" r:id="rId19"/>
    <p:sldId id="1279" r:id="rId20"/>
    <p:sldId id="1280" r:id="rId21"/>
    <p:sldId id="1281" r:id="rId22"/>
    <p:sldId id="1282" r:id="rId23"/>
    <p:sldId id="1246" r:id="rId24"/>
  </p:sldIdLst>
  <p:sldSz cx="9144000" cy="6858000" type="screen4x3"/>
  <p:notesSz cx="69342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789D"/>
    <a:srgbClr val="B55E18"/>
    <a:srgbClr val="366F85"/>
    <a:srgbClr val="4E8BA3"/>
    <a:srgbClr val="C1641A"/>
    <a:srgbClr val="F4DAA0"/>
    <a:srgbClr val="DBFF8F"/>
    <a:srgbClr val="5D7652"/>
    <a:srgbClr val="868D13"/>
    <a:srgbClr val="9EA7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1" autoAdjust="0"/>
    <p:restoredTop sz="96803" autoAdjust="0"/>
  </p:normalViewPr>
  <p:slideViewPr>
    <p:cSldViewPr>
      <p:cViewPr varScale="1">
        <p:scale>
          <a:sx n="71" d="100"/>
          <a:sy n="71" d="100"/>
        </p:scale>
        <p:origin x="-7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FE6339-6D78-D443-AADC-F3AF1152B177}" type="doc">
      <dgm:prSet loTypeId="urn:microsoft.com/office/officeart/2005/8/layout/hProcess9" loCatId="" qsTypeId="urn:microsoft.com/office/officeart/2005/8/quickstyle/3D3" qsCatId="3D" csTypeId="urn:microsoft.com/office/officeart/2005/8/colors/colorful1#1" csCatId="colorful" phldr="1"/>
      <dgm:spPr/>
    </dgm:pt>
    <dgm:pt modelId="{9CB26519-AC94-AA40-A869-8C98E1B00B88}">
      <dgm:prSet phldrT="[Text]" custT="1"/>
      <dgm:spPr>
        <a:solidFill>
          <a:srgbClr val="62789D"/>
        </a:solidFill>
      </dgm:spPr>
      <dgm:t>
        <a:bodyPr/>
        <a:lstStyle/>
        <a:p>
          <a:r>
            <a:rPr lang="en-US" sz="1600" b="1" dirty="0" smtClean="0"/>
            <a:t>Step 1</a:t>
          </a:r>
          <a:endParaRPr lang="en-US" sz="1600" b="1" dirty="0"/>
        </a:p>
      </dgm:t>
    </dgm:pt>
    <dgm:pt modelId="{D9D51EA5-DFDB-734F-A530-FB3679F2D8B1}" type="parTrans" cxnId="{A22F9BC0-EF54-1A47-8F47-F0068FF38D4C}">
      <dgm:prSet/>
      <dgm:spPr/>
      <dgm:t>
        <a:bodyPr/>
        <a:lstStyle/>
        <a:p>
          <a:endParaRPr lang="en-US" b="1"/>
        </a:p>
      </dgm:t>
    </dgm:pt>
    <dgm:pt modelId="{23FE0669-DB4A-FC4B-87FF-13A4AE6BFD4D}" type="sibTrans" cxnId="{A22F9BC0-EF54-1A47-8F47-F0068FF38D4C}">
      <dgm:prSet/>
      <dgm:spPr/>
      <dgm:t>
        <a:bodyPr/>
        <a:lstStyle/>
        <a:p>
          <a:endParaRPr lang="en-US" b="1"/>
        </a:p>
      </dgm:t>
    </dgm:pt>
    <dgm:pt modelId="{FAA378A6-08CE-9246-B627-B3DAF0A805C4}">
      <dgm:prSet phldrT="[Text]" custT="1"/>
      <dgm:spPr>
        <a:solidFill>
          <a:srgbClr val="B55E18"/>
        </a:solidFill>
      </dgm:spPr>
      <dgm:t>
        <a:bodyPr/>
        <a:lstStyle/>
        <a:p>
          <a:r>
            <a:rPr lang="en-US" sz="1600" b="1" dirty="0" smtClean="0"/>
            <a:t>Step 2</a:t>
          </a:r>
          <a:endParaRPr lang="en-US" sz="1600" b="1" dirty="0"/>
        </a:p>
      </dgm:t>
    </dgm:pt>
    <dgm:pt modelId="{5B98699F-CAF5-CE4E-AD15-0E95E5CC4DED}" type="parTrans" cxnId="{AAE227D5-B9AD-6C42-AF41-CE64500F58DC}">
      <dgm:prSet/>
      <dgm:spPr/>
      <dgm:t>
        <a:bodyPr/>
        <a:lstStyle/>
        <a:p>
          <a:endParaRPr lang="en-US" b="1"/>
        </a:p>
      </dgm:t>
    </dgm:pt>
    <dgm:pt modelId="{5BF11AAC-4A36-DC4E-9C53-BE5B3AB48E4B}" type="sibTrans" cxnId="{AAE227D5-B9AD-6C42-AF41-CE64500F58DC}">
      <dgm:prSet/>
      <dgm:spPr/>
      <dgm:t>
        <a:bodyPr/>
        <a:lstStyle/>
        <a:p>
          <a:endParaRPr lang="en-US" b="1"/>
        </a:p>
      </dgm:t>
    </dgm:pt>
    <dgm:pt modelId="{978D2A8D-0310-A249-A27A-BDF291D2D807}">
      <dgm:prSet phldrT="[Text]" custT="1"/>
      <dgm:spPr>
        <a:solidFill>
          <a:srgbClr val="B55E18"/>
        </a:solidFill>
      </dgm:spPr>
      <dgm:t>
        <a:bodyPr/>
        <a:lstStyle/>
        <a:p>
          <a:r>
            <a:rPr lang="en-US" sz="1600" b="1" dirty="0" smtClean="0"/>
            <a:t>Establish standards, methods, and times for </a:t>
          </a:r>
          <a:r>
            <a:rPr lang="en-US" sz="1600" b="1" dirty="0" smtClean="0"/>
            <a:t>measuring performance</a:t>
          </a:r>
          <a:endParaRPr lang="en-US" sz="1600" b="1" dirty="0"/>
        </a:p>
      </dgm:t>
    </dgm:pt>
    <dgm:pt modelId="{BBDC4665-C558-F74D-80B1-5E1CB2BCC7E6}" type="parTrans" cxnId="{880C0192-5A91-8543-8DBA-3328A9046B04}">
      <dgm:prSet/>
      <dgm:spPr/>
      <dgm:t>
        <a:bodyPr/>
        <a:lstStyle/>
        <a:p>
          <a:endParaRPr lang="en-US" b="1"/>
        </a:p>
      </dgm:t>
    </dgm:pt>
    <dgm:pt modelId="{EACAE827-B6FC-F34E-BCEC-5014CFC5D4B9}" type="sibTrans" cxnId="{880C0192-5A91-8543-8DBA-3328A9046B04}">
      <dgm:prSet/>
      <dgm:spPr/>
      <dgm:t>
        <a:bodyPr/>
        <a:lstStyle/>
        <a:p>
          <a:endParaRPr lang="en-US" b="1"/>
        </a:p>
      </dgm:t>
    </dgm:pt>
    <dgm:pt modelId="{714C2574-E5A6-2E4C-BAD1-4EA2D398DCDD}">
      <dgm:prSet phldrT="[Text]" custT="1"/>
      <dgm:spPr>
        <a:solidFill>
          <a:srgbClr val="62789D"/>
        </a:solidFill>
      </dgm:spPr>
      <dgm:t>
        <a:bodyPr/>
        <a:lstStyle/>
        <a:p>
          <a:r>
            <a:rPr lang="en-US" sz="1600" b="1" dirty="0" smtClean="0"/>
            <a:t>Set objectives</a:t>
          </a:r>
          <a:endParaRPr lang="en-US" sz="1600" b="1" dirty="0"/>
        </a:p>
      </dgm:t>
    </dgm:pt>
    <dgm:pt modelId="{83D98AC1-167F-1743-B4FE-53D25DF1D92B}" type="parTrans" cxnId="{F8DDB31F-CEE3-ED48-ADB1-CE4F92110336}">
      <dgm:prSet/>
      <dgm:spPr/>
      <dgm:t>
        <a:bodyPr/>
        <a:lstStyle/>
        <a:p>
          <a:endParaRPr lang="en-US" b="1"/>
        </a:p>
      </dgm:t>
    </dgm:pt>
    <dgm:pt modelId="{8C695DFA-0896-D24D-899F-DE2A80D0763A}" type="sibTrans" cxnId="{F8DDB31F-CEE3-ED48-ADB1-CE4F92110336}">
      <dgm:prSet/>
      <dgm:spPr/>
      <dgm:t>
        <a:bodyPr/>
        <a:lstStyle/>
        <a:p>
          <a:endParaRPr lang="en-US" b="1"/>
        </a:p>
      </dgm:t>
    </dgm:pt>
    <dgm:pt modelId="{FA7A56D3-4E4F-7A4A-B9F8-2F35141739A6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1600" b="1" dirty="0" smtClean="0"/>
            <a:t>Step 3</a:t>
          </a:r>
          <a:endParaRPr lang="en-US" sz="1600" b="1" dirty="0"/>
        </a:p>
      </dgm:t>
    </dgm:pt>
    <dgm:pt modelId="{B5CF18DF-6735-A648-ACA4-0DE99899F504}" type="parTrans" cxnId="{09D15BAF-01FD-7549-B077-F5F38427D1A9}">
      <dgm:prSet/>
      <dgm:spPr/>
      <dgm:t>
        <a:bodyPr/>
        <a:lstStyle/>
        <a:p>
          <a:endParaRPr lang="en-US" b="1"/>
        </a:p>
      </dgm:t>
    </dgm:pt>
    <dgm:pt modelId="{B46DF102-C88B-1347-8BDC-A0F3C6441D8F}" type="sibTrans" cxnId="{09D15BAF-01FD-7549-B077-F5F38427D1A9}">
      <dgm:prSet/>
      <dgm:spPr/>
      <dgm:t>
        <a:bodyPr/>
        <a:lstStyle/>
        <a:p>
          <a:endParaRPr lang="en-US" b="1"/>
        </a:p>
      </dgm:t>
    </dgm:pt>
    <dgm:pt modelId="{2732D601-F92C-4646-994E-F3703F1630FF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US" sz="1600" b="1" dirty="0" smtClean="0"/>
            <a:t>Measure and evaluate performance against </a:t>
          </a:r>
          <a:r>
            <a:rPr lang="en-US" sz="1600" b="1" dirty="0" smtClean="0"/>
            <a:t>the objectives </a:t>
          </a:r>
          <a:r>
            <a:rPr lang="en-US" sz="1600" b="1" dirty="0" smtClean="0"/>
            <a:t>and standards</a:t>
          </a:r>
          <a:endParaRPr lang="en-US" sz="1600" b="1" dirty="0"/>
        </a:p>
      </dgm:t>
    </dgm:pt>
    <dgm:pt modelId="{DA27C900-5A3A-9140-8074-D8D2D5515B8B}" type="parTrans" cxnId="{D5924274-7B0F-A345-AE05-F4D57895E943}">
      <dgm:prSet/>
      <dgm:spPr/>
      <dgm:t>
        <a:bodyPr/>
        <a:lstStyle/>
        <a:p>
          <a:endParaRPr lang="en-US" b="1"/>
        </a:p>
      </dgm:t>
    </dgm:pt>
    <dgm:pt modelId="{CE750EE2-8207-874C-85A8-92CAED8AF0A3}" type="sibTrans" cxnId="{D5924274-7B0F-A345-AE05-F4D57895E943}">
      <dgm:prSet/>
      <dgm:spPr/>
      <dgm:t>
        <a:bodyPr/>
        <a:lstStyle/>
        <a:p>
          <a:endParaRPr lang="en-US" b="1"/>
        </a:p>
      </dgm:t>
    </dgm:pt>
    <dgm:pt modelId="{7A67EB7A-3392-444C-9E0B-24108E1E7828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1600" b="1" dirty="0" smtClean="0"/>
            <a:t>Step 4</a:t>
          </a:r>
          <a:endParaRPr lang="en-US" sz="1600" b="1" dirty="0"/>
        </a:p>
      </dgm:t>
    </dgm:pt>
    <dgm:pt modelId="{1B1DDF9E-D684-EE4A-9554-81863D6E6834}" type="parTrans" cxnId="{C079270C-2AB2-F24F-BB19-A3A4BAB6F107}">
      <dgm:prSet/>
      <dgm:spPr/>
      <dgm:t>
        <a:bodyPr/>
        <a:lstStyle/>
        <a:p>
          <a:endParaRPr lang="en-US" b="1"/>
        </a:p>
      </dgm:t>
    </dgm:pt>
    <dgm:pt modelId="{56A4C549-3D39-9242-90D7-7A64F4757506}" type="sibTrans" cxnId="{C079270C-2AB2-F24F-BB19-A3A4BAB6F107}">
      <dgm:prSet/>
      <dgm:spPr/>
      <dgm:t>
        <a:bodyPr/>
        <a:lstStyle/>
        <a:p>
          <a:endParaRPr lang="en-US" b="1"/>
        </a:p>
      </dgm:t>
    </dgm:pt>
    <dgm:pt modelId="{382180F2-B2C8-1445-B000-313B2B275A1B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1600" b="1" dirty="0" smtClean="0"/>
            <a:t>Correct deviations from </a:t>
          </a:r>
          <a:r>
            <a:rPr lang="en-US" sz="1600" b="1" dirty="0" smtClean="0"/>
            <a:t>standard or reinforce objective met</a:t>
          </a:r>
          <a:endParaRPr lang="en-US" sz="1600" b="1" dirty="0"/>
        </a:p>
      </dgm:t>
    </dgm:pt>
    <dgm:pt modelId="{D5AD8A2A-02CE-7043-89CC-AA37C1FE7CDF}" type="parTrans" cxnId="{836E3921-84F0-D744-889F-D5261810662B}">
      <dgm:prSet/>
      <dgm:spPr/>
      <dgm:t>
        <a:bodyPr/>
        <a:lstStyle/>
        <a:p>
          <a:endParaRPr lang="en-US" b="1"/>
        </a:p>
      </dgm:t>
    </dgm:pt>
    <dgm:pt modelId="{13504A1A-8A24-A84F-8BCD-7E9FD262F85B}" type="sibTrans" cxnId="{836E3921-84F0-D744-889F-D5261810662B}">
      <dgm:prSet/>
      <dgm:spPr/>
      <dgm:t>
        <a:bodyPr/>
        <a:lstStyle/>
        <a:p>
          <a:endParaRPr lang="en-US" b="1"/>
        </a:p>
      </dgm:t>
    </dgm:pt>
    <dgm:pt modelId="{B4C119F2-9701-F540-B700-FCF01A0F3B61}" type="pres">
      <dgm:prSet presAssocID="{44FE6339-6D78-D443-AADC-F3AF1152B177}" presName="CompostProcess" presStyleCnt="0">
        <dgm:presLayoutVars>
          <dgm:dir/>
          <dgm:resizeHandles val="exact"/>
        </dgm:presLayoutVars>
      </dgm:prSet>
      <dgm:spPr/>
    </dgm:pt>
    <dgm:pt modelId="{26C38D8D-CA6A-D149-B8FA-7CB5E576D089}" type="pres">
      <dgm:prSet presAssocID="{44FE6339-6D78-D443-AADC-F3AF1152B177}" presName="arrow" presStyleLbl="bgShp" presStyleIdx="0" presStyleCnt="1" custScaleX="117647"/>
      <dgm:spPr>
        <a:solidFill>
          <a:schemeClr val="tx2">
            <a:lumMod val="75000"/>
            <a:lumOff val="25000"/>
          </a:schemeClr>
        </a:solidFill>
      </dgm:spPr>
    </dgm:pt>
    <dgm:pt modelId="{9ED3C9D6-4653-1142-BFDC-2F8C93F70F14}" type="pres">
      <dgm:prSet presAssocID="{44FE6339-6D78-D443-AADC-F3AF1152B177}" presName="linearProcess" presStyleCnt="0"/>
      <dgm:spPr/>
    </dgm:pt>
    <dgm:pt modelId="{B9AFFF3F-A817-D744-9212-21739076DB98}" type="pres">
      <dgm:prSet presAssocID="{9CB26519-AC94-AA40-A869-8C98E1B00B88}" presName="textNode" presStyleLbl="node1" presStyleIdx="0" presStyleCnt="4" custScaleY="136555" custLinFactNeighborX="53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56ED78-F54D-764E-BBC9-FCCEBB3B819A}" type="pres">
      <dgm:prSet presAssocID="{23FE0669-DB4A-FC4B-87FF-13A4AE6BFD4D}" presName="sibTrans" presStyleCnt="0"/>
      <dgm:spPr/>
    </dgm:pt>
    <dgm:pt modelId="{7BD84A5C-33EC-C645-A25A-FB16CD9D8DA2}" type="pres">
      <dgm:prSet presAssocID="{FAA378A6-08CE-9246-B627-B3DAF0A805C4}" presName="textNode" presStyleLbl="node1" presStyleIdx="1" presStyleCnt="4" custScaleY="136555" custLinFactNeighborX="357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DA90DA-C3A5-4947-B738-D58CF733B748}" type="pres">
      <dgm:prSet presAssocID="{5BF11AAC-4A36-DC4E-9C53-BE5B3AB48E4B}" presName="sibTrans" presStyleCnt="0"/>
      <dgm:spPr/>
    </dgm:pt>
    <dgm:pt modelId="{69FFD3C6-302D-F541-A595-CBAEB402EC24}" type="pres">
      <dgm:prSet presAssocID="{FA7A56D3-4E4F-7A4A-B9F8-2F35141739A6}" presName="textNode" presStyleLbl="node1" presStyleIdx="2" presStyleCnt="4" custScaleY="1365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C5FAD7-3DB3-694F-B9BD-1B0F59852ADA}" type="pres">
      <dgm:prSet presAssocID="{B46DF102-C88B-1347-8BDC-A0F3C6441D8F}" presName="sibTrans" presStyleCnt="0"/>
      <dgm:spPr/>
    </dgm:pt>
    <dgm:pt modelId="{A80381AF-5F55-2E4E-8C32-0A61D81DEFFD}" type="pres">
      <dgm:prSet presAssocID="{7A67EB7A-3392-444C-9E0B-24108E1E7828}" presName="textNode" presStyleLbl="node1" presStyleIdx="3" presStyleCnt="4" custScaleY="136555" custLinFactNeighborX="-53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79270C-2AB2-F24F-BB19-A3A4BAB6F107}" srcId="{44FE6339-6D78-D443-AADC-F3AF1152B177}" destId="{7A67EB7A-3392-444C-9E0B-24108E1E7828}" srcOrd="3" destOrd="0" parTransId="{1B1DDF9E-D684-EE4A-9554-81863D6E6834}" sibTransId="{56A4C549-3D39-9242-90D7-7A64F4757506}"/>
    <dgm:cxn modelId="{880C0192-5A91-8543-8DBA-3328A9046B04}" srcId="{FAA378A6-08CE-9246-B627-B3DAF0A805C4}" destId="{978D2A8D-0310-A249-A27A-BDF291D2D807}" srcOrd="0" destOrd="0" parTransId="{BBDC4665-C558-F74D-80B1-5E1CB2BCC7E6}" sibTransId="{EACAE827-B6FC-F34E-BCEC-5014CFC5D4B9}"/>
    <dgm:cxn modelId="{CE5059E2-2D9B-A84D-B4E5-4123C3F0B73E}" type="presOf" srcId="{7A67EB7A-3392-444C-9E0B-24108E1E7828}" destId="{A80381AF-5F55-2E4E-8C32-0A61D81DEFFD}" srcOrd="0" destOrd="0" presId="urn:microsoft.com/office/officeart/2005/8/layout/hProcess9"/>
    <dgm:cxn modelId="{553471EC-FEA0-164C-A7F9-64F8233ADFBB}" type="presOf" srcId="{978D2A8D-0310-A249-A27A-BDF291D2D807}" destId="{7BD84A5C-33EC-C645-A25A-FB16CD9D8DA2}" srcOrd="0" destOrd="1" presId="urn:microsoft.com/office/officeart/2005/8/layout/hProcess9"/>
    <dgm:cxn modelId="{B50F86F8-105E-9742-9D0D-A8D12E5D0C75}" type="presOf" srcId="{2732D601-F92C-4646-994E-F3703F1630FF}" destId="{69FFD3C6-302D-F541-A595-CBAEB402EC24}" srcOrd="0" destOrd="1" presId="urn:microsoft.com/office/officeart/2005/8/layout/hProcess9"/>
    <dgm:cxn modelId="{68353E9B-37F5-CC42-9FEE-F6240A9B143F}" type="presOf" srcId="{44FE6339-6D78-D443-AADC-F3AF1152B177}" destId="{B4C119F2-9701-F540-B700-FCF01A0F3B61}" srcOrd="0" destOrd="0" presId="urn:microsoft.com/office/officeart/2005/8/layout/hProcess9"/>
    <dgm:cxn modelId="{A22F9BC0-EF54-1A47-8F47-F0068FF38D4C}" srcId="{44FE6339-6D78-D443-AADC-F3AF1152B177}" destId="{9CB26519-AC94-AA40-A869-8C98E1B00B88}" srcOrd="0" destOrd="0" parTransId="{D9D51EA5-DFDB-734F-A530-FB3679F2D8B1}" sibTransId="{23FE0669-DB4A-FC4B-87FF-13A4AE6BFD4D}"/>
    <dgm:cxn modelId="{F1F04056-6C98-C148-95C8-3471EDBE5425}" type="presOf" srcId="{714C2574-E5A6-2E4C-BAD1-4EA2D398DCDD}" destId="{B9AFFF3F-A817-D744-9212-21739076DB98}" srcOrd="0" destOrd="1" presId="urn:microsoft.com/office/officeart/2005/8/layout/hProcess9"/>
    <dgm:cxn modelId="{AAE227D5-B9AD-6C42-AF41-CE64500F58DC}" srcId="{44FE6339-6D78-D443-AADC-F3AF1152B177}" destId="{FAA378A6-08CE-9246-B627-B3DAF0A805C4}" srcOrd="1" destOrd="0" parTransId="{5B98699F-CAF5-CE4E-AD15-0E95E5CC4DED}" sibTransId="{5BF11AAC-4A36-DC4E-9C53-BE5B3AB48E4B}"/>
    <dgm:cxn modelId="{D5924274-7B0F-A345-AE05-F4D57895E943}" srcId="{FA7A56D3-4E4F-7A4A-B9F8-2F35141739A6}" destId="{2732D601-F92C-4646-994E-F3703F1630FF}" srcOrd="0" destOrd="0" parTransId="{DA27C900-5A3A-9140-8074-D8D2D5515B8B}" sibTransId="{CE750EE2-8207-874C-85A8-92CAED8AF0A3}"/>
    <dgm:cxn modelId="{09D15BAF-01FD-7549-B077-F5F38427D1A9}" srcId="{44FE6339-6D78-D443-AADC-F3AF1152B177}" destId="{FA7A56D3-4E4F-7A4A-B9F8-2F35141739A6}" srcOrd="2" destOrd="0" parTransId="{B5CF18DF-6735-A648-ACA4-0DE99899F504}" sibTransId="{B46DF102-C88B-1347-8BDC-A0F3C6441D8F}"/>
    <dgm:cxn modelId="{F8DDB31F-CEE3-ED48-ADB1-CE4F92110336}" srcId="{9CB26519-AC94-AA40-A869-8C98E1B00B88}" destId="{714C2574-E5A6-2E4C-BAD1-4EA2D398DCDD}" srcOrd="0" destOrd="0" parTransId="{83D98AC1-167F-1743-B4FE-53D25DF1D92B}" sibTransId="{8C695DFA-0896-D24D-899F-DE2A80D0763A}"/>
    <dgm:cxn modelId="{659030C0-2AEB-054B-8C28-CE225E3C6F91}" type="presOf" srcId="{9CB26519-AC94-AA40-A869-8C98E1B00B88}" destId="{B9AFFF3F-A817-D744-9212-21739076DB98}" srcOrd="0" destOrd="0" presId="urn:microsoft.com/office/officeart/2005/8/layout/hProcess9"/>
    <dgm:cxn modelId="{03F0A3C8-5DBC-654E-B690-EA6949C4ACD6}" type="presOf" srcId="{FA7A56D3-4E4F-7A4A-B9F8-2F35141739A6}" destId="{69FFD3C6-302D-F541-A595-CBAEB402EC24}" srcOrd="0" destOrd="0" presId="urn:microsoft.com/office/officeart/2005/8/layout/hProcess9"/>
    <dgm:cxn modelId="{E47CB790-1D48-6E45-9191-E5215D5A4491}" type="presOf" srcId="{FAA378A6-08CE-9246-B627-B3DAF0A805C4}" destId="{7BD84A5C-33EC-C645-A25A-FB16CD9D8DA2}" srcOrd="0" destOrd="0" presId="urn:microsoft.com/office/officeart/2005/8/layout/hProcess9"/>
    <dgm:cxn modelId="{78651D35-8D26-0744-ACCB-E920C0F5D092}" type="presOf" srcId="{382180F2-B2C8-1445-B000-313B2B275A1B}" destId="{A80381AF-5F55-2E4E-8C32-0A61D81DEFFD}" srcOrd="0" destOrd="1" presId="urn:microsoft.com/office/officeart/2005/8/layout/hProcess9"/>
    <dgm:cxn modelId="{836E3921-84F0-D744-889F-D5261810662B}" srcId="{7A67EB7A-3392-444C-9E0B-24108E1E7828}" destId="{382180F2-B2C8-1445-B000-313B2B275A1B}" srcOrd="0" destOrd="0" parTransId="{D5AD8A2A-02CE-7043-89CC-AA37C1FE7CDF}" sibTransId="{13504A1A-8A24-A84F-8BCD-7E9FD262F85B}"/>
    <dgm:cxn modelId="{17AEF1D4-AF46-1244-8278-CBD9F50401E3}" type="presParOf" srcId="{B4C119F2-9701-F540-B700-FCF01A0F3B61}" destId="{26C38D8D-CA6A-D149-B8FA-7CB5E576D089}" srcOrd="0" destOrd="0" presId="urn:microsoft.com/office/officeart/2005/8/layout/hProcess9"/>
    <dgm:cxn modelId="{4132C0C3-BA6B-ED4B-9F86-5455AFF3BF3C}" type="presParOf" srcId="{B4C119F2-9701-F540-B700-FCF01A0F3B61}" destId="{9ED3C9D6-4653-1142-BFDC-2F8C93F70F14}" srcOrd="1" destOrd="0" presId="urn:microsoft.com/office/officeart/2005/8/layout/hProcess9"/>
    <dgm:cxn modelId="{95AB2D45-53BE-F54C-94B7-4605E3CC5B13}" type="presParOf" srcId="{9ED3C9D6-4653-1142-BFDC-2F8C93F70F14}" destId="{B9AFFF3F-A817-D744-9212-21739076DB98}" srcOrd="0" destOrd="0" presId="urn:microsoft.com/office/officeart/2005/8/layout/hProcess9"/>
    <dgm:cxn modelId="{498FDCE7-BA5A-3F4B-A41C-F7E39501B469}" type="presParOf" srcId="{9ED3C9D6-4653-1142-BFDC-2F8C93F70F14}" destId="{7756ED78-F54D-764E-BBC9-FCCEBB3B819A}" srcOrd="1" destOrd="0" presId="urn:microsoft.com/office/officeart/2005/8/layout/hProcess9"/>
    <dgm:cxn modelId="{A50F00F5-246E-3C49-930D-484683F2E5D0}" type="presParOf" srcId="{9ED3C9D6-4653-1142-BFDC-2F8C93F70F14}" destId="{7BD84A5C-33EC-C645-A25A-FB16CD9D8DA2}" srcOrd="2" destOrd="0" presId="urn:microsoft.com/office/officeart/2005/8/layout/hProcess9"/>
    <dgm:cxn modelId="{E9303C54-05A2-DE45-8221-7919E4BE47F4}" type="presParOf" srcId="{9ED3C9D6-4653-1142-BFDC-2F8C93F70F14}" destId="{97DA90DA-C3A5-4947-B738-D58CF733B748}" srcOrd="3" destOrd="0" presId="urn:microsoft.com/office/officeart/2005/8/layout/hProcess9"/>
    <dgm:cxn modelId="{6E0EB637-AB99-BD41-A9D5-C0137FA3B696}" type="presParOf" srcId="{9ED3C9D6-4653-1142-BFDC-2F8C93F70F14}" destId="{69FFD3C6-302D-F541-A595-CBAEB402EC24}" srcOrd="4" destOrd="0" presId="urn:microsoft.com/office/officeart/2005/8/layout/hProcess9"/>
    <dgm:cxn modelId="{64D98D7D-C49C-6A46-9764-6045366CC539}" type="presParOf" srcId="{9ED3C9D6-4653-1142-BFDC-2F8C93F70F14}" destId="{9BC5FAD7-3DB3-694F-B9BD-1B0F59852ADA}" srcOrd="5" destOrd="0" presId="urn:microsoft.com/office/officeart/2005/8/layout/hProcess9"/>
    <dgm:cxn modelId="{7646F08B-A2DC-1047-B224-1321302D7530}" type="presParOf" srcId="{9ED3C9D6-4653-1142-BFDC-2F8C93F70F14}" destId="{A80381AF-5F55-2E4E-8C32-0A61D81DEFF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38D8D-CA6A-D149-B8FA-7CB5E576D089}">
      <dsp:nvSpPr>
        <dsp:cNvPr id="0" name=""/>
        <dsp:cNvSpPr/>
      </dsp:nvSpPr>
      <dsp:spPr>
        <a:xfrm>
          <a:off x="2" y="0"/>
          <a:ext cx="8686700" cy="3992853"/>
        </a:xfrm>
        <a:prstGeom prst="rightArrow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AFFF3F-A817-D744-9212-21739076DB98}">
      <dsp:nvSpPr>
        <dsp:cNvPr id="0" name=""/>
        <dsp:cNvSpPr/>
      </dsp:nvSpPr>
      <dsp:spPr>
        <a:xfrm>
          <a:off x="174038" y="905938"/>
          <a:ext cx="1929059" cy="2180976"/>
        </a:xfrm>
        <a:prstGeom prst="roundRect">
          <a:avLst/>
        </a:prstGeom>
        <a:solidFill>
          <a:srgbClr val="62789D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Step 1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Set objectives</a:t>
          </a:r>
          <a:endParaRPr lang="en-US" sz="1600" b="1" kern="1200" dirty="0"/>
        </a:p>
      </dsp:txBody>
      <dsp:txXfrm>
        <a:off x="268207" y="1000107"/>
        <a:ext cx="1740721" cy="1992638"/>
      </dsp:txXfrm>
    </dsp:sp>
    <dsp:sp modelId="{7BD84A5C-33EC-C645-A25A-FB16CD9D8DA2}">
      <dsp:nvSpPr>
        <dsp:cNvPr id="0" name=""/>
        <dsp:cNvSpPr/>
      </dsp:nvSpPr>
      <dsp:spPr>
        <a:xfrm>
          <a:off x="2368574" y="905938"/>
          <a:ext cx="1929059" cy="2180976"/>
        </a:xfrm>
        <a:prstGeom prst="roundRect">
          <a:avLst/>
        </a:prstGeom>
        <a:solidFill>
          <a:srgbClr val="B55E18"/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Step 2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Establish standards, methods, and times for </a:t>
          </a:r>
          <a:r>
            <a:rPr lang="en-US" sz="1600" b="1" kern="1200" dirty="0" smtClean="0"/>
            <a:t>measuring performance</a:t>
          </a:r>
          <a:endParaRPr lang="en-US" sz="1600" b="1" kern="1200" dirty="0"/>
        </a:p>
      </dsp:txBody>
      <dsp:txXfrm>
        <a:off x="2462743" y="1000107"/>
        <a:ext cx="1740721" cy="1992638"/>
      </dsp:txXfrm>
    </dsp:sp>
    <dsp:sp modelId="{69FFD3C6-302D-F541-A595-CBAEB402EC24}">
      <dsp:nvSpPr>
        <dsp:cNvPr id="0" name=""/>
        <dsp:cNvSpPr/>
      </dsp:nvSpPr>
      <dsp:spPr>
        <a:xfrm>
          <a:off x="4504107" y="905938"/>
          <a:ext cx="1929059" cy="2180976"/>
        </a:xfrm>
        <a:prstGeom prst="round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Step 3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Measure and evaluate performance against </a:t>
          </a:r>
          <a:r>
            <a:rPr lang="en-US" sz="1600" b="1" kern="1200" dirty="0" smtClean="0"/>
            <a:t>the objectives </a:t>
          </a:r>
          <a:r>
            <a:rPr lang="en-US" sz="1600" b="1" kern="1200" dirty="0" smtClean="0"/>
            <a:t>and standards</a:t>
          </a:r>
          <a:endParaRPr lang="en-US" sz="1600" b="1" kern="1200" dirty="0"/>
        </a:p>
      </dsp:txBody>
      <dsp:txXfrm>
        <a:off x="4598276" y="1000107"/>
        <a:ext cx="1740721" cy="1992638"/>
      </dsp:txXfrm>
    </dsp:sp>
    <dsp:sp modelId="{A80381AF-5F55-2E4E-8C32-0A61D81DEFFD}">
      <dsp:nvSpPr>
        <dsp:cNvPr id="0" name=""/>
        <dsp:cNvSpPr/>
      </dsp:nvSpPr>
      <dsp:spPr>
        <a:xfrm>
          <a:off x="6583607" y="905938"/>
          <a:ext cx="1929059" cy="2180976"/>
        </a:xfrm>
        <a:prstGeom prst="roundRect">
          <a:avLst/>
        </a:prstGeom>
        <a:solidFill>
          <a:schemeClr val="accent5">
            <a:lumMod val="50000"/>
          </a:schemeClr>
        </a:solidFill>
        <a:ln>
          <a:noFill/>
        </a:ln>
        <a:effectLst>
          <a:outerShdw blurRad="63500" dist="25400" dir="5400000" sx="101000" sy="101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Step 4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Correct deviations from </a:t>
          </a:r>
          <a:r>
            <a:rPr lang="en-US" sz="1600" b="1" kern="1200" dirty="0" smtClean="0"/>
            <a:t>standard or reinforce objective met</a:t>
          </a:r>
          <a:endParaRPr lang="en-US" sz="1600" b="1" kern="1200" dirty="0"/>
        </a:p>
      </dsp:txBody>
      <dsp:txXfrm>
        <a:off x="6677776" y="1000107"/>
        <a:ext cx="1740721" cy="1992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B131F4-3B88-402D-9C51-9B529F0BCE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97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4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513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20150"/>
            <a:ext cx="3005137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665" tIns="46333" rIns="92665" bIns="46333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smtClean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6753370-D1C7-442B-B39A-305ADA2AF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4F47496C-63EE-4921-A290-97BF66D0C8B8}" type="slidenum">
              <a:rPr lang="en-US" sz="1200">
                <a:latin typeface="Times New Roman" pitchFamily="18" charset="0"/>
              </a:rPr>
              <a:pPr eaLnBrk="1" hangingPunct="1"/>
              <a:t>1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198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8BB33A22-F70C-4CE4-958E-A5B44468A466}" type="slidenum">
              <a:rPr lang="en-US" sz="1200">
                <a:latin typeface="Times New Roman" pitchFamily="18" charset="0"/>
              </a:rPr>
              <a:pPr eaLnBrk="1" hangingPunct="1"/>
              <a:t>2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6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19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1pPr>
            <a:lvl2pPr marL="742950" indent="-28575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2pPr>
            <a:lvl3pPr marL="11430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3pPr>
            <a:lvl4pPr marL="16002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4pPr>
            <a:lvl5pPr marL="2057400" indent="-228600" defTabSz="927100" eaLnBrk="0" hangingPunct="0"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Tahoma" pitchFamily="34" charset="0"/>
              </a:defRPr>
            </a:lvl9pPr>
          </a:lstStyle>
          <a:p>
            <a:pPr eaLnBrk="1" hangingPunct="1"/>
            <a:fld id="{AD41BA37-C3BA-4B9E-B05E-2E9D91AF7998}" type="slidenum">
              <a:rPr lang="en-US" sz="1200">
                <a:latin typeface="Times New Roman" pitchFamily="18" charset="0"/>
              </a:rPr>
              <a:pPr eaLnBrk="1" hangingPunct="1"/>
              <a:t>23</a:t>
            </a:fld>
            <a:endParaRPr lang="en-US" sz="1200" dirty="0">
              <a:latin typeface="Times New Roman" pitchFamily="18" charset="0"/>
            </a:endParaRPr>
          </a:p>
        </p:txBody>
      </p:sp>
      <p:sp>
        <p:nvSpPr>
          <p:cNvPr id="279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189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" y="6447118"/>
            <a:ext cx="5587688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 bwMode="auto">
          <a:xfrm flipV="1">
            <a:off x="2194586" y="3794756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Rounded Rectangle 14"/>
          <p:cNvSpPr/>
          <p:nvPr/>
        </p:nvSpPr>
        <p:spPr bwMode="auto">
          <a:xfrm flipV="1">
            <a:off x="548634" y="1874537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1580" y="6446487"/>
            <a:ext cx="522193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76205" y="6537255"/>
            <a:ext cx="4952990" cy="2749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25475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8748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094913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20074"/>
            <a:ext cx="9150440" cy="63094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Rounded Rectangle 8"/>
          <p:cNvSpPr/>
          <p:nvPr userDrawn="1"/>
        </p:nvSpPr>
        <p:spPr bwMode="auto">
          <a:xfrm flipV="1">
            <a:off x="50" y="-1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7875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03863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3pPr>
              <a:defRPr>
                <a:solidFill>
                  <a:srgbClr val="BB0408"/>
                </a:solidFill>
              </a:defRPr>
            </a:lvl3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Bi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806" y="137196"/>
            <a:ext cx="8416925" cy="128014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6" y="2148854"/>
            <a:ext cx="8416925" cy="2651731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28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2103147" y="489202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flipV="1">
            <a:off x="548634" y="1783098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220266"/>
            <a:ext cx="8056563" cy="1362075"/>
          </a:xfrm>
        </p:spPr>
        <p:txBody>
          <a:bodyPr anchor="b" anchorCtr="0"/>
          <a:lstStyle>
            <a:lvl1pPr algn="ctr">
              <a:defRPr lang="en-US" sz="4400" b="1" kern="1200" smtClean="0">
                <a:solidFill>
                  <a:srgbClr val="236684"/>
                </a:solidFill>
                <a:latin typeface="Bookman Old Style"/>
                <a:ea typeface="+mj-ea"/>
                <a:cs typeface="Bookman Old Style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4123349"/>
            <a:ext cx="8056563" cy="1134431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lang="en-US" sz="2800" b="1" i="0" kern="120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 flipV="1">
            <a:off x="2194586" y="3977634"/>
            <a:ext cx="4846267" cy="18287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flipV="1">
            <a:off x="548634" y="2057415"/>
            <a:ext cx="8138121" cy="182878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800">
                <a:solidFill>
                  <a:srgbClr val="000000"/>
                </a:solidFill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 marL="349250" indent="-349250">
              <a:spcBef>
                <a:spcPts val="1600"/>
              </a:spcBef>
              <a:defRPr lang="en-US" sz="2800" b="1" i="0" kern="1200" dirty="0" smtClean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9250" lvl="0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Click to edit Master text styles</a:t>
            </a:r>
          </a:p>
          <a:p>
            <a:pPr marL="349250" lvl="1" indent="-349250" algn="l" defTabSz="914400" rtl="0" eaLnBrk="1" latinLnBrk="0" hangingPunct="1">
              <a:spcBef>
                <a:spcPts val="1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</a:pPr>
            <a:r>
              <a:rPr lang="en-US" smtClean="0"/>
              <a:t>Second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 flipV="1">
            <a:off x="0" y="1417342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9015"/>
            <a:ext cx="9144000" cy="11268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928" y="1508781"/>
            <a:ext cx="4389072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928" y="2530293"/>
            <a:ext cx="4389072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69" y="1508781"/>
            <a:ext cx="4297043" cy="933765"/>
          </a:xfrm>
          <a:solidFill>
            <a:srgbClr val="007CA8"/>
          </a:solidFill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69" y="2530293"/>
            <a:ext cx="4297043" cy="382475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 flipV="1">
            <a:off x="0" y="1325903"/>
            <a:ext cx="9144000" cy="137158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flipV="1">
            <a:off x="50" y="-5323"/>
            <a:ext cx="9144000" cy="137196"/>
          </a:xfrm>
          <a:prstGeom prst="round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182928" y="2423169"/>
            <a:ext cx="4389072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754877" y="2423171"/>
            <a:ext cx="4297633" cy="45719"/>
          </a:xfrm>
          <a:prstGeom prst="rect">
            <a:avLst/>
          </a:prstGeom>
          <a:gradFill flip="none" rotWithShape="1">
            <a:gsLst>
              <a:gs pos="10000">
                <a:srgbClr val="0070C0"/>
              </a:gs>
              <a:gs pos="50000">
                <a:schemeClr val="bg2">
                  <a:lumMod val="40000"/>
                  <a:lumOff val="60000"/>
                </a:schemeClr>
              </a:gs>
              <a:gs pos="86000">
                <a:srgbClr val="0070C0"/>
              </a:gs>
            </a:gsLst>
            <a:lin ang="54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480511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480511" cy="4201436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928" y="611872"/>
            <a:ext cx="4754828" cy="1162050"/>
          </a:xfrm>
        </p:spPr>
        <p:txBody>
          <a:bodyPr anchor="b"/>
          <a:lstStyle>
            <a:lvl1pPr algn="ctr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928" y="1787856"/>
            <a:ext cx="4754828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1336956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" y="6446487"/>
            <a:ext cx="52219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61911" y="6447118"/>
            <a:ext cx="990600" cy="365125"/>
          </a:xfrm>
          <a:prstGeom prst="rect">
            <a:avLst/>
          </a:prstGeom>
        </p:spPr>
        <p:txBody>
          <a:bodyPr/>
          <a:lstStyle>
            <a:lvl1pPr algn="r">
              <a:defRPr sz="1400" b="1"/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‹#›</a:t>
            </a:fld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90" r:id="rId3"/>
    <p:sldLayoutId id="2147483686" r:id="rId4"/>
    <p:sldLayoutId id="2147483687" r:id="rId5"/>
    <p:sldLayoutId id="2147483688" r:id="rId6"/>
    <p:sldLayoutId id="2147483689" r:id="rId7"/>
    <p:sldLayoutId id="2147483691" r:id="rId8"/>
    <p:sldLayoutId id="2147483692" r:id="rId9"/>
    <p:sldLayoutId id="2147483693" r:id="rId10"/>
    <p:sldLayoutId id="2147483694" r:id="rId11"/>
    <p:sldLayoutId id="2147483696" r:id="rId12"/>
    <p:sldLayoutId id="2147483697" r:id="rId13"/>
    <p:sldLayoutId id="2147483677" r:id="rId14"/>
    <p:sldLayoutId id="2147483681" r:id="rId15"/>
    <p:sldLayoutId id="2147483682" r:id="rId16"/>
  </p:sldLayoutIdLst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 autoUpdateAnimBg="0"/>
    </p:bld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236684"/>
          </a:solidFill>
          <a:latin typeface="Bookman Old Style"/>
          <a:ea typeface="+mj-ea"/>
          <a:cs typeface="Bookman Old Style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5785"/>
        </a:buClr>
        <a:buSzPct val="110000"/>
        <a:buFont typeface="Wingdings 2" pitchFamily="18" charset="2"/>
        <a:buChar char=""/>
        <a:defRPr lang="en-US" sz="3200" b="1" i="0" kern="1200" dirty="0" smtClean="0">
          <a:solidFill>
            <a:schemeClr val="tx1"/>
          </a:solidFill>
          <a:latin typeface="Arial"/>
          <a:ea typeface="+mn-ea"/>
          <a:cs typeface="Arial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81C4"/>
        </a:buClr>
        <a:buSzPct val="110000"/>
        <a:buFont typeface="Wingdings 2" pitchFamily="18" charset="2"/>
        <a:buChar char=""/>
        <a:defRPr sz="2800" b="1" i="0" kern="1200">
          <a:solidFill>
            <a:srgbClr val="006699"/>
          </a:solidFill>
          <a:latin typeface="Arial"/>
          <a:ea typeface="+mn-ea"/>
          <a:cs typeface="Arial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b="1" kern="1200">
          <a:solidFill>
            <a:srgbClr val="BB0408"/>
          </a:solidFill>
          <a:latin typeface="Arial"/>
          <a:ea typeface="+mn-ea"/>
          <a:cs typeface="Arial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188"/>
          <p:cNvSpPr txBox="1">
            <a:spLocks noChangeArrowheads="1"/>
          </p:cNvSpPr>
          <p:nvPr/>
        </p:nvSpPr>
        <p:spPr bwMode="auto">
          <a:xfrm>
            <a:off x="7065899" y="3100878"/>
            <a:ext cx="1986612" cy="640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spcBef>
                <a:spcPct val="50000"/>
              </a:spcBef>
              <a:defRPr/>
            </a:pPr>
            <a:endParaRPr lang="en-US" sz="5400" b="1" baseline="-12000" dirty="0">
              <a:solidFill>
                <a:srgbClr val="A5002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45" y="2562756"/>
            <a:ext cx="83209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Controls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 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How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 You Keep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the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New Venture on Track?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928" y="502952"/>
            <a:ext cx="8416925" cy="1188707"/>
          </a:xfrm>
        </p:spPr>
        <p:txBody>
          <a:bodyPr/>
          <a:lstStyle/>
          <a:p>
            <a:pPr algn="r"/>
            <a:r>
              <a:rPr lang="en-US" sz="6000" baseline="24000" dirty="0">
                <a:latin typeface="Tahoma" pitchFamily="34" charset="0"/>
              </a:rPr>
              <a:t>CHAPTER</a:t>
            </a:r>
            <a:r>
              <a:rPr lang="en-US" sz="6000" dirty="0">
                <a:latin typeface="Tahoma" pitchFamily="34" charset="0"/>
              </a:rPr>
              <a:t> </a:t>
            </a:r>
            <a:r>
              <a:rPr lang="en-US" sz="6000" dirty="0" smtClean="0">
                <a:solidFill>
                  <a:srgbClr val="A50021"/>
                </a:solidFill>
              </a:rPr>
              <a:t>12</a:t>
            </a:r>
            <a:endParaRPr lang="en-US" sz="6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</a:t>
            </a:r>
            <a:r>
              <a:rPr lang="en-US" dirty="0" err="1" smtClean="0"/>
              <a:t>Routledge</a:t>
            </a:r>
            <a:r>
              <a:rPr lang="en-US" dirty="0" smtClean="0"/>
              <a:t>, Inc., Taylor and Francis Group.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160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Variances in Budgets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634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control function of the </a:t>
            </a:r>
            <a:r>
              <a:rPr lang="en-US" dirty="0" smtClean="0"/>
              <a:t>process </a:t>
            </a:r>
            <a:r>
              <a:rPr lang="en-US" dirty="0"/>
              <a:t>becomes apparent when you examine </a:t>
            </a:r>
            <a:r>
              <a:rPr lang="en-US" dirty="0" smtClean="0"/>
              <a:t>actual </a:t>
            </a:r>
            <a:r>
              <a:rPr lang="en-US" dirty="0"/>
              <a:t>costs and compare the variance between </a:t>
            </a:r>
            <a:r>
              <a:rPr lang="en-US" dirty="0" smtClean="0"/>
              <a:t>budgeted </a:t>
            </a:r>
            <a:r>
              <a:rPr lang="en-US" dirty="0"/>
              <a:t>and </a:t>
            </a:r>
            <a:r>
              <a:rPr lang="en-US" dirty="0" smtClean="0"/>
              <a:t>actual </a:t>
            </a:r>
            <a:r>
              <a:rPr lang="en-US" dirty="0"/>
              <a:t>figures </a:t>
            </a:r>
            <a:endParaRPr lang="en-US" dirty="0" smtClean="0">
              <a:solidFill>
                <a:srgbClr val="BB0408"/>
              </a:solidFill>
            </a:endParaRPr>
          </a:p>
          <a:p>
            <a:r>
              <a:rPr lang="en-US" dirty="0" smtClean="0">
                <a:solidFill>
                  <a:srgbClr val="BB0408"/>
                </a:solidFill>
              </a:rPr>
              <a:t>Budget </a:t>
            </a:r>
            <a:r>
              <a:rPr lang="en-US" dirty="0">
                <a:solidFill>
                  <a:srgbClr val="BB0408"/>
                </a:solidFill>
              </a:rPr>
              <a:t>variance </a:t>
            </a:r>
            <a:r>
              <a:rPr lang="en-US" dirty="0"/>
              <a:t>is a deviation from the established budgetary amount </a:t>
            </a:r>
            <a:endParaRPr lang="en-US" dirty="0" smtClean="0"/>
          </a:p>
          <a:p>
            <a:r>
              <a:rPr lang="en-US" dirty="0"/>
              <a:t>Each budget should also be flexible, allowing for changes in the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Variable budgeting can respond to changes quickly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229848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Financial Ratio Controls and the Balanced </a:t>
            </a:r>
            <a:r>
              <a:rPr lang="en-US" dirty="0" smtClean="0"/>
              <a:t>Scorecard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B0408"/>
                </a:solidFill>
              </a:rPr>
              <a:t>ratio </a:t>
            </a:r>
            <a:r>
              <a:rPr lang="en-US" dirty="0"/>
              <a:t>is the relationship between any two numbers derived from a firm's financial </a:t>
            </a:r>
            <a:r>
              <a:rPr lang="en-US" dirty="0" smtClean="0"/>
              <a:t>statements.</a:t>
            </a:r>
            <a:endParaRPr lang="en-US" dirty="0" smtClean="0"/>
          </a:p>
          <a:p>
            <a:r>
              <a:rPr lang="en-US" dirty="0" smtClean="0"/>
              <a:t>These ratios </a:t>
            </a:r>
            <a:r>
              <a:rPr lang="en-US" dirty="0"/>
              <a:t>measure the firm's internal and external </a:t>
            </a:r>
            <a:r>
              <a:rPr lang="en-US" dirty="0" smtClean="0"/>
              <a:t>health. </a:t>
            </a:r>
            <a:endParaRPr lang="en-US" dirty="0" smtClean="0"/>
          </a:p>
          <a:p>
            <a:r>
              <a:rPr lang="en-US" dirty="0" smtClean="0"/>
              <a:t>One must understand the balance sheet and profit and loss statement to properly analyze </a:t>
            </a:r>
            <a:r>
              <a:rPr lang="en-US" dirty="0" smtClean="0"/>
              <a:t>ratios.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87929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 Income Statement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income statement is a flow </a:t>
            </a:r>
            <a:r>
              <a:rPr lang="en-US" dirty="0" smtClean="0"/>
              <a:t>concept, showing </a:t>
            </a:r>
            <a:r>
              <a:rPr lang="en-US" dirty="0"/>
              <a:t>the result of movement over </a:t>
            </a:r>
            <a:r>
              <a:rPr lang="en-US" dirty="0" smtClean="0"/>
              <a:t>time.</a:t>
            </a:r>
            <a:endParaRPr lang="en-US" dirty="0" smtClean="0"/>
          </a:p>
          <a:p>
            <a:r>
              <a:rPr lang="en-US" dirty="0"/>
              <a:t>Ratios </a:t>
            </a:r>
            <a:r>
              <a:rPr lang="en-US" dirty="0" smtClean="0"/>
              <a:t>show firm's </a:t>
            </a:r>
            <a:r>
              <a:rPr lang="en-US" dirty="0"/>
              <a:t>financial figures using balance sheet and income statement information that can be compared to industry averages and prior firm </a:t>
            </a:r>
            <a:r>
              <a:rPr lang="en-US" dirty="0" smtClean="0"/>
              <a:t>performance. </a:t>
            </a:r>
            <a:endParaRPr lang="en-US" dirty="0" smtClean="0"/>
          </a:p>
          <a:p>
            <a:r>
              <a:rPr lang="en-US" dirty="0" smtClean="0"/>
              <a:t>Use as predictive or control </a:t>
            </a:r>
            <a:r>
              <a:rPr lang="en-US" dirty="0" smtClean="0"/>
              <a:t>device.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28793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900000"/>
                </a:solidFill>
              </a:rPr>
              <a:t>Exhibit 12-8</a:t>
            </a:r>
            <a:r>
              <a:rPr lang="en-US" sz="3600" dirty="0"/>
              <a:t>  </a:t>
            </a:r>
            <a:r>
              <a:rPr lang="en-US" sz="3600" dirty="0" smtClean="0"/>
              <a:t> Financial Ratios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13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246481"/>
              </p:ext>
            </p:extLst>
          </p:nvPr>
        </p:nvGraphicFramePr>
        <p:xfrm>
          <a:off x="182928" y="1691659"/>
          <a:ext cx="8686704" cy="478838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63024"/>
                <a:gridCol w="2011658"/>
                <a:gridCol w="2377414"/>
                <a:gridCol w="2834608"/>
              </a:tblGrid>
              <a:tr h="548634"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AREA</a:t>
                      </a:r>
                      <a:endParaRPr lang="en-US" sz="2800" b="1" dirty="0">
                        <a:solidFill>
                          <a:schemeClr val="bg1"/>
                        </a:solidFill>
                        <a:effectLst>
                          <a:outerShdw blurRad="50800" dist="254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RATIO</a:t>
                      </a:r>
                      <a:endParaRPr lang="en-US" sz="2800" b="1" dirty="0">
                        <a:solidFill>
                          <a:schemeClr val="bg1"/>
                        </a:solidFill>
                        <a:effectLst>
                          <a:outerShdw blurRad="50800" dist="254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CALCULATION</a:t>
                      </a:r>
                      <a:endParaRPr lang="en-US" sz="2800" b="1" dirty="0">
                        <a:solidFill>
                          <a:schemeClr val="bg1"/>
                        </a:solidFill>
                        <a:effectLst>
                          <a:outerShdw blurRad="50800" dist="254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INFORMATION</a:t>
                      </a:r>
                      <a:endParaRPr lang="en-US" sz="2800" b="1" dirty="0">
                        <a:solidFill>
                          <a:schemeClr val="bg1"/>
                        </a:solidFill>
                        <a:effectLst>
                          <a:outerShdw blurRad="50800" dist="254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32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Profitability</a:t>
                      </a: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Gross profit margin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Sales – COGS</a:t>
                      </a:r>
                      <a:b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Sales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efficiency of operations and product </a:t>
                      </a:r>
                      <a:r>
                        <a:rPr lang="en-US" sz="1800" b="1" i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pricing</a:t>
                      </a:r>
                      <a:endParaRPr lang="en-US" sz="1800" b="1" i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61992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 </a:t>
                      </a: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Net profit margin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Net profit</a:t>
                      </a:r>
                      <a:b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Sales</a:t>
                      </a:r>
                      <a:endParaRPr lang="en-US" sz="1800" b="1" i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product profitability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61992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 </a:t>
                      </a: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Return on investment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Net profit</a:t>
                      </a:r>
                      <a:b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Total assets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return on total capital expenditures, or ability of assets to generate a </a:t>
                      </a:r>
                      <a:r>
                        <a:rPr lang="en-US" sz="1800" b="1" i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profit</a:t>
                      </a:r>
                      <a:endParaRPr lang="en-US" sz="1800" b="1" i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761992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Liquidity</a:t>
                      </a: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Current ratio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Current assets</a:t>
                      </a:r>
                      <a:b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Current Liabilities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ability to pay short-term </a:t>
                      </a:r>
                      <a:r>
                        <a:rPr lang="en-US" sz="1800" b="1" i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debt</a:t>
                      </a:r>
                      <a:endParaRPr lang="en-US" sz="1800" b="1" i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944869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 </a:t>
                      </a: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Quick ratio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Current assets – inventory</a:t>
                      </a:r>
                      <a:b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Current Liabilities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stronger measure of bill-paying ability because inventory may be slow to sell for cash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01152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900000"/>
                </a:solidFill>
              </a:rPr>
              <a:t>Exhibit 12-8</a:t>
            </a:r>
            <a:r>
              <a:rPr lang="en-US" sz="3600" dirty="0"/>
              <a:t>   Financial Ratios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14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24527"/>
              </p:ext>
            </p:extLst>
          </p:nvPr>
        </p:nvGraphicFramePr>
        <p:xfrm>
          <a:off x="182928" y="1728814"/>
          <a:ext cx="8686704" cy="464505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463024"/>
                <a:gridCol w="2194536"/>
                <a:gridCol w="2103097"/>
                <a:gridCol w="2926047"/>
              </a:tblGrid>
              <a:tr h="548634"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AREA</a:t>
                      </a: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RATIO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CALCULATION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INFORMATION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124">
                <a:tc>
                  <a:txBody>
                    <a:bodyPr/>
                    <a:lstStyle/>
                    <a:p>
                      <a:pPr marL="0" marR="0" indent="0" algn="just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9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Leverage</a:t>
                      </a:r>
                    </a:p>
                  </a:txBody>
                  <a:tcPr marL="68580" marR="68580" marT="0" marB="0" anchor="ctr" anchorCtr="1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Debt to equity</a:t>
                      </a: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Total liabilities</a:t>
                      </a:r>
                      <a:b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Owners’ Equity</a:t>
                      </a: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spc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proportion of the assets owned by the </a:t>
                      </a:r>
                      <a:r>
                        <a:rPr lang="en-US" sz="1800" b="1" i="0" kern="0" spc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organization</a:t>
                      </a: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155742">
                <a:tc>
                  <a:txBody>
                    <a:bodyPr/>
                    <a:lstStyle/>
                    <a:p>
                      <a:pPr marL="0" marR="0" indent="0" algn="just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9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Operations</a:t>
                      </a:r>
                    </a:p>
                  </a:txBody>
                  <a:tcPr marL="68580" marR="68580" marT="0" marB="0" anchor="ctr" anchorCtr="1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Inventory turnover</a:t>
                      </a: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Cost of goods sold</a:t>
                      </a:r>
                      <a:b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Average inventory</a:t>
                      </a: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spc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efficiency on controlling investment in </a:t>
                      </a:r>
                      <a:r>
                        <a:rPr lang="en-US" sz="1800" b="1" i="0" kern="0" spc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inventory</a:t>
                      </a:r>
                      <a:endParaRPr lang="en-US" sz="1800" b="1" i="0" kern="0" spc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11274">
                <a:tc>
                  <a:txBody>
                    <a:bodyPr/>
                    <a:lstStyle/>
                    <a:p>
                      <a:pPr marL="0" marR="0" indent="0" algn="just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9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Marketing</a:t>
                      </a:r>
                    </a:p>
                  </a:txBody>
                  <a:tcPr marL="68580" marR="68580" marT="0" marB="0" anchor="ctr" anchorCtr="1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Market share</a:t>
                      </a: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Company sales</a:t>
                      </a:r>
                      <a:b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Total industry sales</a:t>
                      </a: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spc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the organization’s competitive </a:t>
                      </a:r>
                      <a:r>
                        <a:rPr lang="en-US" sz="1800" b="1" i="0" kern="0" spc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position </a:t>
                      </a:r>
                      <a:endParaRPr lang="en-US" sz="1800" b="1" i="0" kern="0" spc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832124">
                <a:tc>
                  <a:txBody>
                    <a:bodyPr/>
                    <a:lstStyle/>
                    <a:p>
                      <a:pPr marL="0" marR="0" indent="0" algn="just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 </a:t>
                      </a:r>
                    </a:p>
                  </a:txBody>
                  <a:tcPr marL="68580" marR="68580" marT="0" marB="0" anchor="ctr" anchorCtr="1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Sales to </a:t>
                      </a:r>
                      <a:r>
                        <a:rPr lang="en-US" sz="1800" b="1" i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presentation</a:t>
                      </a:r>
                      <a:endParaRPr lang="en-US" sz="1800" b="1" i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Sales Completed</a:t>
                      </a:r>
                      <a:br>
                        <a:rPr lang="en-US" sz="1800" b="1" i="0" u="sng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Sales presentations made</a:t>
                      </a: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spc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how many presentations it takes to make a </a:t>
                      </a:r>
                      <a:r>
                        <a:rPr lang="en-US" sz="1800" b="1" i="0" kern="0" spc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sale </a:t>
                      </a:r>
                      <a:endParaRPr lang="en-US" sz="1800" b="1" i="0" kern="0" spc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8114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900000"/>
                </a:solidFill>
              </a:rPr>
              <a:t>Exhibit 12-8</a:t>
            </a:r>
            <a:r>
              <a:rPr lang="en-US" sz="3600" dirty="0"/>
              <a:t>   Financial Ratios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15</a:t>
            </a:fld>
            <a:endParaRPr lang="en-US" dirty="0"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49407"/>
              </p:ext>
            </p:extLst>
          </p:nvPr>
        </p:nvGraphicFramePr>
        <p:xfrm>
          <a:off x="274367" y="1783098"/>
          <a:ext cx="8686704" cy="438907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80146"/>
                <a:gridCol w="1463024"/>
                <a:gridCol w="3200365"/>
                <a:gridCol w="2743169"/>
              </a:tblGrid>
              <a:tr h="585204"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AREA</a:t>
                      </a:r>
                    </a:p>
                  </a:txBody>
                  <a:tcPr marL="68580" marR="68580" marT="0" marB="0" anchor="ctr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RATIO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CALCULATION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>
                          <a:solidFill>
                            <a:schemeClr val="bg1"/>
                          </a:solidFill>
                          <a:effectLst>
                            <a:outerShdw blurRad="50800" dist="254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Trebuchet MS"/>
                          <a:ea typeface="Times New Roman"/>
                          <a:cs typeface="Trebuchet MS"/>
                        </a:rPr>
                        <a:t>INFORMATION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26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dirty="0">
                          <a:solidFill>
                            <a:srgbClr val="9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Human Resources</a:t>
                      </a:r>
                      <a:endParaRPr lang="en-US" sz="2000" b="1" i="0" kern="0" dirty="0">
                        <a:solidFill>
                          <a:srgbClr val="9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i="0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Absenteeism</a:t>
                      </a: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ker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Number of absent employees</a:t>
                      </a:r>
                      <a:br>
                        <a:rPr lang="en-US" sz="1800" b="1" i="0" u="sng" ker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ker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Total number of employees</a:t>
                      </a:r>
                      <a:endParaRPr lang="en-US" sz="2000" b="1" i="0" kern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the ratio/percentage of employees that must be replaced for a given period, usually one </a:t>
                      </a:r>
                      <a:r>
                        <a:rPr lang="en-US" sz="1800" b="1" i="0" kern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year</a:t>
                      </a:r>
                      <a:endParaRPr lang="en-US" sz="2000" b="1" i="0" kern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170421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 </a:t>
                      </a:r>
                      <a:endParaRPr lang="en-US" sz="2000" b="1" i="0" kern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Turnover</a:t>
                      </a:r>
                      <a:endParaRPr lang="en-US" sz="2000" b="1" i="0" kern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Number of employees leaving</a:t>
                      </a:r>
                      <a:br>
                        <a:rPr lang="en-US" sz="1800" b="1" i="0" u="sng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Total number of employees</a:t>
                      </a:r>
                      <a:endParaRPr lang="en-US" sz="2000" b="1" i="0" kern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ratio/percentage of employees that must be replaced for a given period, usually one </a:t>
                      </a:r>
                      <a:r>
                        <a:rPr lang="en-US" sz="1800" b="1" i="0" kern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year</a:t>
                      </a:r>
                      <a:endParaRPr lang="en-US" sz="2000" b="1" i="0" kern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170421"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 </a:t>
                      </a:r>
                      <a:endParaRPr lang="en-US" sz="2000" b="1" i="0" kern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Workforce composition</a:t>
                      </a:r>
                      <a:endParaRPr lang="en-US" sz="2000" b="1" i="0" kern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Number of a specific group</a:t>
                      </a:r>
                      <a:br>
                        <a:rPr lang="en-US" sz="1800" b="1" i="0" u="sng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</a:br>
                      <a:r>
                        <a:rPr lang="en-US" sz="1800" b="1" i="0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Total number of employees</a:t>
                      </a:r>
                      <a:endParaRPr lang="en-US" sz="2000" b="1" i="0" kern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kern="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Shows ratio/percentage of women, Hispanics, African Americans, and so </a:t>
                      </a:r>
                      <a:r>
                        <a:rPr lang="en-US" sz="1800" b="1" i="0" kern="0" dirty="0" smtClean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rebuchet MS"/>
                        </a:rPr>
                        <a:t>on</a:t>
                      </a:r>
                      <a:endParaRPr lang="en-US" sz="2000" b="1" i="0" kern="0" dirty="0">
                        <a:solidFill>
                          <a:srgbClr val="000000"/>
                        </a:solidFill>
                        <a:effectLst/>
                        <a:latin typeface="Trebuchet MS"/>
                        <a:ea typeface="Times New Roman"/>
                        <a:cs typeface="Trebuchet MS"/>
                      </a:endParaRPr>
                    </a:p>
                  </a:txBody>
                  <a:tcPr marL="68580" marR="68580" marT="0" marB="0" anchor="ctr" anchorCtr="1">
                    <a:lnL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rgbClr val="0F36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43991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Liquidity Ratios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Current ratio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ssets </a:t>
            </a:r>
            <a:r>
              <a:rPr lang="en-US" dirty="0"/>
              <a:t>are divided into two categories: current assets and fixed </a:t>
            </a:r>
            <a:r>
              <a:rPr lang="en-US" dirty="0" smtClean="0"/>
              <a:t>assets</a:t>
            </a:r>
          </a:p>
          <a:p>
            <a:pPr lvl="1"/>
            <a:r>
              <a:rPr lang="en-US" dirty="0" smtClean="0"/>
              <a:t>Those </a:t>
            </a:r>
            <a:r>
              <a:rPr lang="en-US" dirty="0"/>
              <a:t>assets that can be converted into cash within one year are current </a:t>
            </a:r>
            <a:r>
              <a:rPr lang="en-US" dirty="0" smtClean="0"/>
              <a:t>assets </a:t>
            </a:r>
          </a:p>
          <a:p>
            <a:r>
              <a:rPr lang="en-US" dirty="0" smtClean="0"/>
              <a:t>Quick ratio (or acid test)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hows </a:t>
            </a:r>
            <a:r>
              <a:rPr lang="en-US" dirty="0"/>
              <a:t>the relationship between </a:t>
            </a:r>
            <a:r>
              <a:rPr lang="en-US" dirty="0" smtClean="0"/>
              <a:t>cash </a:t>
            </a:r>
            <a:r>
              <a:rPr lang="en-US" dirty="0"/>
              <a:t>accounts, notes receivable, and market securities and current liabilities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520414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Leveraging </a:t>
            </a:r>
            <a:r>
              <a:rPr lang="en-US" dirty="0" smtClean="0"/>
              <a:t>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easure </a:t>
            </a:r>
            <a:r>
              <a:rPr lang="en-US" sz="2800" dirty="0"/>
              <a:t>financing by a firm's owners against that supplied by creditors </a:t>
            </a:r>
            <a:endParaRPr lang="en-US" sz="2800" dirty="0" smtClean="0"/>
          </a:p>
          <a:p>
            <a:r>
              <a:rPr lang="en-US" sz="2800" dirty="0"/>
              <a:t>A low-leverage debt to equity ratio means that the business owners supply less of the funds needed by the business and that creditors provide more of the firm's financing </a:t>
            </a:r>
            <a:endParaRPr lang="en-US" sz="2800" dirty="0" smtClean="0"/>
          </a:p>
          <a:p>
            <a:r>
              <a:rPr lang="en-US" sz="2800" dirty="0"/>
              <a:t>A firm does not want to keep its money tied up in inventory and cannot use it for other operating purposes if it is tied up in inventory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017329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Ratios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ndicate </a:t>
            </a:r>
            <a:r>
              <a:rPr lang="en-US" dirty="0"/>
              <a:t>how efficiently the firm is </a:t>
            </a:r>
            <a:r>
              <a:rPr lang="en-US" dirty="0" smtClean="0"/>
              <a:t>operating</a:t>
            </a:r>
          </a:p>
          <a:p>
            <a:r>
              <a:rPr lang="en-US" dirty="0" smtClean="0"/>
              <a:t>The </a:t>
            </a:r>
            <a:r>
              <a:rPr lang="en-US" dirty="0"/>
              <a:t>inventory turnover ratio measures the number of times inventory is turned over during the </a:t>
            </a:r>
            <a:r>
              <a:rPr lang="en-US" dirty="0" smtClean="0"/>
              <a:t>year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ndicates </a:t>
            </a:r>
            <a:r>
              <a:rPr lang="en-US" dirty="0"/>
              <a:t>how long the inventory remains on your store shelf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030740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Profitability Ratios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escribe </a:t>
            </a:r>
            <a:r>
              <a:rPr lang="en-US" dirty="0"/>
              <a:t>how profitable the firm is </a:t>
            </a:r>
            <a:endParaRPr lang="en-US" dirty="0" smtClean="0"/>
          </a:p>
          <a:p>
            <a:r>
              <a:rPr lang="en-US" dirty="0" smtClean="0"/>
              <a:t>Measure the bottom line, and therefore, measure success</a:t>
            </a:r>
          </a:p>
          <a:p>
            <a:r>
              <a:rPr lang="en-US" dirty="0" smtClean="0"/>
              <a:t>Gross profit margin measures a company’s manufacturing efficiency during production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19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25865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928" y="2057415"/>
            <a:ext cx="8869583" cy="45719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/>
              <a:t>Describe the steps in the control </a:t>
            </a:r>
            <a:r>
              <a:rPr lang="en-US" sz="2000" dirty="0" smtClean="0"/>
              <a:t>process.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 smtClean="0"/>
              <a:t>List </a:t>
            </a:r>
            <a:r>
              <a:rPr lang="en-US" sz="2000" dirty="0"/>
              <a:t>the guidelines for controlling quality and the guidelines for controlling </a:t>
            </a:r>
            <a:r>
              <a:rPr lang="en-US" sz="2000" dirty="0" smtClean="0"/>
              <a:t>cost.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 smtClean="0"/>
              <a:t>Discuss </a:t>
            </a:r>
            <a:r>
              <a:rPr lang="en-US" sz="2000" dirty="0"/>
              <a:t>the importance of quality and </a:t>
            </a:r>
            <a:r>
              <a:rPr lang="en-US" sz="2000" dirty="0" smtClean="0"/>
              <a:t>Total Quality Management </a:t>
            </a:r>
            <a:r>
              <a:rPr lang="en-US" sz="2000" dirty="0"/>
              <a:t>as part of the entrepreneurial </a:t>
            </a:r>
            <a:r>
              <a:rPr lang="en-US" sz="2000" dirty="0" smtClean="0"/>
              <a:t>process.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/>
              <a:t>Discuss the role of budgets as part of the control process.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 smtClean="0"/>
              <a:t>Identify </a:t>
            </a:r>
            <a:r>
              <a:rPr lang="en-US" sz="2000" dirty="0"/>
              <a:t>different financial ratios to judge your firm's financial health compared </a:t>
            </a:r>
            <a:r>
              <a:rPr lang="en-US" sz="2000" dirty="0" smtClean="0"/>
              <a:t>with </a:t>
            </a:r>
            <a:r>
              <a:rPr lang="en-US" sz="2000" dirty="0"/>
              <a:t>the other firms in your </a:t>
            </a:r>
            <a:r>
              <a:rPr lang="en-US" sz="2000" dirty="0" smtClean="0"/>
              <a:t>industry.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 smtClean="0"/>
              <a:t>Identify </a:t>
            </a:r>
            <a:r>
              <a:rPr lang="en-US" sz="2000" dirty="0"/>
              <a:t>the role of </a:t>
            </a:r>
            <a:r>
              <a:rPr lang="en-US" sz="2000" dirty="0" smtClean="0"/>
              <a:t>the balanced </a:t>
            </a:r>
            <a:r>
              <a:rPr lang="en-US" sz="2000" dirty="0"/>
              <a:t>scorecard as part </a:t>
            </a:r>
            <a:r>
              <a:rPr lang="en-US" sz="2000" dirty="0" smtClean="0"/>
              <a:t>of the </a:t>
            </a:r>
            <a:r>
              <a:rPr lang="en-US" sz="2000" dirty="0" smtClean="0"/>
              <a:t>controlling </a:t>
            </a:r>
            <a:r>
              <a:rPr lang="en-US" sz="2000" dirty="0" smtClean="0"/>
              <a:t>process.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 smtClean="0"/>
              <a:t>Describe </a:t>
            </a:r>
            <a:r>
              <a:rPr lang="en-US" sz="2000" dirty="0"/>
              <a:t>how risk management can help an entrepreneur to control the growth of </a:t>
            </a:r>
            <a:r>
              <a:rPr lang="en-US" sz="2000" dirty="0" smtClean="0"/>
              <a:t>his or her </a:t>
            </a:r>
            <a:r>
              <a:rPr lang="en-US" sz="2000" dirty="0" smtClean="0"/>
              <a:t>own business.</a:t>
            </a:r>
            <a:endParaRPr lang="en-US" sz="2000" dirty="0"/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dirty="0" smtClean="0"/>
              <a:t>Define </a:t>
            </a:r>
            <a:r>
              <a:rPr lang="en-US" sz="2000" dirty="0"/>
              <a:t>the </a:t>
            </a:r>
            <a:r>
              <a:rPr lang="en-US" sz="2000" dirty="0" smtClean="0"/>
              <a:t>22 </a:t>
            </a:r>
            <a:r>
              <a:rPr lang="en-US" sz="2000" dirty="0"/>
              <a:t>key terms identified in </a:t>
            </a:r>
            <a:r>
              <a:rPr lang="en-US" sz="2000" dirty="0" smtClean="0"/>
              <a:t>this chapter.</a:t>
            </a:r>
            <a:endParaRPr lang="en-US" sz="2000" dirty="0"/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20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</a:t>
            </a:fld>
            <a:endParaRPr lang="en-US" dirty="0">
              <a:cs typeface="+mn-cs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82928" y="1508781"/>
            <a:ext cx="8778116" cy="548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2250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Char char="•"/>
              <a:defRPr sz="28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62547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99"/>
              </a:buClr>
              <a:buSzPct val="90000"/>
              <a:buFont typeface="Wingdings" pitchFamily="2" charset="2"/>
              <a:buChar char="Ø"/>
              <a:defRPr sz="2400">
                <a:solidFill>
                  <a:srgbClr val="99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2pPr>
            <a:lvl3pPr marL="1030288" indent="-2905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CC"/>
              </a:buClr>
              <a:buSzPct val="75000"/>
              <a:buFont typeface="Wingdings" pitchFamily="2" charset="2"/>
              <a:buChar char="v"/>
              <a:defRPr sz="2000">
                <a:solidFill>
                  <a:srgbClr val="00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3pPr>
            <a:lvl4pPr marL="1366838" indent="-222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4pPr>
            <a:lvl5pPr marL="1657350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5pPr>
            <a:lvl6pPr marL="21145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6pPr>
            <a:lvl7pPr marL="25717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7pPr>
            <a:lvl8pPr marL="30289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8pPr>
            <a:lvl9pPr marL="3486150" indent="-173038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60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studying this chapter, you should be able to:</a:t>
            </a:r>
            <a:endParaRPr lang="en-US" sz="2600" kern="0" dirty="0"/>
          </a:p>
        </p:txBody>
      </p:sp>
    </p:spTree>
    <p:extLst>
      <p:ext uri="{BB962C8B-B14F-4D97-AF65-F5344CB8AC3E}">
        <p14:creationId xmlns:p14="http://schemas.microsoft.com/office/powerpoint/2010/main" val="342892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Ratios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elp </a:t>
            </a:r>
            <a:r>
              <a:rPr lang="en-US" dirty="0"/>
              <a:t>create satisfied customers </a:t>
            </a:r>
            <a:endParaRPr lang="en-US" dirty="0" smtClean="0"/>
          </a:p>
          <a:p>
            <a:r>
              <a:rPr lang="en-US" dirty="0"/>
              <a:t>The higher your company’s market share, the higher the indication that your customers are happier with your products and services </a:t>
            </a:r>
            <a:endParaRPr lang="en-US" dirty="0" smtClean="0"/>
          </a:p>
          <a:p>
            <a:r>
              <a:rPr lang="en-US" dirty="0" smtClean="0"/>
              <a:t>Includes market share and sales to presentations ratios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20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07818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Scorecard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00201"/>
            <a:ext cx="8228919" cy="46634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</a:t>
            </a:r>
            <a:r>
              <a:rPr lang="en-US" dirty="0" smtClean="0"/>
              <a:t>onitors </a:t>
            </a:r>
            <a:r>
              <a:rPr lang="en-US" dirty="0"/>
              <a:t>a company in four basic </a:t>
            </a:r>
            <a:r>
              <a:rPr lang="en-US" dirty="0" smtClean="0"/>
              <a:t>areas </a:t>
            </a:r>
            <a:r>
              <a:rPr lang="en-US" dirty="0"/>
              <a:t>instead of focusing only on financial </a:t>
            </a:r>
            <a:r>
              <a:rPr lang="en-US" dirty="0" smtClean="0"/>
              <a:t>performance</a:t>
            </a:r>
          </a:p>
          <a:p>
            <a:r>
              <a:rPr lang="en-US" dirty="0"/>
              <a:t>W</a:t>
            </a:r>
            <a:r>
              <a:rPr lang="en-US" dirty="0" smtClean="0"/>
              <a:t>orks </a:t>
            </a:r>
            <a:r>
              <a:rPr lang="en-US" dirty="0"/>
              <a:t>equally well for </a:t>
            </a:r>
            <a:r>
              <a:rPr lang="en-US" dirty="0" smtClean="0"/>
              <a:t>small businesses </a:t>
            </a:r>
            <a:r>
              <a:rPr lang="en-US" dirty="0"/>
              <a:t>as much as large </a:t>
            </a:r>
            <a:r>
              <a:rPr lang="en-US" dirty="0" smtClean="0"/>
              <a:t>ones </a:t>
            </a:r>
          </a:p>
          <a:p>
            <a:r>
              <a:rPr lang="en-US" dirty="0"/>
              <a:t>F</a:t>
            </a:r>
            <a:r>
              <a:rPr lang="en-US" dirty="0" smtClean="0"/>
              <a:t>our </a:t>
            </a:r>
            <a:r>
              <a:rPr lang="en-US" dirty="0"/>
              <a:t>perspectives in a balanced scorecard </a:t>
            </a:r>
            <a:endParaRPr lang="en-US" dirty="0" smtClean="0"/>
          </a:p>
          <a:p>
            <a:pPr lvl="1"/>
            <a:r>
              <a:rPr lang="en-US" dirty="0"/>
              <a:t>Financial </a:t>
            </a:r>
            <a:r>
              <a:rPr lang="en-US" dirty="0" smtClean="0"/>
              <a:t>perspective </a:t>
            </a:r>
          </a:p>
          <a:p>
            <a:pPr lvl="1"/>
            <a:r>
              <a:rPr lang="en-US" dirty="0"/>
              <a:t>Customer </a:t>
            </a:r>
            <a:r>
              <a:rPr lang="en-US" dirty="0" smtClean="0"/>
              <a:t>perspective </a:t>
            </a:r>
          </a:p>
          <a:p>
            <a:pPr lvl="1"/>
            <a:r>
              <a:rPr lang="en-US" dirty="0"/>
              <a:t>Internal </a:t>
            </a:r>
            <a:r>
              <a:rPr lang="en-US" dirty="0" smtClean="0"/>
              <a:t>perspective </a:t>
            </a:r>
          </a:p>
          <a:p>
            <a:pPr lvl="1"/>
            <a:r>
              <a:rPr lang="en-US" dirty="0"/>
              <a:t>Learning and </a:t>
            </a:r>
            <a:r>
              <a:rPr lang="en-US" dirty="0" smtClean="0"/>
              <a:t>growth</a:t>
            </a:r>
            <a:r>
              <a:rPr lang="en-US" dirty="0"/>
              <a:t> 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21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812403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Risk a</a:t>
            </a:r>
            <a:r>
              <a:rPr lang="en-US" dirty="0" smtClean="0"/>
              <a:t>ssessment </a:t>
            </a:r>
          </a:p>
          <a:p>
            <a:r>
              <a:rPr lang="en-US" dirty="0" smtClean="0"/>
              <a:t>Types of insurance</a:t>
            </a:r>
          </a:p>
          <a:p>
            <a:pPr lvl="1"/>
            <a:r>
              <a:rPr lang="en-US" dirty="0" smtClean="0"/>
              <a:t>Disability</a:t>
            </a:r>
          </a:p>
          <a:p>
            <a:pPr lvl="1"/>
            <a:r>
              <a:rPr lang="en-US" dirty="0"/>
              <a:t>Key Person(s) </a:t>
            </a:r>
            <a:r>
              <a:rPr lang="en-US" dirty="0" smtClean="0"/>
              <a:t>Life</a:t>
            </a:r>
          </a:p>
          <a:p>
            <a:pPr lvl="1"/>
            <a:r>
              <a:rPr lang="en-US" dirty="0" smtClean="0"/>
              <a:t>Automobile</a:t>
            </a:r>
          </a:p>
          <a:p>
            <a:pPr lvl="1"/>
            <a:r>
              <a:rPr lang="en-US" dirty="0" smtClean="0"/>
              <a:t>Liability</a:t>
            </a:r>
          </a:p>
          <a:p>
            <a:pPr lvl="1"/>
            <a:r>
              <a:rPr lang="en-US" dirty="0"/>
              <a:t>Business </a:t>
            </a:r>
            <a:r>
              <a:rPr lang="en-US" dirty="0" smtClean="0"/>
              <a:t>Income</a:t>
            </a:r>
          </a:p>
          <a:p>
            <a:pPr lvl="1"/>
            <a:r>
              <a:rPr lang="en-US" dirty="0"/>
              <a:t>Workmen’s </a:t>
            </a:r>
            <a:r>
              <a:rPr lang="en-US" dirty="0" smtClean="0"/>
              <a:t>Compensation</a:t>
            </a:r>
          </a:p>
          <a:p>
            <a:pPr lvl="1"/>
            <a:r>
              <a:rPr lang="en-US" dirty="0"/>
              <a:t>Machinery and E</a:t>
            </a:r>
            <a:r>
              <a:rPr lang="en-US" dirty="0" smtClean="0"/>
              <a:t>quipment</a:t>
            </a:r>
            <a:endParaRPr lang="en-US" dirty="0"/>
          </a:p>
          <a:p>
            <a:pPr lvl="1"/>
            <a:r>
              <a:rPr lang="en-US" dirty="0" smtClean="0"/>
              <a:t>Property </a:t>
            </a:r>
            <a:r>
              <a:rPr lang="en-US" dirty="0"/>
              <a:t>and </a:t>
            </a:r>
            <a:r>
              <a:rPr lang="en-US" dirty="0" smtClean="0"/>
              <a:t>Casualty</a:t>
            </a:r>
          </a:p>
          <a:p>
            <a:pPr lvl="1"/>
            <a:r>
              <a:rPr lang="en-US" dirty="0"/>
              <a:t>Electronic </a:t>
            </a:r>
            <a:r>
              <a:rPr lang="en-US" dirty="0" smtClean="0"/>
              <a:t>Data </a:t>
            </a:r>
            <a:r>
              <a:rPr lang="en-US" dirty="0"/>
              <a:t>P</a:t>
            </a:r>
            <a:r>
              <a:rPr lang="en-US" dirty="0" smtClean="0"/>
              <a:t>rocessing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22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3864668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Terms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74317" y="1600850"/>
            <a:ext cx="3749049" cy="49370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Acid test (quick ratio)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Asset coverage ratio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Balance sheets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Budget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Budget variances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Control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Controlling	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Cost variances	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Current ratio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Deductible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Insurance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endParaRPr lang="en-US" sz="24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0" y="6537926"/>
            <a:ext cx="4909810" cy="3207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 dirty="0" smtClean="0"/>
              <a:t>© 2014 </a:t>
            </a:r>
            <a:r>
              <a:rPr lang="en-US" sz="1200" dirty="0" err="1" smtClean="0"/>
              <a:t>Routledge</a:t>
            </a:r>
            <a:r>
              <a:rPr lang="en-US" sz="1200" dirty="0" smtClean="0"/>
              <a:t>, Inc., Taylor and Francis Group. All rights reserved.</a:t>
            </a:r>
            <a:endParaRPr lang="en-US" sz="12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61911" y="6447118"/>
            <a:ext cx="990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23</a:t>
            </a:fld>
            <a:endParaRPr lang="en-US" dirty="0">
              <a:cs typeface="+mn-cs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4297683" y="1600220"/>
            <a:ext cx="4571949" cy="4937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defTabSz="914400" eaLnBrk="1" latinLnBrk="0" hangingPunct="1">
              <a:spcBef>
                <a:spcPts val="200"/>
              </a:spcBef>
              <a:buClr>
                <a:srgbClr val="005785"/>
              </a:buClr>
              <a:buSzPct val="110000"/>
              <a:buFont typeface="Wingdings 2" pitchFamily="18" charset="2"/>
              <a:buChar char=""/>
              <a:defRPr lang="en-US" sz="1600" b="1" i="0">
                <a:solidFill>
                  <a:srgbClr val="000000"/>
                </a:solidFill>
                <a:latin typeface="Arial"/>
                <a:cs typeface="Arial"/>
              </a:defRPr>
            </a:lvl1pPr>
            <a:lvl2pPr marL="685800" indent="-336550" defTabSz="914400" eaLnBrk="1" latinLnBrk="0" hangingPunct="1">
              <a:spcBef>
                <a:spcPts val="600"/>
              </a:spcBef>
              <a:buClr>
                <a:srgbClr val="0081C4"/>
              </a:buClr>
              <a:buSzPct val="110000"/>
              <a:buFont typeface="Wingdings 2" pitchFamily="18" charset="2"/>
              <a:buChar char=""/>
              <a:defRPr sz="2800" b="1" i="0">
                <a:solidFill>
                  <a:srgbClr val="006699"/>
                </a:solidFill>
                <a:latin typeface="Arial"/>
                <a:cs typeface="Arial"/>
              </a:defRPr>
            </a:lvl2pPr>
            <a:lvl3pPr marL="96837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b="1">
                <a:solidFill>
                  <a:srgbClr val="000000"/>
                </a:solidFill>
                <a:latin typeface="Arial"/>
                <a:cs typeface="Arial"/>
              </a:defRPr>
            </a:lvl3pPr>
            <a:lvl4pPr marL="1263650" indent="-295275" defTabSz="91440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4pPr>
            <a:lvl5pPr marL="1546225" indent="-282575" defTabSz="91440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5pPr>
            <a:lvl6pPr marL="1828800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6pPr>
            <a:lvl7pPr marL="21177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7pPr>
            <a:lvl8pPr marL="2398713" indent="-282575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8pPr>
            <a:lvl9pPr marL="2689225" indent="-282575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Leveraging ratios 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Liquidity ratios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Operating ratios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 smtClean="0"/>
              <a:t>Premiums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Process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 smtClean="0"/>
              <a:t>Profitability </a:t>
            </a:r>
            <a:r>
              <a:rPr lang="en-US" sz="2400" dirty="0"/>
              <a:t>ratios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Quality	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Ratio	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Risk Management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Standards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Total quality management </a:t>
            </a:r>
          </a:p>
        </p:txBody>
      </p:sp>
    </p:spTree>
    <p:extLst>
      <p:ext uri="{BB962C8B-B14F-4D97-AF65-F5344CB8AC3E}">
        <p14:creationId xmlns:p14="http://schemas.microsoft.com/office/powerpoint/2010/main" val="310058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  <p:bldP spid="14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000" dirty="0"/>
              <a:t>The Interrelationship Between Control, Financial Analysis, and the Other Business Plan Components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Once you acquire the resources to start a business, you need to control </a:t>
            </a:r>
            <a:r>
              <a:rPr lang="en-US" dirty="0" smtClean="0"/>
              <a:t>them. </a:t>
            </a:r>
            <a:endParaRPr lang="en-US" dirty="0" smtClean="0"/>
          </a:p>
          <a:p>
            <a:r>
              <a:rPr lang="en-US" dirty="0"/>
              <a:t>Controlling </a:t>
            </a:r>
            <a:r>
              <a:rPr lang="en-US" dirty="0" smtClean="0"/>
              <a:t>establishes methods and monitors </a:t>
            </a:r>
            <a:r>
              <a:rPr lang="en-US" dirty="0"/>
              <a:t>progress </a:t>
            </a:r>
            <a:r>
              <a:rPr lang="en-US" dirty="0" smtClean="0"/>
              <a:t>to make sure objectives are </a:t>
            </a:r>
            <a:r>
              <a:rPr lang="en-US" dirty="0" smtClean="0"/>
              <a:t>met.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primary objective of a small business </a:t>
            </a:r>
            <a:r>
              <a:rPr lang="en-US" dirty="0" smtClean="0"/>
              <a:t>owner is to </a:t>
            </a:r>
            <a:r>
              <a:rPr lang="en-US" dirty="0"/>
              <a:t>provide a product of high quality at a minimum cost on </a:t>
            </a:r>
            <a:r>
              <a:rPr lang="en-US" dirty="0" smtClean="0"/>
              <a:t>time.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3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05612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Controls and </a:t>
            </a:r>
            <a:r>
              <a:rPr lang="en-US" dirty="0"/>
              <a:t>Quality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96" y="2148854"/>
            <a:ext cx="5577188" cy="4572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BB0408"/>
                </a:solidFill>
              </a:rPr>
              <a:t>Exhibit 12-</a:t>
            </a:r>
            <a:r>
              <a:rPr lang="en-US" sz="2000" dirty="0" smtClean="0">
                <a:solidFill>
                  <a:srgbClr val="BB0408"/>
                </a:solidFill>
              </a:rPr>
              <a:t>1   </a:t>
            </a:r>
            <a:r>
              <a:rPr lang="en-US" sz="2000" dirty="0" smtClean="0"/>
              <a:t>Steps in the </a:t>
            </a:r>
            <a:r>
              <a:rPr lang="en-US" sz="2000" dirty="0"/>
              <a:t>c</a:t>
            </a:r>
            <a:r>
              <a:rPr lang="en-US" sz="2000" dirty="0" smtClean="0"/>
              <a:t>ontrol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4</a:t>
            </a:fld>
            <a:endParaRPr lang="en-US" dirty="0"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134790295"/>
              </p:ext>
            </p:extLst>
          </p:nvPr>
        </p:nvGraphicFramePr>
        <p:xfrm>
          <a:off x="182928" y="1905000"/>
          <a:ext cx="8686705" cy="3992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1188757" y="5166341"/>
            <a:ext cx="6492169" cy="731512"/>
            <a:chOff x="1188757" y="5166341"/>
            <a:chExt cx="6492169" cy="73151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188757" y="5897853"/>
              <a:ext cx="6492169" cy="0"/>
            </a:xfrm>
            <a:prstGeom prst="line">
              <a:avLst/>
            </a:prstGeom>
            <a:ln w="57150" cmpd="sng"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1188757" y="5166341"/>
              <a:ext cx="0" cy="731512"/>
            </a:xfrm>
            <a:prstGeom prst="straightConnector1">
              <a:avLst/>
            </a:prstGeom>
            <a:ln w="57150" cmpd="sng">
              <a:solidFill>
                <a:srgbClr val="184B5B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3352813" y="5166341"/>
              <a:ext cx="0" cy="731512"/>
            </a:xfrm>
            <a:prstGeom prst="straightConnector1">
              <a:avLst/>
            </a:prstGeom>
            <a:ln w="57150" cmpd="sng">
              <a:solidFill>
                <a:srgbClr val="184B5B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5516869" y="5166341"/>
              <a:ext cx="0" cy="731512"/>
            </a:xfrm>
            <a:prstGeom prst="straightConnector1">
              <a:avLst/>
            </a:prstGeom>
            <a:ln w="57150" cmpd="sng">
              <a:solidFill>
                <a:srgbClr val="184B5B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V="1">
              <a:off x="7680926" y="5166341"/>
              <a:ext cx="0" cy="731512"/>
            </a:xfrm>
            <a:prstGeom prst="straightConnector1">
              <a:avLst/>
            </a:prstGeom>
            <a:ln w="57150" cmpd="sng">
              <a:solidFill>
                <a:srgbClr val="184B5B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623883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6C38D8D-CA6A-D149-B8FA-7CB5E576D0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dgm id="{26C38D8D-CA6A-D149-B8FA-7CB5E576D0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9AFFF3F-A817-D744-9212-21739076D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B9AFFF3F-A817-D744-9212-21739076DB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BD84A5C-33EC-C645-A25A-FB16CD9D8D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7BD84A5C-33EC-C645-A25A-FB16CD9D8D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FFD3C6-302D-F541-A595-CBAEB402E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69FFD3C6-302D-F541-A595-CBAEB402EC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0381AF-5F55-2E4E-8C32-0A61D81DE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A80381AF-5F55-2E4E-8C32-0A61D81DEF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Control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Preliminary/input controls anticipate and prevent possible </a:t>
            </a:r>
            <a:r>
              <a:rPr lang="en-US" dirty="0" smtClean="0"/>
              <a:t>problems. 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/>
              <a:t>Concurrent/process controls are actions taken during transformation that converts the inputs into outputs to ensure that standards are </a:t>
            </a:r>
            <a:r>
              <a:rPr lang="en-US" dirty="0" smtClean="0"/>
              <a:t>met. 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/>
              <a:t>Rework/output controls are actions taken to fix </a:t>
            </a:r>
            <a:r>
              <a:rPr lang="en-US" dirty="0" smtClean="0"/>
              <a:t>output.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/>
              <a:t>Damage controls are actions taken to minimize negative impacts on customers attributable to faulty products or </a:t>
            </a:r>
            <a:r>
              <a:rPr lang="en-US" dirty="0" smtClean="0"/>
              <a:t>services.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5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546410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Quality and Cost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Frequent causes of poor quality:</a:t>
            </a:r>
          </a:p>
          <a:p>
            <a:r>
              <a:rPr lang="en-US" dirty="0" smtClean="0"/>
              <a:t>Managers </a:t>
            </a:r>
            <a:r>
              <a:rPr lang="en-US" dirty="0"/>
              <a:t>tend to blame poor quality on employees </a:t>
            </a:r>
            <a:endParaRPr lang="en-US" dirty="0" smtClean="0"/>
          </a:p>
          <a:p>
            <a:r>
              <a:rPr lang="en-US" dirty="0"/>
              <a:t>Lack of </a:t>
            </a:r>
            <a:r>
              <a:rPr lang="en-US" dirty="0" smtClean="0"/>
              <a:t>proper resources </a:t>
            </a:r>
          </a:p>
          <a:p>
            <a:r>
              <a:rPr lang="en-US" dirty="0"/>
              <a:t>Poor </a:t>
            </a:r>
            <a:r>
              <a:rPr lang="en-US" dirty="0" smtClean="0"/>
              <a:t>management </a:t>
            </a:r>
          </a:p>
          <a:p>
            <a:r>
              <a:rPr lang="en-US" dirty="0"/>
              <a:t>Lack of </a:t>
            </a:r>
            <a:r>
              <a:rPr lang="en-US" dirty="0" smtClean="0"/>
              <a:t>training </a:t>
            </a:r>
          </a:p>
          <a:p>
            <a:r>
              <a:rPr lang="en-US" dirty="0"/>
              <a:t>Inefficient </a:t>
            </a:r>
            <a:r>
              <a:rPr lang="en-US" dirty="0" smtClean="0"/>
              <a:t>operations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6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9709615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M</a:t>
            </a:r>
            <a:r>
              <a:rPr lang="en-US" dirty="0" smtClean="0"/>
              <a:t>anagers </a:t>
            </a:r>
            <a:r>
              <a:rPr lang="en-US" dirty="0"/>
              <a:t>C</a:t>
            </a:r>
            <a:r>
              <a:rPr lang="en-US" dirty="0" smtClean="0"/>
              <a:t>an Do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C</a:t>
            </a:r>
            <a:r>
              <a:rPr lang="en-US" dirty="0" smtClean="0"/>
              <a:t>ontrol </a:t>
            </a:r>
            <a:r>
              <a:rPr lang="en-US" dirty="0"/>
              <a:t>C</a:t>
            </a:r>
            <a:r>
              <a:rPr lang="en-US" dirty="0" smtClean="0"/>
              <a:t>ost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Emphasize profits, not </a:t>
            </a:r>
            <a:r>
              <a:rPr lang="en-US" dirty="0" smtClean="0"/>
              <a:t>cost. </a:t>
            </a:r>
            <a:endParaRPr lang="en-US" dirty="0" smtClean="0"/>
          </a:p>
          <a:p>
            <a:r>
              <a:rPr lang="en-US" dirty="0"/>
              <a:t>Set clear cost </a:t>
            </a:r>
            <a:r>
              <a:rPr lang="en-US" dirty="0" smtClean="0"/>
              <a:t>standards. </a:t>
            </a:r>
            <a:endParaRPr lang="en-US" dirty="0" smtClean="0"/>
          </a:p>
          <a:p>
            <a:r>
              <a:rPr lang="en-US" dirty="0"/>
              <a:t>Talk about and reward </a:t>
            </a:r>
            <a:r>
              <a:rPr lang="en-US" dirty="0" smtClean="0"/>
              <a:t>cost-consciousness. </a:t>
            </a:r>
            <a:endParaRPr lang="en-US" dirty="0" smtClean="0"/>
          </a:p>
          <a:p>
            <a:r>
              <a:rPr lang="en-US" dirty="0"/>
              <a:t>Enforce </a:t>
            </a:r>
            <a:r>
              <a:rPr lang="en-US" dirty="0" smtClean="0"/>
              <a:t>standards. </a:t>
            </a:r>
            <a:endParaRPr lang="en-US" dirty="0" smtClean="0"/>
          </a:p>
          <a:p>
            <a:r>
              <a:rPr lang="en-US" dirty="0"/>
              <a:t>Use employee </a:t>
            </a:r>
            <a:r>
              <a:rPr lang="en-US" dirty="0" smtClean="0"/>
              <a:t>suggestions. </a:t>
            </a:r>
            <a:endParaRPr lang="en-US" dirty="0" smtClean="0"/>
          </a:p>
          <a:p>
            <a:r>
              <a:rPr lang="en-US" dirty="0"/>
              <a:t>Keep records and plan </a:t>
            </a:r>
            <a:r>
              <a:rPr lang="en-US" dirty="0" smtClean="0"/>
              <a:t>improvements.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7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2081239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Managers Can Do</a:t>
            </a:r>
            <a:br>
              <a:rPr lang="en-US" dirty="0"/>
            </a:br>
            <a:r>
              <a:rPr lang="en-US" dirty="0"/>
              <a:t>to Control </a:t>
            </a:r>
            <a:r>
              <a:rPr lang="en-US" dirty="0" smtClean="0"/>
              <a:t>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quality resources and </a:t>
            </a:r>
            <a:r>
              <a:rPr lang="en-US" dirty="0" smtClean="0"/>
              <a:t>systems</a:t>
            </a:r>
            <a:endParaRPr lang="en-US" dirty="0"/>
          </a:p>
          <a:p>
            <a:r>
              <a:rPr lang="en-US" dirty="0" smtClean="0"/>
              <a:t>Set </a:t>
            </a:r>
            <a:r>
              <a:rPr lang="en-US" dirty="0"/>
              <a:t>clear quality </a:t>
            </a:r>
            <a:r>
              <a:rPr lang="en-US" dirty="0" smtClean="0"/>
              <a:t>standards</a:t>
            </a:r>
            <a:endParaRPr lang="en-US" dirty="0"/>
          </a:p>
          <a:p>
            <a:r>
              <a:rPr lang="en-US" dirty="0" smtClean="0"/>
              <a:t>Talk </a:t>
            </a:r>
            <a:r>
              <a:rPr lang="en-US" dirty="0"/>
              <a:t>about and reward </a:t>
            </a:r>
            <a:r>
              <a:rPr lang="en-US" dirty="0" smtClean="0"/>
              <a:t>quality</a:t>
            </a:r>
            <a:endParaRPr lang="en-US" dirty="0"/>
          </a:p>
          <a:p>
            <a:r>
              <a:rPr lang="en-US" dirty="0" smtClean="0"/>
              <a:t>Enforce </a:t>
            </a:r>
            <a:r>
              <a:rPr lang="en-US" dirty="0"/>
              <a:t>quality </a:t>
            </a:r>
            <a:r>
              <a:rPr lang="en-US" dirty="0" smtClean="0"/>
              <a:t>standards</a:t>
            </a:r>
            <a:endParaRPr lang="en-US" dirty="0"/>
          </a:p>
          <a:p>
            <a:r>
              <a:rPr lang="en-US" dirty="0" smtClean="0"/>
              <a:t>Use </a:t>
            </a:r>
            <a:r>
              <a:rPr lang="en-US" dirty="0"/>
              <a:t>employee </a:t>
            </a:r>
            <a:r>
              <a:rPr lang="en-US" dirty="0" smtClean="0"/>
              <a:t>suggestions</a:t>
            </a:r>
            <a:endParaRPr lang="en-US" dirty="0"/>
          </a:p>
          <a:p>
            <a:r>
              <a:rPr lang="en-US" dirty="0" smtClean="0"/>
              <a:t>Keep </a:t>
            </a:r>
            <a:r>
              <a:rPr lang="en-US" dirty="0"/>
              <a:t>records and plan  </a:t>
            </a:r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8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525400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ne </a:t>
            </a:r>
            <a:r>
              <a:rPr lang="en-US" dirty="0"/>
              <a:t>of the most powerful and common control </a:t>
            </a:r>
            <a:r>
              <a:rPr lang="en-US" dirty="0" smtClean="0"/>
              <a:t>devices</a:t>
            </a:r>
          </a:p>
          <a:p>
            <a:r>
              <a:rPr lang="en-US" dirty="0" smtClean="0"/>
              <a:t>Preliminary written plan </a:t>
            </a:r>
            <a:r>
              <a:rPr lang="en-US" dirty="0"/>
              <a:t>for </a:t>
            </a:r>
            <a:r>
              <a:rPr lang="en-US" dirty="0" smtClean="0"/>
              <a:t>future  overall coordination and control of company</a:t>
            </a:r>
          </a:p>
          <a:p>
            <a:r>
              <a:rPr lang="en-US" dirty="0" smtClean="0"/>
              <a:t>Budget and accounting terms are similar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2014 Routledge, Inc., Taylor and Francis Group.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12–</a:t>
            </a:r>
            <a:fld id="{BD007718-0BF2-4722-A2E8-6C32692624D1}" type="slidenum">
              <a:rPr lang="en-US" smtClean="0">
                <a:cs typeface="+mn-cs"/>
              </a:rPr>
              <a:pPr>
                <a:defRPr/>
              </a:pPr>
              <a:t>9</a:t>
            </a:fld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768691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ssierPPT-12_2013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LussierPPT-12_2013.thmx</Template>
  <TotalTime>10317</TotalTime>
  <Words>1487</Words>
  <Application>Microsoft Office PowerPoint</Application>
  <PresentationFormat>On-screen Show (4:3)</PresentationFormat>
  <Paragraphs>248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LussierPPT-12_2013</vt:lpstr>
      <vt:lpstr>CHAPTER 12</vt:lpstr>
      <vt:lpstr>Learning Outcomes</vt:lpstr>
      <vt:lpstr>The Interrelationship Between Control, Financial Analysis, and the Other Business Plan Components </vt:lpstr>
      <vt:lpstr>Organizational  Controls and Quality </vt:lpstr>
      <vt:lpstr>The Control System </vt:lpstr>
      <vt:lpstr>Controlling Quality and Cost </vt:lpstr>
      <vt:lpstr>What Managers Can Do to Control Cost </vt:lpstr>
      <vt:lpstr>What Managers Can Do to Control Quality</vt:lpstr>
      <vt:lpstr>Budgets </vt:lpstr>
      <vt:lpstr>Variances in Budgets </vt:lpstr>
      <vt:lpstr>Financial Ratio Controls and the Balanced Scorecard</vt:lpstr>
      <vt:lpstr>The  Income Statement </vt:lpstr>
      <vt:lpstr>Exhibit 12-8   Financial Ratios</vt:lpstr>
      <vt:lpstr>Exhibit 12-8   Financial Ratios</vt:lpstr>
      <vt:lpstr>Exhibit 12-8   Financial Ratios</vt:lpstr>
      <vt:lpstr>Liquidity Ratios </vt:lpstr>
      <vt:lpstr>Leveraging Ratios</vt:lpstr>
      <vt:lpstr>Operating Ratios </vt:lpstr>
      <vt:lpstr>Profitability Ratios </vt:lpstr>
      <vt:lpstr>Marketing Ratios </vt:lpstr>
      <vt:lpstr>Balanced Scorecard </vt:lpstr>
      <vt:lpstr>Risk Management </vt:lpstr>
      <vt:lpstr>Key Terms</vt:lpstr>
    </vt:vector>
  </TitlesOfParts>
  <Manager>Arlin Kauffman</Manager>
  <Company>Routledge,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New Venture Skills, 3rd</dc:title>
  <dc:subject>Chapter 12: Controls: How Do You Keep The New Venture on Track? </dc:subject>
  <dc:creator>Jimidene Murphey</dc:creator>
  <cp:keywords/>
  <dc:description/>
  <cp:lastModifiedBy>katielandmark</cp:lastModifiedBy>
  <cp:revision>846</cp:revision>
  <dcterms:created xsi:type="dcterms:W3CDTF">2003-02-17T02:06:55Z</dcterms:created>
  <dcterms:modified xsi:type="dcterms:W3CDTF">2014-06-11T13:29:25Z</dcterms:modified>
  <cp:category/>
</cp:coreProperties>
</file>