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0"/>
  </p:notesMasterIdLst>
  <p:handoutMasterIdLst>
    <p:handoutMasterId r:id="rId21"/>
  </p:handoutMasterIdLst>
  <p:sldIdLst>
    <p:sldId id="1258" r:id="rId2"/>
    <p:sldId id="1262" r:id="rId3"/>
    <p:sldId id="1263" r:id="rId4"/>
    <p:sldId id="1264" r:id="rId5"/>
    <p:sldId id="1265" r:id="rId6"/>
    <p:sldId id="1266" r:id="rId7"/>
    <p:sldId id="1267" r:id="rId8"/>
    <p:sldId id="1268" r:id="rId9"/>
    <p:sldId id="1278" r:id="rId10"/>
    <p:sldId id="1269" r:id="rId11"/>
    <p:sldId id="1279" r:id="rId12"/>
    <p:sldId id="1270" r:id="rId13"/>
    <p:sldId id="1280" r:id="rId14"/>
    <p:sldId id="1271" r:id="rId15"/>
    <p:sldId id="1272" r:id="rId16"/>
    <p:sldId id="1273" r:id="rId17"/>
    <p:sldId id="1281" r:id="rId18"/>
    <p:sldId id="1246" r:id="rId19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8BA3"/>
    <a:srgbClr val="C1641A"/>
    <a:srgbClr val="F4DAA0"/>
    <a:srgbClr val="DBFF8F"/>
    <a:srgbClr val="5D7652"/>
    <a:srgbClr val="868D13"/>
    <a:srgbClr val="9EA715"/>
    <a:srgbClr val="A78D28"/>
    <a:srgbClr val="B3E9F9"/>
    <a:srgbClr val="B5C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1" autoAdjust="0"/>
    <p:restoredTop sz="96803" autoAdjust="0"/>
  </p:normalViewPr>
  <p:slideViewPr>
    <p:cSldViewPr>
      <p:cViewPr varScale="1">
        <p:scale>
          <a:sx n="71" d="100"/>
          <a:sy n="71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AB06D-D2A4-6B4F-9EC7-7E3EB4AFE26D}" type="doc">
      <dgm:prSet loTypeId="urn:microsoft.com/office/officeart/2005/8/layout/hList1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08F1BA-B3A0-8940-AA6B-862AE3D7D654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b="1" dirty="0" smtClean="0"/>
            <a:t>Short-term capital</a:t>
          </a:r>
          <a:endParaRPr lang="en-US" b="1" dirty="0"/>
        </a:p>
      </dgm:t>
    </dgm:pt>
    <dgm:pt modelId="{BA01DDF6-7AE9-5143-81DE-AE0C3B5B313C}" type="parTrans" cxnId="{DE7C9F30-EA58-7C41-BF50-E327B667B1CA}">
      <dgm:prSet/>
      <dgm:spPr/>
      <dgm:t>
        <a:bodyPr/>
        <a:lstStyle/>
        <a:p>
          <a:endParaRPr lang="en-US" b="1"/>
        </a:p>
      </dgm:t>
    </dgm:pt>
    <dgm:pt modelId="{F1E04179-D199-A549-9C79-439183930E0E}" type="sibTrans" cxnId="{DE7C9F30-EA58-7C41-BF50-E327B667B1CA}">
      <dgm:prSet/>
      <dgm:spPr/>
      <dgm:t>
        <a:bodyPr/>
        <a:lstStyle/>
        <a:p>
          <a:endParaRPr lang="en-US" b="1"/>
        </a:p>
      </dgm:t>
    </dgm:pt>
    <dgm:pt modelId="{AB250624-B0EA-C046-AEAE-5B3BF42A65F8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668"/>
            </a:spcAft>
          </a:pPr>
          <a:r>
            <a:rPr lang="en-US" b="1" dirty="0" smtClean="0"/>
            <a:t>Funds borrowed for less than a year</a:t>
          </a:r>
          <a:endParaRPr lang="en-US" b="1" dirty="0"/>
        </a:p>
      </dgm:t>
    </dgm:pt>
    <dgm:pt modelId="{A2105CE9-F4BD-0647-AB67-0F341FFFA04B}" type="parTrans" cxnId="{93E34EE7-C916-604E-90FA-9C280E927D68}">
      <dgm:prSet/>
      <dgm:spPr/>
      <dgm:t>
        <a:bodyPr/>
        <a:lstStyle/>
        <a:p>
          <a:endParaRPr lang="en-US" b="1"/>
        </a:p>
      </dgm:t>
    </dgm:pt>
    <dgm:pt modelId="{CA585400-A6A3-414A-9964-217EFB120064}" type="sibTrans" cxnId="{93E34EE7-C916-604E-90FA-9C280E927D68}">
      <dgm:prSet/>
      <dgm:spPr/>
      <dgm:t>
        <a:bodyPr/>
        <a:lstStyle/>
        <a:p>
          <a:endParaRPr lang="en-US" b="1"/>
        </a:p>
      </dgm:t>
    </dgm:pt>
    <dgm:pt modelId="{52BB2756-6633-C441-B774-BB8E03402FD7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668"/>
            </a:spcAft>
          </a:pPr>
          <a:r>
            <a:rPr lang="en-US" b="1" dirty="0" smtClean="0"/>
            <a:t>Used when initial capital is depleted</a:t>
          </a:r>
          <a:endParaRPr lang="en-US" b="1" dirty="0"/>
        </a:p>
      </dgm:t>
    </dgm:pt>
    <dgm:pt modelId="{ECD2F03D-BD62-A14A-BB68-CB7B51F632DB}" type="parTrans" cxnId="{A57F1D65-16BC-AC4D-9CFB-3C3F3891DF22}">
      <dgm:prSet/>
      <dgm:spPr/>
      <dgm:t>
        <a:bodyPr/>
        <a:lstStyle/>
        <a:p>
          <a:endParaRPr lang="en-US" b="1"/>
        </a:p>
      </dgm:t>
    </dgm:pt>
    <dgm:pt modelId="{65D15EEC-0F7C-6F41-887C-65471FDC9A2E}" type="sibTrans" cxnId="{A57F1D65-16BC-AC4D-9CFB-3C3F3891DF22}">
      <dgm:prSet/>
      <dgm:spPr/>
      <dgm:t>
        <a:bodyPr/>
        <a:lstStyle/>
        <a:p>
          <a:endParaRPr lang="en-US" b="1"/>
        </a:p>
      </dgm:t>
    </dgm:pt>
    <dgm:pt modelId="{E5F3CC31-C9CF-B94C-A3DA-0BACA48272B8}">
      <dgm:prSet phldrT="[Text]"/>
      <dgm:spPr>
        <a:solidFill>
          <a:srgbClr val="C1641A"/>
        </a:solidFill>
      </dgm:spPr>
      <dgm:t>
        <a:bodyPr/>
        <a:lstStyle/>
        <a:p>
          <a:r>
            <a:rPr lang="en-US" b="1" dirty="0" smtClean="0"/>
            <a:t>Early stage capital</a:t>
          </a:r>
          <a:endParaRPr lang="en-US" b="1" dirty="0"/>
        </a:p>
      </dgm:t>
    </dgm:pt>
    <dgm:pt modelId="{FB6C99B5-BD24-0941-8907-C3DBA654920D}" type="parTrans" cxnId="{4105AB2F-A786-C445-9714-74977E4A8287}">
      <dgm:prSet/>
      <dgm:spPr/>
      <dgm:t>
        <a:bodyPr/>
        <a:lstStyle/>
        <a:p>
          <a:endParaRPr lang="en-US" b="1"/>
        </a:p>
      </dgm:t>
    </dgm:pt>
    <dgm:pt modelId="{90009E2C-7845-8B49-8FB4-6B788CB6C4F6}" type="sibTrans" cxnId="{4105AB2F-A786-C445-9714-74977E4A8287}">
      <dgm:prSet/>
      <dgm:spPr/>
      <dgm:t>
        <a:bodyPr/>
        <a:lstStyle/>
        <a:p>
          <a:endParaRPr lang="en-US" b="1"/>
        </a:p>
      </dgm:t>
    </dgm:pt>
    <dgm:pt modelId="{0DD64560-0D7E-724A-B886-1CDBA1F2AED6}">
      <dgm:prSet phldrT="[Text]"/>
      <dgm:spPr>
        <a:solidFill>
          <a:srgbClr val="F4DAA0">
            <a:alpha val="90000"/>
          </a:srgbClr>
        </a:solidFill>
      </dgm:spPr>
      <dgm:t>
        <a:bodyPr/>
        <a:lstStyle/>
        <a:p>
          <a:pPr>
            <a:spcAft>
              <a:spcPts val="1668"/>
            </a:spcAft>
          </a:pPr>
          <a:r>
            <a:rPr lang="en-US" b="1" dirty="0" smtClean="0"/>
            <a:t>Sometimes called intermediate capital</a:t>
          </a:r>
          <a:endParaRPr lang="en-US" b="1" dirty="0"/>
        </a:p>
      </dgm:t>
    </dgm:pt>
    <dgm:pt modelId="{C9011BDE-013E-D046-BA94-909E1214D080}" type="parTrans" cxnId="{29FCB722-5A2D-C74C-90B8-E92F421A781B}">
      <dgm:prSet/>
      <dgm:spPr/>
      <dgm:t>
        <a:bodyPr/>
        <a:lstStyle/>
        <a:p>
          <a:endParaRPr lang="en-US" b="1"/>
        </a:p>
      </dgm:t>
    </dgm:pt>
    <dgm:pt modelId="{E50181AF-5FBE-E74C-831D-A8BB4D961B7D}" type="sibTrans" cxnId="{29FCB722-5A2D-C74C-90B8-E92F421A781B}">
      <dgm:prSet/>
      <dgm:spPr/>
      <dgm:t>
        <a:bodyPr/>
        <a:lstStyle/>
        <a:p>
          <a:endParaRPr lang="en-US" b="1"/>
        </a:p>
      </dgm:t>
    </dgm:pt>
    <dgm:pt modelId="{16A9A1B1-121C-4D4F-9B86-10AD09F4635B}">
      <dgm:prSet phldrT="[Text]"/>
      <dgm:spPr>
        <a:solidFill>
          <a:srgbClr val="F4DAA0">
            <a:alpha val="90000"/>
          </a:srgbClr>
        </a:solidFill>
      </dgm:spPr>
      <dgm:t>
        <a:bodyPr/>
        <a:lstStyle/>
        <a:p>
          <a:pPr>
            <a:spcAft>
              <a:spcPts val="1668"/>
            </a:spcAft>
          </a:pPr>
          <a:r>
            <a:rPr lang="en-US" b="1" dirty="0" smtClean="0"/>
            <a:t>Paid back within five years</a:t>
          </a:r>
          <a:endParaRPr lang="en-US" b="1" dirty="0"/>
        </a:p>
      </dgm:t>
    </dgm:pt>
    <dgm:pt modelId="{F633E443-5463-F04A-9395-199229B24AFB}" type="parTrans" cxnId="{15E96700-2131-3046-B5FF-621AECA2B112}">
      <dgm:prSet/>
      <dgm:spPr/>
      <dgm:t>
        <a:bodyPr/>
        <a:lstStyle/>
        <a:p>
          <a:endParaRPr lang="en-US" b="1"/>
        </a:p>
      </dgm:t>
    </dgm:pt>
    <dgm:pt modelId="{88379D4E-5D39-9A40-B940-D0325105716E}" type="sibTrans" cxnId="{15E96700-2131-3046-B5FF-621AECA2B112}">
      <dgm:prSet/>
      <dgm:spPr/>
      <dgm:t>
        <a:bodyPr/>
        <a:lstStyle/>
        <a:p>
          <a:endParaRPr lang="en-US" b="1"/>
        </a:p>
      </dgm:t>
    </dgm:pt>
    <dgm:pt modelId="{32C0510D-03E8-B240-A557-5321A8009D52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668"/>
            </a:spcAft>
          </a:pPr>
          <a:r>
            <a:rPr lang="en-US" b="1" dirty="0" smtClean="0"/>
            <a:t>Trade credit </a:t>
          </a:r>
          <a:endParaRPr lang="en-US" b="1" dirty="0"/>
        </a:p>
      </dgm:t>
    </dgm:pt>
    <dgm:pt modelId="{4D03E6E9-A87E-E040-B164-3E5D1855B768}" type="parTrans" cxnId="{774576E6-BD5E-DD41-A397-FDE0EFD94BBA}">
      <dgm:prSet/>
      <dgm:spPr/>
      <dgm:t>
        <a:bodyPr/>
        <a:lstStyle/>
        <a:p>
          <a:endParaRPr lang="en-US" b="1"/>
        </a:p>
      </dgm:t>
    </dgm:pt>
    <dgm:pt modelId="{D309C2C1-181C-2A49-9379-5BAAA7372C1A}" type="sibTrans" cxnId="{774576E6-BD5E-DD41-A397-FDE0EFD94BBA}">
      <dgm:prSet/>
      <dgm:spPr/>
      <dgm:t>
        <a:bodyPr/>
        <a:lstStyle/>
        <a:p>
          <a:endParaRPr lang="en-US" b="1"/>
        </a:p>
      </dgm:t>
    </dgm:pt>
    <dgm:pt modelId="{1E6F5E50-A3F0-734D-8E64-3C170CDF3CEE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668"/>
            </a:spcAft>
          </a:pPr>
          <a:r>
            <a:rPr lang="en-US" b="1" dirty="0" smtClean="0"/>
            <a:t>Commercial banks</a:t>
          </a:r>
          <a:endParaRPr lang="en-US" b="1" dirty="0"/>
        </a:p>
      </dgm:t>
    </dgm:pt>
    <dgm:pt modelId="{153B924F-0B2F-DA4B-9BA0-5D7648C7C0C7}" type="parTrans" cxnId="{A3951205-A13B-434D-AF7A-05E20EA222C3}">
      <dgm:prSet/>
      <dgm:spPr/>
      <dgm:t>
        <a:bodyPr/>
        <a:lstStyle/>
        <a:p>
          <a:endParaRPr lang="en-US" b="1"/>
        </a:p>
      </dgm:t>
    </dgm:pt>
    <dgm:pt modelId="{8EED1746-20E8-CB45-8627-2C677051B2C4}" type="sibTrans" cxnId="{A3951205-A13B-434D-AF7A-05E20EA222C3}">
      <dgm:prSet/>
      <dgm:spPr/>
      <dgm:t>
        <a:bodyPr/>
        <a:lstStyle/>
        <a:p>
          <a:endParaRPr lang="en-US" b="1"/>
        </a:p>
      </dgm:t>
    </dgm:pt>
    <dgm:pt modelId="{95C90CBA-32B5-8D48-971C-ED8D2100E81D}">
      <dgm:prSet phldrT="[Text]"/>
      <dgm:spPr>
        <a:solidFill>
          <a:srgbClr val="F4DAA0">
            <a:alpha val="90000"/>
          </a:srgbClr>
        </a:solidFill>
      </dgm:spPr>
      <dgm:t>
        <a:bodyPr/>
        <a:lstStyle/>
        <a:p>
          <a:pPr>
            <a:spcAft>
              <a:spcPts val="1668"/>
            </a:spcAft>
          </a:pPr>
          <a:r>
            <a:rPr lang="en-US" b="1" dirty="0" smtClean="0"/>
            <a:t>Arises as need for working capital increases</a:t>
          </a:r>
          <a:endParaRPr lang="en-US" b="1" dirty="0"/>
        </a:p>
      </dgm:t>
    </dgm:pt>
    <dgm:pt modelId="{C2D60562-02B8-6D49-A699-84D86175EB3F}" type="parTrans" cxnId="{C630784E-D8DA-9847-9B7D-EF029D515951}">
      <dgm:prSet/>
      <dgm:spPr/>
      <dgm:t>
        <a:bodyPr/>
        <a:lstStyle/>
        <a:p>
          <a:endParaRPr lang="en-US" b="1"/>
        </a:p>
      </dgm:t>
    </dgm:pt>
    <dgm:pt modelId="{A4FE09DF-DCC5-9A48-BAAA-3894BC1ADBF7}" type="sibTrans" cxnId="{C630784E-D8DA-9847-9B7D-EF029D515951}">
      <dgm:prSet/>
      <dgm:spPr/>
      <dgm:t>
        <a:bodyPr/>
        <a:lstStyle/>
        <a:p>
          <a:endParaRPr lang="en-US" b="1"/>
        </a:p>
      </dgm:t>
    </dgm:pt>
    <dgm:pt modelId="{5D1FAF6E-3AFD-5440-8217-34A023370F46}" type="pres">
      <dgm:prSet presAssocID="{DF0AB06D-D2A4-6B4F-9EC7-7E3EB4AFE2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2BBDBF-6330-2A41-B706-ACF39CB1D02B}" type="pres">
      <dgm:prSet presAssocID="{2708F1BA-B3A0-8940-AA6B-862AE3D7D654}" presName="composite" presStyleCnt="0"/>
      <dgm:spPr/>
    </dgm:pt>
    <dgm:pt modelId="{6202695C-4D6F-E145-BDA9-0447BA38F0A9}" type="pres">
      <dgm:prSet presAssocID="{2708F1BA-B3A0-8940-AA6B-862AE3D7D65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27633-1B3F-8C4D-8AD8-C32DC2A18020}" type="pres">
      <dgm:prSet presAssocID="{2708F1BA-B3A0-8940-AA6B-862AE3D7D654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82C25A-C5FB-8847-BC2F-1159420A3DDA}" type="pres">
      <dgm:prSet presAssocID="{F1E04179-D199-A549-9C79-439183930E0E}" presName="space" presStyleCnt="0"/>
      <dgm:spPr/>
    </dgm:pt>
    <dgm:pt modelId="{9DA114C8-A994-E14E-A9BD-853C324D7EC8}" type="pres">
      <dgm:prSet presAssocID="{E5F3CC31-C9CF-B94C-A3DA-0BACA48272B8}" presName="composite" presStyleCnt="0"/>
      <dgm:spPr/>
    </dgm:pt>
    <dgm:pt modelId="{990E116A-B5CC-DC4A-8D84-0549E4996D27}" type="pres">
      <dgm:prSet presAssocID="{E5F3CC31-C9CF-B94C-A3DA-0BACA48272B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0C630-B11A-B048-BD33-A4D78E1B3E76}" type="pres">
      <dgm:prSet presAssocID="{E5F3CC31-C9CF-B94C-A3DA-0BACA48272B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FCB722-5A2D-C74C-90B8-E92F421A781B}" srcId="{E5F3CC31-C9CF-B94C-A3DA-0BACA48272B8}" destId="{0DD64560-0D7E-724A-B886-1CDBA1F2AED6}" srcOrd="0" destOrd="0" parTransId="{C9011BDE-013E-D046-BA94-909E1214D080}" sibTransId="{E50181AF-5FBE-E74C-831D-A8BB4D961B7D}"/>
    <dgm:cxn modelId="{806D66ED-A8D1-1E44-B35B-15EF4271B660}" type="presOf" srcId="{52BB2756-6633-C441-B774-BB8E03402FD7}" destId="{C1427633-1B3F-8C4D-8AD8-C32DC2A18020}" srcOrd="0" destOrd="1" presId="urn:microsoft.com/office/officeart/2005/8/layout/hList1"/>
    <dgm:cxn modelId="{A57F1D65-16BC-AC4D-9CFB-3C3F3891DF22}" srcId="{2708F1BA-B3A0-8940-AA6B-862AE3D7D654}" destId="{52BB2756-6633-C441-B774-BB8E03402FD7}" srcOrd="1" destOrd="0" parTransId="{ECD2F03D-BD62-A14A-BB68-CB7B51F632DB}" sibTransId="{65D15EEC-0F7C-6F41-887C-65471FDC9A2E}"/>
    <dgm:cxn modelId="{774576E6-BD5E-DD41-A397-FDE0EFD94BBA}" srcId="{2708F1BA-B3A0-8940-AA6B-862AE3D7D654}" destId="{32C0510D-03E8-B240-A557-5321A8009D52}" srcOrd="2" destOrd="0" parTransId="{4D03E6E9-A87E-E040-B164-3E5D1855B768}" sibTransId="{D309C2C1-181C-2A49-9379-5BAAA7372C1A}"/>
    <dgm:cxn modelId="{B03B304B-678E-774A-80C4-4B2492282F56}" type="presOf" srcId="{2708F1BA-B3A0-8940-AA6B-862AE3D7D654}" destId="{6202695C-4D6F-E145-BDA9-0447BA38F0A9}" srcOrd="0" destOrd="0" presId="urn:microsoft.com/office/officeart/2005/8/layout/hList1"/>
    <dgm:cxn modelId="{03945484-C207-494A-9AEE-131E5CA275D0}" type="presOf" srcId="{E5F3CC31-C9CF-B94C-A3DA-0BACA48272B8}" destId="{990E116A-B5CC-DC4A-8D84-0549E4996D27}" srcOrd="0" destOrd="0" presId="urn:microsoft.com/office/officeart/2005/8/layout/hList1"/>
    <dgm:cxn modelId="{4105AB2F-A786-C445-9714-74977E4A8287}" srcId="{DF0AB06D-D2A4-6B4F-9EC7-7E3EB4AFE26D}" destId="{E5F3CC31-C9CF-B94C-A3DA-0BACA48272B8}" srcOrd="1" destOrd="0" parTransId="{FB6C99B5-BD24-0941-8907-C3DBA654920D}" sibTransId="{90009E2C-7845-8B49-8FB4-6B788CB6C4F6}"/>
    <dgm:cxn modelId="{1E3971AE-8ED1-7943-8E40-E61338849A95}" type="presOf" srcId="{0DD64560-0D7E-724A-B886-1CDBA1F2AED6}" destId="{1240C630-B11A-B048-BD33-A4D78E1B3E76}" srcOrd="0" destOrd="0" presId="urn:microsoft.com/office/officeart/2005/8/layout/hList1"/>
    <dgm:cxn modelId="{93E34EE7-C916-604E-90FA-9C280E927D68}" srcId="{2708F1BA-B3A0-8940-AA6B-862AE3D7D654}" destId="{AB250624-B0EA-C046-AEAE-5B3BF42A65F8}" srcOrd="0" destOrd="0" parTransId="{A2105CE9-F4BD-0647-AB67-0F341FFFA04B}" sibTransId="{CA585400-A6A3-414A-9964-217EFB120064}"/>
    <dgm:cxn modelId="{57276D32-DFEC-5345-8DE2-13961CE289A8}" type="presOf" srcId="{DF0AB06D-D2A4-6B4F-9EC7-7E3EB4AFE26D}" destId="{5D1FAF6E-3AFD-5440-8217-34A023370F46}" srcOrd="0" destOrd="0" presId="urn:microsoft.com/office/officeart/2005/8/layout/hList1"/>
    <dgm:cxn modelId="{B6EB9039-CC86-3F48-B09B-CBAD29F11ADD}" type="presOf" srcId="{AB250624-B0EA-C046-AEAE-5B3BF42A65F8}" destId="{C1427633-1B3F-8C4D-8AD8-C32DC2A18020}" srcOrd="0" destOrd="0" presId="urn:microsoft.com/office/officeart/2005/8/layout/hList1"/>
    <dgm:cxn modelId="{7B83B780-A92E-6642-A296-575434FA6F97}" type="presOf" srcId="{1E6F5E50-A3F0-734D-8E64-3C170CDF3CEE}" destId="{C1427633-1B3F-8C4D-8AD8-C32DC2A18020}" srcOrd="0" destOrd="3" presId="urn:microsoft.com/office/officeart/2005/8/layout/hList1"/>
    <dgm:cxn modelId="{90A1304F-B181-C345-BE88-D178D0B2039D}" type="presOf" srcId="{32C0510D-03E8-B240-A557-5321A8009D52}" destId="{C1427633-1B3F-8C4D-8AD8-C32DC2A18020}" srcOrd="0" destOrd="2" presId="urn:microsoft.com/office/officeart/2005/8/layout/hList1"/>
    <dgm:cxn modelId="{38E07DE0-34EF-DB41-ACBD-F78238062C95}" type="presOf" srcId="{16A9A1B1-121C-4D4F-9B86-10AD09F4635B}" destId="{1240C630-B11A-B048-BD33-A4D78E1B3E76}" srcOrd="0" destOrd="1" presId="urn:microsoft.com/office/officeart/2005/8/layout/hList1"/>
    <dgm:cxn modelId="{A3951205-A13B-434D-AF7A-05E20EA222C3}" srcId="{2708F1BA-B3A0-8940-AA6B-862AE3D7D654}" destId="{1E6F5E50-A3F0-734D-8E64-3C170CDF3CEE}" srcOrd="3" destOrd="0" parTransId="{153B924F-0B2F-DA4B-9BA0-5D7648C7C0C7}" sibTransId="{8EED1746-20E8-CB45-8627-2C677051B2C4}"/>
    <dgm:cxn modelId="{C630784E-D8DA-9847-9B7D-EF029D515951}" srcId="{E5F3CC31-C9CF-B94C-A3DA-0BACA48272B8}" destId="{95C90CBA-32B5-8D48-971C-ED8D2100E81D}" srcOrd="2" destOrd="0" parTransId="{C2D60562-02B8-6D49-A699-84D86175EB3F}" sibTransId="{A4FE09DF-DCC5-9A48-BAAA-3894BC1ADBF7}"/>
    <dgm:cxn modelId="{CBE3CC5A-2963-EB40-9F80-752F438ED92C}" type="presOf" srcId="{95C90CBA-32B5-8D48-971C-ED8D2100E81D}" destId="{1240C630-B11A-B048-BD33-A4D78E1B3E76}" srcOrd="0" destOrd="2" presId="urn:microsoft.com/office/officeart/2005/8/layout/hList1"/>
    <dgm:cxn modelId="{DE7C9F30-EA58-7C41-BF50-E327B667B1CA}" srcId="{DF0AB06D-D2A4-6B4F-9EC7-7E3EB4AFE26D}" destId="{2708F1BA-B3A0-8940-AA6B-862AE3D7D654}" srcOrd="0" destOrd="0" parTransId="{BA01DDF6-7AE9-5143-81DE-AE0C3B5B313C}" sibTransId="{F1E04179-D199-A549-9C79-439183930E0E}"/>
    <dgm:cxn modelId="{15E96700-2131-3046-B5FF-621AECA2B112}" srcId="{E5F3CC31-C9CF-B94C-A3DA-0BACA48272B8}" destId="{16A9A1B1-121C-4D4F-9B86-10AD09F4635B}" srcOrd="1" destOrd="0" parTransId="{F633E443-5463-F04A-9395-199229B24AFB}" sibTransId="{88379D4E-5D39-9A40-B940-D0325105716E}"/>
    <dgm:cxn modelId="{344DDC42-772B-6347-9875-FF61587829B6}" type="presParOf" srcId="{5D1FAF6E-3AFD-5440-8217-34A023370F46}" destId="{442BBDBF-6330-2A41-B706-ACF39CB1D02B}" srcOrd="0" destOrd="0" presId="urn:microsoft.com/office/officeart/2005/8/layout/hList1"/>
    <dgm:cxn modelId="{259737A4-81A4-9943-A684-DBE63F4B95C4}" type="presParOf" srcId="{442BBDBF-6330-2A41-B706-ACF39CB1D02B}" destId="{6202695C-4D6F-E145-BDA9-0447BA38F0A9}" srcOrd="0" destOrd="0" presId="urn:microsoft.com/office/officeart/2005/8/layout/hList1"/>
    <dgm:cxn modelId="{5D7802BC-EBC3-9E46-90C5-C14CA5C82B0F}" type="presParOf" srcId="{442BBDBF-6330-2A41-B706-ACF39CB1D02B}" destId="{C1427633-1B3F-8C4D-8AD8-C32DC2A18020}" srcOrd="1" destOrd="0" presId="urn:microsoft.com/office/officeart/2005/8/layout/hList1"/>
    <dgm:cxn modelId="{97C12318-387A-1448-A5A8-C5D5FE7F03CA}" type="presParOf" srcId="{5D1FAF6E-3AFD-5440-8217-34A023370F46}" destId="{8C82C25A-C5FB-8847-BC2F-1159420A3DDA}" srcOrd="1" destOrd="0" presId="urn:microsoft.com/office/officeart/2005/8/layout/hList1"/>
    <dgm:cxn modelId="{4BB99376-60ED-254A-BB38-01F5139FC2C3}" type="presParOf" srcId="{5D1FAF6E-3AFD-5440-8217-34A023370F46}" destId="{9DA114C8-A994-E14E-A9BD-853C324D7EC8}" srcOrd="2" destOrd="0" presId="urn:microsoft.com/office/officeart/2005/8/layout/hList1"/>
    <dgm:cxn modelId="{9266A7BE-A879-5849-B4A1-CA91DE28FBC2}" type="presParOf" srcId="{9DA114C8-A994-E14E-A9BD-853C324D7EC8}" destId="{990E116A-B5CC-DC4A-8D84-0549E4996D27}" srcOrd="0" destOrd="0" presId="urn:microsoft.com/office/officeart/2005/8/layout/hList1"/>
    <dgm:cxn modelId="{411535D5-4CD0-9F45-BBDF-396DEA332C8D}" type="presParOf" srcId="{9DA114C8-A994-E14E-A9BD-853C324D7EC8}" destId="{1240C630-B11A-B048-BD33-A4D78E1B3E7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0AB06D-D2A4-6B4F-9EC7-7E3EB4AFE26D}" type="doc">
      <dgm:prSet loTypeId="urn:microsoft.com/office/officeart/2005/8/layout/hList1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08F1BA-B3A0-8940-AA6B-862AE3D7D654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b="1" dirty="0" smtClean="0"/>
            <a:t>Seed </a:t>
          </a:r>
          <a:r>
            <a:rPr lang="en-US" b="1" dirty="0" smtClean="0"/>
            <a:t>Financing</a:t>
          </a:r>
          <a:endParaRPr lang="en-US" b="1" dirty="0"/>
        </a:p>
      </dgm:t>
    </dgm:pt>
    <dgm:pt modelId="{BA01DDF6-7AE9-5143-81DE-AE0C3B5B313C}" type="parTrans" cxnId="{DE7C9F30-EA58-7C41-BF50-E327B667B1CA}">
      <dgm:prSet/>
      <dgm:spPr/>
      <dgm:t>
        <a:bodyPr/>
        <a:lstStyle/>
        <a:p>
          <a:endParaRPr lang="en-US" b="1"/>
        </a:p>
      </dgm:t>
    </dgm:pt>
    <dgm:pt modelId="{F1E04179-D199-A549-9C79-439183930E0E}" type="sibTrans" cxnId="{DE7C9F30-EA58-7C41-BF50-E327B667B1CA}">
      <dgm:prSet/>
      <dgm:spPr/>
      <dgm:t>
        <a:bodyPr/>
        <a:lstStyle/>
        <a:p>
          <a:endParaRPr lang="en-US" b="1"/>
        </a:p>
      </dgm:t>
    </dgm:pt>
    <dgm:pt modelId="{AB250624-B0EA-C046-AEAE-5B3BF42A65F8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542"/>
            </a:spcAft>
          </a:pPr>
          <a:r>
            <a:rPr lang="en-US" b="1" dirty="0" smtClean="0"/>
            <a:t>Small business owners usually use personal savings for startup</a:t>
          </a:r>
          <a:endParaRPr lang="en-US" b="1" dirty="0"/>
        </a:p>
      </dgm:t>
    </dgm:pt>
    <dgm:pt modelId="{A2105CE9-F4BD-0647-AB67-0F341FFFA04B}" type="parTrans" cxnId="{93E34EE7-C916-604E-90FA-9C280E927D68}">
      <dgm:prSet/>
      <dgm:spPr/>
      <dgm:t>
        <a:bodyPr/>
        <a:lstStyle/>
        <a:p>
          <a:endParaRPr lang="en-US" b="1"/>
        </a:p>
      </dgm:t>
    </dgm:pt>
    <dgm:pt modelId="{CA585400-A6A3-414A-9964-217EFB120064}" type="sibTrans" cxnId="{93E34EE7-C916-604E-90FA-9C280E927D68}">
      <dgm:prSet/>
      <dgm:spPr/>
      <dgm:t>
        <a:bodyPr/>
        <a:lstStyle/>
        <a:p>
          <a:endParaRPr lang="en-US" b="1"/>
        </a:p>
      </dgm:t>
    </dgm:pt>
    <dgm:pt modelId="{52BB2756-6633-C441-B774-BB8E03402FD7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542"/>
            </a:spcAft>
          </a:pPr>
          <a:r>
            <a:rPr lang="en-US" b="1" dirty="0" smtClean="0"/>
            <a:t>Need for R&amp;D, cover initial operating expenses, and attract venture capitalists</a:t>
          </a:r>
          <a:endParaRPr lang="en-US" b="1" dirty="0"/>
        </a:p>
      </dgm:t>
    </dgm:pt>
    <dgm:pt modelId="{ECD2F03D-BD62-A14A-BB68-CB7B51F632DB}" type="parTrans" cxnId="{A57F1D65-16BC-AC4D-9CFB-3C3F3891DF22}">
      <dgm:prSet/>
      <dgm:spPr/>
      <dgm:t>
        <a:bodyPr/>
        <a:lstStyle/>
        <a:p>
          <a:endParaRPr lang="en-US" b="1"/>
        </a:p>
      </dgm:t>
    </dgm:pt>
    <dgm:pt modelId="{65D15EEC-0F7C-6F41-887C-65471FDC9A2E}" type="sibTrans" cxnId="{A57F1D65-16BC-AC4D-9CFB-3C3F3891DF22}">
      <dgm:prSet/>
      <dgm:spPr/>
      <dgm:t>
        <a:bodyPr/>
        <a:lstStyle/>
        <a:p>
          <a:endParaRPr lang="en-US" b="1"/>
        </a:p>
      </dgm:t>
    </dgm:pt>
    <dgm:pt modelId="{E5F3CC31-C9CF-B94C-A3DA-0BACA48272B8}">
      <dgm:prSet phldrT="[Text]"/>
      <dgm:spPr>
        <a:solidFill>
          <a:srgbClr val="C1641A"/>
        </a:solidFill>
      </dgm:spPr>
      <dgm:t>
        <a:bodyPr/>
        <a:lstStyle/>
        <a:p>
          <a:r>
            <a:rPr lang="en-US" b="1" dirty="0" smtClean="0"/>
            <a:t>Savings</a:t>
          </a:r>
          <a:endParaRPr lang="en-US" b="1" dirty="0"/>
        </a:p>
      </dgm:t>
    </dgm:pt>
    <dgm:pt modelId="{FB6C99B5-BD24-0941-8907-C3DBA654920D}" type="parTrans" cxnId="{4105AB2F-A786-C445-9714-74977E4A8287}">
      <dgm:prSet/>
      <dgm:spPr/>
      <dgm:t>
        <a:bodyPr/>
        <a:lstStyle/>
        <a:p>
          <a:endParaRPr lang="en-US" b="1"/>
        </a:p>
      </dgm:t>
    </dgm:pt>
    <dgm:pt modelId="{90009E2C-7845-8B49-8FB4-6B788CB6C4F6}" type="sibTrans" cxnId="{4105AB2F-A786-C445-9714-74977E4A8287}">
      <dgm:prSet/>
      <dgm:spPr/>
      <dgm:t>
        <a:bodyPr/>
        <a:lstStyle/>
        <a:p>
          <a:endParaRPr lang="en-US" b="1"/>
        </a:p>
      </dgm:t>
    </dgm:pt>
    <dgm:pt modelId="{0DD64560-0D7E-724A-B886-1CDBA1F2AED6}">
      <dgm:prSet phldrT="[Text]"/>
      <dgm:spPr>
        <a:solidFill>
          <a:srgbClr val="F4DAA0">
            <a:alpha val="90000"/>
          </a:srgbClr>
        </a:solidFill>
      </dgm:spPr>
      <dgm:t>
        <a:bodyPr/>
        <a:lstStyle/>
        <a:p>
          <a:pPr>
            <a:spcAft>
              <a:spcPts val="1542"/>
            </a:spcAft>
          </a:pPr>
          <a:r>
            <a:rPr lang="en-US" b="1" dirty="0" smtClean="0"/>
            <a:t>Using all your savings is risky</a:t>
          </a:r>
          <a:endParaRPr lang="en-US" b="1" dirty="0"/>
        </a:p>
      </dgm:t>
    </dgm:pt>
    <dgm:pt modelId="{C9011BDE-013E-D046-BA94-909E1214D080}" type="parTrans" cxnId="{29FCB722-5A2D-C74C-90B8-E92F421A781B}">
      <dgm:prSet/>
      <dgm:spPr/>
      <dgm:t>
        <a:bodyPr/>
        <a:lstStyle/>
        <a:p>
          <a:endParaRPr lang="en-US" b="1"/>
        </a:p>
      </dgm:t>
    </dgm:pt>
    <dgm:pt modelId="{E50181AF-5FBE-E74C-831D-A8BB4D961B7D}" type="sibTrans" cxnId="{29FCB722-5A2D-C74C-90B8-E92F421A781B}">
      <dgm:prSet/>
      <dgm:spPr/>
      <dgm:t>
        <a:bodyPr/>
        <a:lstStyle/>
        <a:p>
          <a:endParaRPr lang="en-US" b="1"/>
        </a:p>
      </dgm:t>
    </dgm:pt>
    <dgm:pt modelId="{1628A67B-7C4C-B44E-9C35-70D9B704D12E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542"/>
            </a:spcAft>
          </a:pPr>
          <a:r>
            <a:rPr lang="en-US" b="1" dirty="0" smtClean="0"/>
            <a:t>External seed money is good idea</a:t>
          </a:r>
          <a:endParaRPr lang="en-US" b="1" dirty="0"/>
        </a:p>
      </dgm:t>
    </dgm:pt>
    <dgm:pt modelId="{4B857DA5-6C9F-FA48-A287-583CD698A743}" type="parTrans" cxnId="{CDB929AC-3AF3-AD44-AD45-2B2666782210}">
      <dgm:prSet/>
      <dgm:spPr/>
      <dgm:t>
        <a:bodyPr/>
        <a:lstStyle/>
        <a:p>
          <a:endParaRPr lang="en-US"/>
        </a:p>
      </dgm:t>
    </dgm:pt>
    <dgm:pt modelId="{67F1B4E0-F801-5445-BB36-495E923A4137}" type="sibTrans" cxnId="{CDB929AC-3AF3-AD44-AD45-2B2666782210}">
      <dgm:prSet/>
      <dgm:spPr/>
      <dgm:t>
        <a:bodyPr/>
        <a:lstStyle/>
        <a:p>
          <a:endParaRPr lang="en-US"/>
        </a:p>
      </dgm:t>
    </dgm:pt>
    <dgm:pt modelId="{79BF8D55-708A-474C-A731-3F0B590763FA}">
      <dgm:prSet phldrT="[Text]"/>
      <dgm:spPr>
        <a:solidFill>
          <a:srgbClr val="F4DAA0">
            <a:alpha val="90000"/>
          </a:srgbClr>
        </a:solidFill>
      </dgm:spPr>
      <dgm:t>
        <a:bodyPr/>
        <a:lstStyle/>
        <a:p>
          <a:pPr>
            <a:spcAft>
              <a:spcPts val="1542"/>
            </a:spcAft>
          </a:pPr>
          <a:r>
            <a:rPr lang="en-US" b="1" dirty="0" smtClean="0"/>
            <a:t>Best to use some and find funding elsewhere</a:t>
          </a:r>
          <a:endParaRPr lang="en-US" b="1" dirty="0"/>
        </a:p>
      </dgm:t>
    </dgm:pt>
    <dgm:pt modelId="{760E2707-5EFC-4641-8556-6615503EC4C1}" type="parTrans" cxnId="{5949270E-5598-AB42-AD6A-D9EFA6BC27FF}">
      <dgm:prSet/>
      <dgm:spPr/>
      <dgm:t>
        <a:bodyPr/>
        <a:lstStyle/>
        <a:p>
          <a:endParaRPr lang="en-US"/>
        </a:p>
      </dgm:t>
    </dgm:pt>
    <dgm:pt modelId="{431EAC1C-ABD8-AE43-A028-C07AD36A8190}" type="sibTrans" cxnId="{5949270E-5598-AB42-AD6A-D9EFA6BC27FF}">
      <dgm:prSet/>
      <dgm:spPr/>
      <dgm:t>
        <a:bodyPr/>
        <a:lstStyle/>
        <a:p>
          <a:endParaRPr lang="en-US"/>
        </a:p>
      </dgm:t>
    </dgm:pt>
    <dgm:pt modelId="{BBDED31A-4070-DD4C-A712-99CC6285A30D}">
      <dgm:prSet phldrT="[Text]"/>
      <dgm:spPr>
        <a:solidFill>
          <a:schemeClr val="accent5">
            <a:lumMod val="50000"/>
            <a:alpha val="90000"/>
          </a:schemeClr>
        </a:solidFill>
      </dgm:spPr>
      <dgm:t>
        <a:bodyPr/>
        <a:lstStyle/>
        <a:p>
          <a:r>
            <a:rPr lang="en-US" b="1" dirty="0" smtClean="0"/>
            <a:t>Family and </a:t>
          </a:r>
          <a:r>
            <a:rPr lang="en-US" b="1" dirty="0" smtClean="0"/>
            <a:t>Friends</a:t>
          </a:r>
          <a:endParaRPr lang="en-US" b="1" dirty="0"/>
        </a:p>
      </dgm:t>
    </dgm:pt>
    <dgm:pt modelId="{F123C7A3-BC53-6349-92E6-7FC1CBFEC365}" type="parTrans" cxnId="{12333056-F66D-604A-B48B-E8D0E08D93C4}">
      <dgm:prSet/>
      <dgm:spPr/>
      <dgm:t>
        <a:bodyPr/>
        <a:lstStyle/>
        <a:p>
          <a:endParaRPr lang="en-US"/>
        </a:p>
      </dgm:t>
    </dgm:pt>
    <dgm:pt modelId="{1BB8837C-1B70-F049-B55A-0A7174C6D1C9}" type="sibTrans" cxnId="{12333056-F66D-604A-B48B-E8D0E08D93C4}">
      <dgm:prSet/>
      <dgm:spPr/>
      <dgm:t>
        <a:bodyPr/>
        <a:lstStyle/>
        <a:p>
          <a:endParaRPr lang="en-US"/>
        </a:p>
      </dgm:t>
    </dgm:pt>
    <dgm:pt modelId="{7E892F58-0EA8-274A-97F5-00DB4D101B14}">
      <dgm:prSet phldrT="[Text]"/>
      <dgm:spPr>
        <a:solidFill>
          <a:srgbClr val="B5CA81">
            <a:alpha val="90000"/>
          </a:srgbClr>
        </a:solidFill>
      </dgm:spPr>
      <dgm:t>
        <a:bodyPr/>
        <a:lstStyle/>
        <a:p>
          <a:pPr>
            <a:spcAft>
              <a:spcPts val="1542"/>
            </a:spcAft>
          </a:pPr>
          <a:r>
            <a:rPr lang="en-US" b="1" dirty="0" smtClean="0"/>
            <a:t>Relationships can go sour</a:t>
          </a:r>
          <a:endParaRPr lang="en-US" b="1" dirty="0"/>
        </a:p>
      </dgm:t>
    </dgm:pt>
    <dgm:pt modelId="{37271E4A-4809-0A4C-A73B-884F69E852D7}" type="parTrans" cxnId="{409BA8C0-9783-4249-A595-C0089451C063}">
      <dgm:prSet/>
      <dgm:spPr/>
      <dgm:t>
        <a:bodyPr/>
        <a:lstStyle/>
        <a:p>
          <a:endParaRPr lang="en-US"/>
        </a:p>
      </dgm:t>
    </dgm:pt>
    <dgm:pt modelId="{92289A42-3261-C647-BA2D-83E30C669181}" type="sibTrans" cxnId="{409BA8C0-9783-4249-A595-C0089451C063}">
      <dgm:prSet/>
      <dgm:spPr/>
      <dgm:t>
        <a:bodyPr/>
        <a:lstStyle/>
        <a:p>
          <a:endParaRPr lang="en-US"/>
        </a:p>
      </dgm:t>
    </dgm:pt>
    <dgm:pt modelId="{ED75421E-2A41-C844-B86E-271AFD057DAF}">
      <dgm:prSet phldrT="[Text]"/>
      <dgm:spPr>
        <a:solidFill>
          <a:srgbClr val="B5CA81">
            <a:alpha val="90000"/>
          </a:srgbClr>
        </a:solidFill>
      </dgm:spPr>
      <dgm:t>
        <a:bodyPr/>
        <a:lstStyle/>
        <a:p>
          <a:pPr>
            <a:spcAft>
              <a:spcPts val="1542"/>
            </a:spcAft>
          </a:pPr>
          <a:r>
            <a:rPr lang="en-US" b="1" dirty="0" smtClean="0"/>
            <a:t>Friends or family may want to interfere</a:t>
          </a:r>
          <a:endParaRPr lang="en-US" b="1" dirty="0"/>
        </a:p>
      </dgm:t>
    </dgm:pt>
    <dgm:pt modelId="{37D0444C-3A82-DE46-96BD-A49B0805D50F}" type="parTrans" cxnId="{F2ED032D-3710-7147-ADC2-8288F7CEC4F8}">
      <dgm:prSet/>
      <dgm:spPr/>
      <dgm:t>
        <a:bodyPr/>
        <a:lstStyle/>
        <a:p>
          <a:endParaRPr lang="en-US"/>
        </a:p>
      </dgm:t>
    </dgm:pt>
    <dgm:pt modelId="{70DAE146-CA26-7B46-8D76-78F213A6F8F3}" type="sibTrans" cxnId="{F2ED032D-3710-7147-ADC2-8288F7CEC4F8}">
      <dgm:prSet/>
      <dgm:spPr/>
      <dgm:t>
        <a:bodyPr/>
        <a:lstStyle/>
        <a:p>
          <a:endParaRPr lang="en-US"/>
        </a:p>
      </dgm:t>
    </dgm:pt>
    <dgm:pt modelId="{2EEEAA72-58CB-7E47-8CD7-63E97F265F59}">
      <dgm:prSet phldrT="[Text]"/>
      <dgm:spPr>
        <a:solidFill>
          <a:srgbClr val="B5CA81">
            <a:alpha val="90000"/>
          </a:srgbClr>
        </a:solidFill>
      </dgm:spPr>
      <dgm:t>
        <a:bodyPr/>
        <a:lstStyle/>
        <a:p>
          <a:pPr>
            <a:spcAft>
              <a:spcPts val="1542"/>
            </a:spcAft>
          </a:pPr>
          <a:r>
            <a:rPr lang="en-US" b="1" dirty="0" smtClean="0"/>
            <a:t>Loans must be treated on a business level</a:t>
          </a:r>
          <a:endParaRPr lang="en-US" b="1" dirty="0"/>
        </a:p>
      </dgm:t>
    </dgm:pt>
    <dgm:pt modelId="{DD5B6E96-6DFE-7B48-B835-29BADAA35E5B}" type="parTrans" cxnId="{F4CD0B4B-8573-A445-8150-4AFAB0189310}">
      <dgm:prSet/>
      <dgm:spPr/>
      <dgm:t>
        <a:bodyPr/>
        <a:lstStyle/>
        <a:p>
          <a:endParaRPr lang="en-US"/>
        </a:p>
      </dgm:t>
    </dgm:pt>
    <dgm:pt modelId="{722C15CA-19B8-F34B-95D9-B4F80ECD27CC}" type="sibTrans" cxnId="{F4CD0B4B-8573-A445-8150-4AFAB0189310}">
      <dgm:prSet/>
      <dgm:spPr/>
      <dgm:t>
        <a:bodyPr/>
        <a:lstStyle/>
        <a:p>
          <a:endParaRPr lang="en-US"/>
        </a:p>
      </dgm:t>
    </dgm:pt>
    <dgm:pt modelId="{5D1FAF6E-3AFD-5440-8217-34A023370F46}" type="pres">
      <dgm:prSet presAssocID="{DF0AB06D-D2A4-6B4F-9EC7-7E3EB4AFE2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2BBDBF-6330-2A41-B706-ACF39CB1D02B}" type="pres">
      <dgm:prSet presAssocID="{2708F1BA-B3A0-8940-AA6B-862AE3D7D654}" presName="composite" presStyleCnt="0"/>
      <dgm:spPr/>
    </dgm:pt>
    <dgm:pt modelId="{6202695C-4D6F-E145-BDA9-0447BA38F0A9}" type="pres">
      <dgm:prSet presAssocID="{2708F1BA-B3A0-8940-AA6B-862AE3D7D65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27633-1B3F-8C4D-8AD8-C32DC2A18020}" type="pres">
      <dgm:prSet presAssocID="{2708F1BA-B3A0-8940-AA6B-862AE3D7D65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82C25A-C5FB-8847-BC2F-1159420A3DDA}" type="pres">
      <dgm:prSet presAssocID="{F1E04179-D199-A549-9C79-439183930E0E}" presName="space" presStyleCnt="0"/>
      <dgm:spPr/>
    </dgm:pt>
    <dgm:pt modelId="{9DA114C8-A994-E14E-A9BD-853C324D7EC8}" type="pres">
      <dgm:prSet presAssocID="{E5F3CC31-C9CF-B94C-A3DA-0BACA48272B8}" presName="composite" presStyleCnt="0"/>
      <dgm:spPr/>
    </dgm:pt>
    <dgm:pt modelId="{990E116A-B5CC-DC4A-8D84-0549E4996D27}" type="pres">
      <dgm:prSet presAssocID="{E5F3CC31-C9CF-B94C-A3DA-0BACA48272B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0C630-B11A-B048-BD33-A4D78E1B3E76}" type="pres">
      <dgm:prSet presAssocID="{E5F3CC31-C9CF-B94C-A3DA-0BACA48272B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8F8AE4-E03B-3841-AE24-75967874BC16}" type="pres">
      <dgm:prSet presAssocID="{90009E2C-7845-8B49-8FB4-6B788CB6C4F6}" presName="space" presStyleCnt="0"/>
      <dgm:spPr/>
    </dgm:pt>
    <dgm:pt modelId="{A165D673-2727-4A42-B947-315DE753665D}" type="pres">
      <dgm:prSet presAssocID="{BBDED31A-4070-DD4C-A712-99CC6285A30D}" presName="composite" presStyleCnt="0"/>
      <dgm:spPr/>
    </dgm:pt>
    <dgm:pt modelId="{AB5E4032-F7D8-EE48-BD4A-9A908E8D58DF}" type="pres">
      <dgm:prSet presAssocID="{BBDED31A-4070-DD4C-A712-99CC6285A30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D85610-A4B1-7241-892A-833EAE484163}" type="pres">
      <dgm:prSet presAssocID="{BBDED31A-4070-DD4C-A712-99CC6285A30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49270E-5598-AB42-AD6A-D9EFA6BC27FF}" srcId="{E5F3CC31-C9CF-B94C-A3DA-0BACA48272B8}" destId="{79BF8D55-708A-474C-A731-3F0B590763FA}" srcOrd="1" destOrd="0" parTransId="{760E2707-5EFC-4641-8556-6615503EC4C1}" sibTransId="{431EAC1C-ABD8-AE43-A028-C07AD36A8190}"/>
    <dgm:cxn modelId="{7200FD6E-22C5-A848-A75F-C1B19B627C7D}" type="presOf" srcId="{2708F1BA-B3A0-8940-AA6B-862AE3D7D654}" destId="{6202695C-4D6F-E145-BDA9-0447BA38F0A9}" srcOrd="0" destOrd="0" presId="urn:microsoft.com/office/officeart/2005/8/layout/hList1"/>
    <dgm:cxn modelId="{92F9030D-B5B9-B345-BF6A-A4D80683BD0E}" type="presOf" srcId="{0DD64560-0D7E-724A-B886-1CDBA1F2AED6}" destId="{1240C630-B11A-B048-BD33-A4D78E1B3E76}" srcOrd="0" destOrd="0" presId="urn:microsoft.com/office/officeart/2005/8/layout/hList1"/>
    <dgm:cxn modelId="{451C4B3B-9716-7948-B402-D31AC5F8B8AF}" type="presOf" srcId="{52BB2756-6633-C441-B774-BB8E03402FD7}" destId="{C1427633-1B3F-8C4D-8AD8-C32DC2A18020}" srcOrd="0" destOrd="1" presId="urn:microsoft.com/office/officeart/2005/8/layout/hList1"/>
    <dgm:cxn modelId="{93E34EE7-C916-604E-90FA-9C280E927D68}" srcId="{2708F1BA-B3A0-8940-AA6B-862AE3D7D654}" destId="{AB250624-B0EA-C046-AEAE-5B3BF42A65F8}" srcOrd="0" destOrd="0" parTransId="{A2105CE9-F4BD-0647-AB67-0F341FFFA04B}" sibTransId="{CA585400-A6A3-414A-9964-217EFB120064}"/>
    <dgm:cxn modelId="{F6329A59-071B-504B-8781-C9F0B5769356}" type="presOf" srcId="{E5F3CC31-C9CF-B94C-A3DA-0BACA48272B8}" destId="{990E116A-B5CC-DC4A-8D84-0549E4996D27}" srcOrd="0" destOrd="0" presId="urn:microsoft.com/office/officeart/2005/8/layout/hList1"/>
    <dgm:cxn modelId="{0398AF9E-1090-854F-8622-3E3726C7582F}" type="presOf" srcId="{1628A67B-7C4C-B44E-9C35-70D9B704D12E}" destId="{C1427633-1B3F-8C4D-8AD8-C32DC2A18020}" srcOrd="0" destOrd="2" presId="urn:microsoft.com/office/officeart/2005/8/layout/hList1"/>
    <dgm:cxn modelId="{CDB929AC-3AF3-AD44-AD45-2B2666782210}" srcId="{2708F1BA-B3A0-8940-AA6B-862AE3D7D654}" destId="{1628A67B-7C4C-B44E-9C35-70D9B704D12E}" srcOrd="2" destOrd="0" parTransId="{4B857DA5-6C9F-FA48-A287-583CD698A743}" sibTransId="{67F1B4E0-F801-5445-BB36-495E923A4137}"/>
    <dgm:cxn modelId="{4D071C1D-0A47-0B4F-B752-3452C1D20C76}" type="presOf" srcId="{2EEEAA72-58CB-7E47-8CD7-63E97F265F59}" destId="{74D85610-A4B1-7241-892A-833EAE484163}" srcOrd="0" destOrd="2" presId="urn:microsoft.com/office/officeart/2005/8/layout/hList1"/>
    <dgm:cxn modelId="{4105AB2F-A786-C445-9714-74977E4A8287}" srcId="{DF0AB06D-D2A4-6B4F-9EC7-7E3EB4AFE26D}" destId="{E5F3CC31-C9CF-B94C-A3DA-0BACA48272B8}" srcOrd="1" destOrd="0" parTransId="{FB6C99B5-BD24-0941-8907-C3DBA654920D}" sibTransId="{90009E2C-7845-8B49-8FB4-6B788CB6C4F6}"/>
    <dgm:cxn modelId="{E1646732-8CE1-7F4F-B658-4AF220D980C9}" type="presOf" srcId="{79BF8D55-708A-474C-A731-3F0B590763FA}" destId="{1240C630-B11A-B048-BD33-A4D78E1B3E76}" srcOrd="0" destOrd="1" presId="urn:microsoft.com/office/officeart/2005/8/layout/hList1"/>
    <dgm:cxn modelId="{CF4EE3D8-C8E9-9340-A73C-6BBBF70749A3}" type="presOf" srcId="{BBDED31A-4070-DD4C-A712-99CC6285A30D}" destId="{AB5E4032-F7D8-EE48-BD4A-9A908E8D58DF}" srcOrd="0" destOrd="0" presId="urn:microsoft.com/office/officeart/2005/8/layout/hList1"/>
    <dgm:cxn modelId="{A57F1D65-16BC-AC4D-9CFB-3C3F3891DF22}" srcId="{2708F1BA-B3A0-8940-AA6B-862AE3D7D654}" destId="{52BB2756-6633-C441-B774-BB8E03402FD7}" srcOrd="1" destOrd="0" parTransId="{ECD2F03D-BD62-A14A-BB68-CB7B51F632DB}" sibTransId="{65D15EEC-0F7C-6F41-887C-65471FDC9A2E}"/>
    <dgm:cxn modelId="{2B9D5556-0DCD-3542-BE7D-18B389627762}" type="presOf" srcId="{7E892F58-0EA8-274A-97F5-00DB4D101B14}" destId="{74D85610-A4B1-7241-892A-833EAE484163}" srcOrd="0" destOrd="0" presId="urn:microsoft.com/office/officeart/2005/8/layout/hList1"/>
    <dgm:cxn modelId="{409BA8C0-9783-4249-A595-C0089451C063}" srcId="{BBDED31A-4070-DD4C-A712-99CC6285A30D}" destId="{7E892F58-0EA8-274A-97F5-00DB4D101B14}" srcOrd="0" destOrd="0" parTransId="{37271E4A-4809-0A4C-A73B-884F69E852D7}" sibTransId="{92289A42-3261-C647-BA2D-83E30C669181}"/>
    <dgm:cxn modelId="{F4CD0B4B-8573-A445-8150-4AFAB0189310}" srcId="{BBDED31A-4070-DD4C-A712-99CC6285A30D}" destId="{2EEEAA72-58CB-7E47-8CD7-63E97F265F59}" srcOrd="2" destOrd="0" parTransId="{DD5B6E96-6DFE-7B48-B835-29BADAA35E5B}" sibTransId="{722C15CA-19B8-F34B-95D9-B4F80ECD27CC}"/>
    <dgm:cxn modelId="{29FCB722-5A2D-C74C-90B8-E92F421A781B}" srcId="{E5F3CC31-C9CF-B94C-A3DA-0BACA48272B8}" destId="{0DD64560-0D7E-724A-B886-1CDBA1F2AED6}" srcOrd="0" destOrd="0" parTransId="{C9011BDE-013E-D046-BA94-909E1214D080}" sibTransId="{E50181AF-5FBE-E74C-831D-A8BB4D961B7D}"/>
    <dgm:cxn modelId="{CCF46672-0F0E-AF42-BB2D-BBABB3195539}" type="presOf" srcId="{DF0AB06D-D2A4-6B4F-9EC7-7E3EB4AFE26D}" destId="{5D1FAF6E-3AFD-5440-8217-34A023370F46}" srcOrd="0" destOrd="0" presId="urn:microsoft.com/office/officeart/2005/8/layout/hList1"/>
    <dgm:cxn modelId="{12333056-F66D-604A-B48B-E8D0E08D93C4}" srcId="{DF0AB06D-D2A4-6B4F-9EC7-7E3EB4AFE26D}" destId="{BBDED31A-4070-DD4C-A712-99CC6285A30D}" srcOrd="2" destOrd="0" parTransId="{F123C7A3-BC53-6349-92E6-7FC1CBFEC365}" sibTransId="{1BB8837C-1B70-F049-B55A-0A7174C6D1C9}"/>
    <dgm:cxn modelId="{DE7C9F30-EA58-7C41-BF50-E327B667B1CA}" srcId="{DF0AB06D-D2A4-6B4F-9EC7-7E3EB4AFE26D}" destId="{2708F1BA-B3A0-8940-AA6B-862AE3D7D654}" srcOrd="0" destOrd="0" parTransId="{BA01DDF6-7AE9-5143-81DE-AE0C3B5B313C}" sibTransId="{F1E04179-D199-A549-9C79-439183930E0E}"/>
    <dgm:cxn modelId="{88AEFFD0-21F0-4B46-BFB0-FE29E741B58C}" type="presOf" srcId="{ED75421E-2A41-C844-B86E-271AFD057DAF}" destId="{74D85610-A4B1-7241-892A-833EAE484163}" srcOrd="0" destOrd="1" presId="urn:microsoft.com/office/officeart/2005/8/layout/hList1"/>
    <dgm:cxn modelId="{F2ED032D-3710-7147-ADC2-8288F7CEC4F8}" srcId="{BBDED31A-4070-DD4C-A712-99CC6285A30D}" destId="{ED75421E-2A41-C844-B86E-271AFD057DAF}" srcOrd="1" destOrd="0" parTransId="{37D0444C-3A82-DE46-96BD-A49B0805D50F}" sibTransId="{70DAE146-CA26-7B46-8D76-78F213A6F8F3}"/>
    <dgm:cxn modelId="{B1A8F938-D5C8-6D43-BD40-819C5121883B}" type="presOf" srcId="{AB250624-B0EA-C046-AEAE-5B3BF42A65F8}" destId="{C1427633-1B3F-8C4D-8AD8-C32DC2A18020}" srcOrd="0" destOrd="0" presId="urn:microsoft.com/office/officeart/2005/8/layout/hList1"/>
    <dgm:cxn modelId="{0D2CEEC3-E3DE-EF44-8AE1-B7D000EC65F5}" type="presParOf" srcId="{5D1FAF6E-3AFD-5440-8217-34A023370F46}" destId="{442BBDBF-6330-2A41-B706-ACF39CB1D02B}" srcOrd="0" destOrd="0" presId="urn:microsoft.com/office/officeart/2005/8/layout/hList1"/>
    <dgm:cxn modelId="{DC39E009-A21E-D842-BDAE-7670A8CB1ECA}" type="presParOf" srcId="{442BBDBF-6330-2A41-B706-ACF39CB1D02B}" destId="{6202695C-4D6F-E145-BDA9-0447BA38F0A9}" srcOrd="0" destOrd="0" presId="urn:microsoft.com/office/officeart/2005/8/layout/hList1"/>
    <dgm:cxn modelId="{EBED7A67-5507-5348-B729-9F55E094EA20}" type="presParOf" srcId="{442BBDBF-6330-2A41-B706-ACF39CB1D02B}" destId="{C1427633-1B3F-8C4D-8AD8-C32DC2A18020}" srcOrd="1" destOrd="0" presId="urn:microsoft.com/office/officeart/2005/8/layout/hList1"/>
    <dgm:cxn modelId="{263C20D3-4FF5-CB44-9AFE-4CE21EA106A5}" type="presParOf" srcId="{5D1FAF6E-3AFD-5440-8217-34A023370F46}" destId="{8C82C25A-C5FB-8847-BC2F-1159420A3DDA}" srcOrd="1" destOrd="0" presId="urn:microsoft.com/office/officeart/2005/8/layout/hList1"/>
    <dgm:cxn modelId="{113774E3-0385-B143-A7D8-95BCFD032786}" type="presParOf" srcId="{5D1FAF6E-3AFD-5440-8217-34A023370F46}" destId="{9DA114C8-A994-E14E-A9BD-853C324D7EC8}" srcOrd="2" destOrd="0" presId="urn:microsoft.com/office/officeart/2005/8/layout/hList1"/>
    <dgm:cxn modelId="{DA862487-C2CE-654D-9E60-8D5A51C7E740}" type="presParOf" srcId="{9DA114C8-A994-E14E-A9BD-853C324D7EC8}" destId="{990E116A-B5CC-DC4A-8D84-0549E4996D27}" srcOrd="0" destOrd="0" presId="urn:microsoft.com/office/officeart/2005/8/layout/hList1"/>
    <dgm:cxn modelId="{178D5E86-0E23-E341-8869-FA7896BA4D8E}" type="presParOf" srcId="{9DA114C8-A994-E14E-A9BD-853C324D7EC8}" destId="{1240C630-B11A-B048-BD33-A4D78E1B3E76}" srcOrd="1" destOrd="0" presId="urn:microsoft.com/office/officeart/2005/8/layout/hList1"/>
    <dgm:cxn modelId="{A4687B74-7160-4945-A9CC-77444A92C1FF}" type="presParOf" srcId="{5D1FAF6E-3AFD-5440-8217-34A023370F46}" destId="{5F8F8AE4-E03B-3841-AE24-75967874BC16}" srcOrd="3" destOrd="0" presId="urn:microsoft.com/office/officeart/2005/8/layout/hList1"/>
    <dgm:cxn modelId="{66B398D7-C0BB-7D4F-8DF1-B2D3DAE71767}" type="presParOf" srcId="{5D1FAF6E-3AFD-5440-8217-34A023370F46}" destId="{A165D673-2727-4A42-B947-315DE753665D}" srcOrd="4" destOrd="0" presId="urn:microsoft.com/office/officeart/2005/8/layout/hList1"/>
    <dgm:cxn modelId="{F09F3BE6-F692-0548-BBFA-7B55A13F54F4}" type="presParOf" srcId="{A165D673-2727-4A42-B947-315DE753665D}" destId="{AB5E4032-F7D8-EE48-BD4A-9A908E8D58DF}" srcOrd="0" destOrd="0" presId="urn:microsoft.com/office/officeart/2005/8/layout/hList1"/>
    <dgm:cxn modelId="{BF7E8093-0C69-FE42-808C-2FB1A1B840B6}" type="presParOf" srcId="{A165D673-2727-4A42-B947-315DE753665D}" destId="{74D85610-A4B1-7241-892A-833EAE48416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0AB06D-D2A4-6B4F-9EC7-7E3EB4AFE26D}" type="doc">
      <dgm:prSet loTypeId="urn:microsoft.com/office/officeart/2005/8/layout/hList1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08F1BA-B3A0-8940-AA6B-862AE3D7D654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b="1" dirty="0" smtClean="0"/>
            <a:t>Partnerships</a:t>
          </a:r>
          <a:endParaRPr lang="en-US" b="1" dirty="0"/>
        </a:p>
      </dgm:t>
    </dgm:pt>
    <dgm:pt modelId="{BA01DDF6-7AE9-5143-81DE-AE0C3B5B313C}" type="parTrans" cxnId="{DE7C9F30-EA58-7C41-BF50-E327B667B1CA}">
      <dgm:prSet/>
      <dgm:spPr/>
      <dgm:t>
        <a:bodyPr/>
        <a:lstStyle/>
        <a:p>
          <a:endParaRPr lang="en-US" b="1"/>
        </a:p>
      </dgm:t>
    </dgm:pt>
    <dgm:pt modelId="{F1E04179-D199-A549-9C79-439183930E0E}" type="sibTrans" cxnId="{DE7C9F30-EA58-7C41-BF50-E327B667B1CA}">
      <dgm:prSet/>
      <dgm:spPr/>
      <dgm:t>
        <a:bodyPr/>
        <a:lstStyle/>
        <a:p>
          <a:endParaRPr lang="en-US" b="1"/>
        </a:p>
      </dgm:t>
    </dgm:pt>
    <dgm:pt modelId="{AB250624-B0EA-C046-AEAE-5B3BF42A65F8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2000" b="1" dirty="0" smtClean="0"/>
            <a:t>Partners can provide capital</a:t>
          </a:r>
          <a:endParaRPr lang="en-US" sz="2000" b="1" dirty="0"/>
        </a:p>
      </dgm:t>
    </dgm:pt>
    <dgm:pt modelId="{A2105CE9-F4BD-0647-AB67-0F341FFFA04B}" type="parTrans" cxnId="{93E34EE7-C916-604E-90FA-9C280E927D68}">
      <dgm:prSet/>
      <dgm:spPr/>
      <dgm:t>
        <a:bodyPr/>
        <a:lstStyle/>
        <a:p>
          <a:endParaRPr lang="en-US" b="1"/>
        </a:p>
      </dgm:t>
    </dgm:pt>
    <dgm:pt modelId="{CA585400-A6A3-414A-9964-217EFB120064}" type="sibTrans" cxnId="{93E34EE7-C916-604E-90FA-9C280E927D68}">
      <dgm:prSet/>
      <dgm:spPr/>
      <dgm:t>
        <a:bodyPr/>
        <a:lstStyle/>
        <a:p>
          <a:endParaRPr lang="en-US" b="1"/>
        </a:p>
      </dgm:t>
    </dgm:pt>
    <dgm:pt modelId="{E5F3CC31-C9CF-B94C-A3DA-0BACA48272B8}">
      <dgm:prSet phldrT="[Text]"/>
      <dgm:spPr>
        <a:solidFill>
          <a:srgbClr val="C1641A"/>
        </a:solidFill>
      </dgm:spPr>
      <dgm:t>
        <a:bodyPr/>
        <a:lstStyle/>
        <a:p>
          <a:r>
            <a:rPr lang="en-US" b="1" dirty="0" smtClean="0"/>
            <a:t>Angels</a:t>
          </a:r>
          <a:endParaRPr lang="en-US" b="1" dirty="0"/>
        </a:p>
      </dgm:t>
    </dgm:pt>
    <dgm:pt modelId="{FB6C99B5-BD24-0941-8907-C3DBA654920D}" type="parTrans" cxnId="{4105AB2F-A786-C445-9714-74977E4A8287}">
      <dgm:prSet/>
      <dgm:spPr/>
      <dgm:t>
        <a:bodyPr/>
        <a:lstStyle/>
        <a:p>
          <a:endParaRPr lang="en-US" b="1"/>
        </a:p>
      </dgm:t>
    </dgm:pt>
    <dgm:pt modelId="{90009E2C-7845-8B49-8FB4-6B788CB6C4F6}" type="sibTrans" cxnId="{4105AB2F-A786-C445-9714-74977E4A8287}">
      <dgm:prSet/>
      <dgm:spPr/>
      <dgm:t>
        <a:bodyPr/>
        <a:lstStyle/>
        <a:p>
          <a:endParaRPr lang="en-US" b="1"/>
        </a:p>
      </dgm:t>
    </dgm:pt>
    <dgm:pt modelId="{0DD64560-0D7E-724A-B886-1CDBA1F2AED6}">
      <dgm:prSet phldrT="[Text]" custT="1"/>
      <dgm:spPr>
        <a:solidFill>
          <a:srgbClr val="F4DAA0">
            <a:alpha val="90000"/>
          </a:srgb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2000" b="1" dirty="0" smtClean="0"/>
            <a:t>Someone willing to invest in upstarts</a:t>
          </a:r>
          <a:endParaRPr lang="en-US" sz="2000" b="1" dirty="0"/>
        </a:p>
      </dgm:t>
    </dgm:pt>
    <dgm:pt modelId="{C9011BDE-013E-D046-BA94-909E1214D080}" type="parTrans" cxnId="{29FCB722-5A2D-C74C-90B8-E92F421A781B}">
      <dgm:prSet/>
      <dgm:spPr/>
      <dgm:t>
        <a:bodyPr/>
        <a:lstStyle/>
        <a:p>
          <a:endParaRPr lang="en-US" b="1"/>
        </a:p>
      </dgm:t>
    </dgm:pt>
    <dgm:pt modelId="{E50181AF-5FBE-E74C-831D-A8BB4D961B7D}" type="sibTrans" cxnId="{29FCB722-5A2D-C74C-90B8-E92F421A781B}">
      <dgm:prSet/>
      <dgm:spPr/>
      <dgm:t>
        <a:bodyPr/>
        <a:lstStyle/>
        <a:p>
          <a:endParaRPr lang="en-US" b="1"/>
        </a:p>
      </dgm:t>
    </dgm:pt>
    <dgm:pt modelId="{596A657C-D96D-7C4D-99F3-D844742D25FF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2000" b="1" dirty="0" smtClean="0"/>
            <a:t>Partners can share in responsibilities</a:t>
          </a:r>
          <a:endParaRPr lang="en-US" sz="2000" b="1" dirty="0"/>
        </a:p>
      </dgm:t>
    </dgm:pt>
    <dgm:pt modelId="{31E853FB-A59B-2A4E-9816-639A1CC7B00D}" type="parTrans" cxnId="{312CD10E-D1DA-5A44-B675-7BFFC080C821}">
      <dgm:prSet/>
      <dgm:spPr/>
      <dgm:t>
        <a:bodyPr/>
        <a:lstStyle/>
        <a:p>
          <a:endParaRPr lang="en-US"/>
        </a:p>
      </dgm:t>
    </dgm:pt>
    <dgm:pt modelId="{8C462C20-FBDA-C74A-AA06-7869F10765A5}" type="sibTrans" cxnId="{312CD10E-D1DA-5A44-B675-7BFFC080C821}">
      <dgm:prSet/>
      <dgm:spPr/>
      <dgm:t>
        <a:bodyPr/>
        <a:lstStyle/>
        <a:p>
          <a:endParaRPr lang="en-US"/>
        </a:p>
      </dgm:t>
    </dgm:pt>
    <dgm:pt modelId="{389A5F48-74A3-F642-8AF7-C2664FFF7B8A}">
      <dgm:prSet phldrT="[Text]" custT="1"/>
      <dgm:spPr>
        <a:solidFill>
          <a:srgbClr val="F4DAA0">
            <a:alpha val="90000"/>
          </a:srgb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2000" b="1" dirty="0" smtClean="0"/>
            <a:t>Look for high returns</a:t>
          </a:r>
          <a:endParaRPr lang="en-US" sz="2000" b="1" dirty="0"/>
        </a:p>
      </dgm:t>
    </dgm:pt>
    <dgm:pt modelId="{AE783167-3776-2D45-94EC-8CAE029CE55E}" type="parTrans" cxnId="{E7DADCF5-4A71-B74C-8C78-130B2E01B10C}">
      <dgm:prSet/>
      <dgm:spPr/>
      <dgm:t>
        <a:bodyPr/>
        <a:lstStyle/>
        <a:p>
          <a:endParaRPr lang="en-US"/>
        </a:p>
      </dgm:t>
    </dgm:pt>
    <dgm:pt modelId="{6DDFE3EE-ACDE-014F-B596-4AAC2E831AC3}" type="sibTrans" cxnId="{E7DADCF5-4A71-B74C-8C78-130B2E01B10C}">
      <dgm:prSet/>
      <dgm:spPr/>
      <dgm:t>
        <a:bodyPr/>
        <a:lstStyle/>
        <a:p>
          <a:endParaRPr lang="en-US"/>
        </a:p>
      </dgm:t>
    </dgm:pt>
    <dgm:pt modelId="{1F483730-D9F5-A140-9FEC-DEDCDCB1FF2F}">
      <dgm:prSet phldrT="[Text]" custT="1"/>
      <dgm:spPr>
        <a:solidFill>
          <a:srgbClr val="F4DAA0">
            <a:alpha val="90000"/>
          </a:srgb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2000" b="1" dirty="0" smtClean="0"/>
            <a:t>Can form empathetic and trusting relationship with owner</a:t>
          </a:r>
          <a:endParaRPr lang="en-US" sz="2000" b="1" dirty="0"/>
        </a:p>
      </dgm:t>
    </dgm:pt>
    <dgm:pt modelId="{7E6DEC14-84BC-9B43-9C2B-C8ACC2D3F366}" type="parTrans" cxnId="{9D3662B3-CE62-1D49-8490-2CC684370095}">
      <dgm:prSet/>
      <dgm:spPr/>
      <dgm:t>
        <a:bodyPr/>
        <a:lstStyle/>
        <a:p>
          <a:endParaRPr lang="en-US"/>
        </a:p>
      </dgm:t>
    </dgm:pt>
    <dgm:pt modelId="{84DA0A9E-0608-B549-A2C1-0C2777274FCF}" type="sibTrans" cxnId="{9D3662B3-CE62-1D49-8490-2CC684370095}">
      <dgm:prSet/>
      <dgm:spPr/>
      <dgm:t>
        <a:bodyPr/>
        <a:lstStyle/>
        <a:p>
          <a:endParaRPr lang="en-US"/>
        </a:p>
      </dgm:t>
    </dgm:pt>
    <dgm:pt modelId="{046C406D-722C-EF4C-BF49-EDA7D16CE73B}">
      <dgm:prSet phldrT="[Text]"/>
      <dgm:spPr>
        <a:solidFill>
          <a:srgbClr val="3F5B03">
            <a:alpha val="90000"/>
          </a:srgbClr>
        </a:solidFill>
      </dgm:spPr>
      <dgm:t>
        <a:bodyPr/>
        <a:lstStyle/>
        <a:p>
          <a:r>
            <a:rPr lang="en-US" b="1" dirty="0" smtClean="0"/>
            <a:t>Corporate venture capital</a:t>
          </a:r>
          <a:endParaRPr lang="en-US" b="1" dirty="0"/>
        </a:p>
      </dgm:t>
    </dgm:pt>
    <dgm:pt modelId="{C4B762D0-6E9E-E648-B98D-783F20F3F161}" type="parTrans" cxnId="{A486CC80-E6C8-2447-8183-3311B8EC90D2}">
      <dgm:prSet/>
      <dgm:spPr/>
      <dgm:t>
        <a:bodyPr/>
        <a:lstStyle/>
        <a:p>
          <a:endParaRPr lang="en-US"/>
        </a:p>
      </dgm:t>
    </dgm:pt>
    <dgm:pt modelId="{693A026B-4D03-294D-8326-A6C252473112}" type="sibTrans" cxnId="{A486CC80-E6C8-2447-8183-3311B8EC90D2}">
      <dgm:prSet/>
      <dgm:spPr/>
      <dgm:t>
        <a:bodyPr/>
        <a:lstStyle/>
        <a:p>
          <a:endParaRPr lang="en-US"/>
        </a:p>
      </dgm:t>
    </dgm:pt>
    <dgm:pt modelId="{1A3DF3E2-375C-004F-B87F-9CE797B02F19}">
      <dgm:prSet phldrT="[Text]" custT="1"/>
      <dgm:spPr>
        <a:solidFill>
          <a:srgbClr val="B5CA81">
            <a:alpha val="90000"/>
          </a:srgb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2000" b="1" dirty="0" smtClean="0"/>
            <a:t>Capital provided by large firms</a:t>
          </a:r>
          <a:endParaRPr lang="en-US" sz="2000" b="1" dirty="0"/>
        </a:p>
      </dgm:t>
    </dgm:pt>
    <dgm:pt modelId="{CE8AE06D-A262-C544-B61F-718F800AF80F}" type="parTrans" cxnId="{C94FF3CC-66C1-F04E-BB33-F2667B00FB53}">
      <dgm:prSet/>
      <dgm:spPr/>
      <dgm:t>
        <a:bodyPr/>
        <a:lstStyle/>
        <a:p>
          <a:endParaRPr lang="en-US"/>
        </a:p>
      </dgm:t>
    </dgm:pt>
    <dgm:pt modelId="{153FDF9F-6F3E-DD4A-B98F-45E9E7FC91A1}" type="sibTrans" cxnId="{C94FF3CC-66C1-F04E-BB33-F2667B00FB53}">
      <dgm:prSet/>
      <dgm:spPr/>
      <dgm:t>
        <a:bodyPr/>
        <a:lstStyle/>
        <a:p>
          <a:endParaRPr lang="en-US"/>
        </a:p>
      </dgm:t>
    </dgm:pt>
    <dgm:pt modelId="{F998E238-BA2C-C94D-9F14-E512DE7ED46F}">
      <dgm:prSet phldrT="[Text]" custT="1"/>
      <dgm:spPr>
        <a:solidFill>
          <a:srgbClr val="B5CA81">
            <a:alpha val="90000"/>
          </a:srgb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2000" b="1" dirty="0" smtClean="0"/>
            <a:t>They can keep up with fast-paced developments of small companies</a:t>
          </a:r>
          <a:endParaRPr lang="en-US" sz="2000" b="1" dirty="0"/>
        </a:p>
      </dgm:t>
    </dgm:pt>
    <dgm:pt modelId="{D098E7B2-7EB0-1C49-A39B-95A21E7AB015}" type="parTrans" cxnId="{26CC96F3-5A85-1844-A1F4-D80E93B87F47}">
      <dgm:prSet/>
      <dgm:spPr/>
      <dgm:t>
        <a:bodyPr/>
        <a:lstStyle/>
        <a:p>
          <a:endParaRPr lang="en-US"/>
        </a:p>
      </dgm:t>
    </dgm:pt>
    <dgm:pt modelId="{3322C7DF-1BB2-964E-ACF3-1FA641954723}" type="sibTrans" cxnId="{26CC96F3-5A85-1844-A1F4-D80E93B87F47}">
      <dgm:prSet/>
      <dgm:spPr/>
      <dgm:t>
        <a:bodyPr/>
        <a:lstStyle/>
        <a:p>
          <a:endParaRPr lang="en-US"/>
        </a:p>
      </dgm:t>
    </dgm:pt>
    <dgm:pt modelId="{5D1FAF6E-3AFD-5440-8217-34A023370F46}" type="pres">
      <dgm:prSet presAssocID="{DF0AB06D-D2A4-6B4F-9EC7-7E3EB4AFE2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2BBDBF-6330-2A41-B706-ACF39CB1D02B}" type="pres">
      <dgm:prSet presAssocID="{2708F1BA-B3A0-8940-AA6B-862AE3D7D654}" presName="composite" presStyleCnt="0"/>
      <dgm:spPr/>
    </dgm:pt>
    <dgm:pt modelId="{6202695C-4D6F-E145-BDA9-0447BA38F0A9}" type="pres">
      <dgm:prSet presAssocID="{2708F1BA-B3A0-8940-AA6B-862AE3D7D654}" presName="parTx" presStyleLbl="alignNode1" presStyleIdx="0" presStyleCnt="3" custLinFactNeighborY="-305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27633-1B3F-8C4D-8AD8-C32DC2A18020}" type="pres">
      <dgm:prSet presAssocID="{2708F1BA-B3A0-8940-AA6B-862AE3D7D654}" presName="desTx" presStyleLbl="alignAccFollowNode1" presStyleIdx="0" presStyleCnt="3" custScaleY="1013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82C25A-C5FB-8847-BC2F-1159420A3DDA}" type="pres">
      <dgm:prSet presAssocID="{F1E04179-D199-A549-9C79-439183930E0E}" presName="space" presStyleCnt="0"/>
      <dgm:spPr/>
    </dgm:pt>
    <dgm:pt modelId="{9DA114C8-A994-E14E-A9BD-853C324D7EC8}" type="pres">
      <dgm:prSet presAssocID="{E5F3CC31-C9CF-B94C-A3DA-0BACA48272B8}" presName="composite" presStyleCnt="0"/>
      <dgm:spPr/>
    </dgm:pt>
    <dgm:pt modelId="{990E116A-B5CC-DC4A-8D84-0549E4996D27}" type="pres">
      <dgm:prSet presAssocID="{E5F3CC31-C9CF-B94C-A3DA-0BACA48272B8}" presName="parTx" presStyleLbl="alignNode1" presStyleIdx="1" presStyleCnt="3" custLinFactNeighborY="-305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0C630-B11A-B048-BD33-A4D78E1B3E76}" type="pres">
      <dgm:prSet presAssocID="{E5F3CC31-C9CF-B94C-A3DA-0BACA48272B8}" presName="desTx" presStyleLbl="alignAccFollowNode1" presStyleIdx="1" presStyleCnt="3" custScaleY="1013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8F8AE4-E03B-3841-AE24-75967874BC16}" type="pres">
      <dgm:prSet presAssocID="{90009E2C-7845-8B49-8FB4-6B788CB6C4F6}" presName="space" presStyleCnt="0"/>
      <dgm:spPr/>
    </dgm:pt>
    <dgm:pt modelId="{C707E5C5-3E4A-CC4D-A04C-FC2842BA13D2}" type="pres">
      <dgm:prSet presAssocID="{046C406D-722C-EF4C-BF49-EDA7D16CE73B}" presName="composite" presStyleCnt="0"/>
      <dgm:spPr/>
    </dgm:pt>
    <dgm:pt modelId="{4E6D4260-EB67-4A4A-A56F-2FA731A57B8F}" type="pres">
      <dgm:prSet presAssocID="{046C406D-722C-EF4C-BF49-EDA7D16CE73B}" presName="parTx" presStyleLbl="alignNode1" presStyleIdx="2" presStyleCnt="3" custLinFactNeighborY="-305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965B59-21EA-6C4C-9288-68F530461129}" type="pres">
      <dgm:prSet presAssocID="{046C406D-722C-EF4C-BF49-EDA7D16CE73B}" presName="desTx" presStyleLbl="alignAccFollowNode1" presStyleIdx="2" presStyleCnt="3" custScaleY="1013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38E6B3-21B1-0E4C-9FFC-836F0DA36C03}" type="presOf" srcId="{046C406D-722C-EF4C-BF49-EDA7D16CE73B}" destId="{4E6D4260-EB67-4A4A-A56F-2FA731A57B8F}" srcOrd="0" destOrd="0" presId="urn:microsoft.com/office/officeart/2005/8/layout/hList1"/>
    <dgm:cxn modelId="{1742D459-A06B-7345-A38D-A9B27E125150}" type="presOf" srcId="{1A3DF3E2-375C-004F-B87F-9CE797B02F19}" destId="{F9965B59-21EA-6C4C-9288-68F530461129}" srcOrd="0" destOrd="0" presId="urn:microsoft.com/office/officeart/2005/8/layout/hList1"/>
    <dgm:cxn modelId="{29FCB722-5A2D-C74C-90B8-E92F421A781B}" srcId="{E5F3CC31-C9CF-B94C-A3DA-0BACA48272B8}" destId="{0DD64560-0D7E-724A-B886-1CDBA1F2AED6}" srcOrd="0" destOrd="0" parTransId="{C9011BDE-013E-D046-BA94-909E1214D080}" sibTransId="{E50181AF-5FBE-E74C-831D-A8BB4D961B7D}"/>
    <dgm:cxn modelId="{42140981-1F6D-1944-8EFD-E0D91B91DD46}" type="presOf" srcId="{AB250624-B0EA-C046-AEAE-5B3BF42A65F8}" destId="{C1427633-1B3F-8C4D-8AD8-C32DC2A18020}" srcOrd="0" destOrd="0" presId="urn:microsoft.com/office/officeart/2005/8/layout/hList1"/>
    <dgm:cxn modelId="{B7587599-874F-DB40-BF29-1A89250BAB19}" type="presOf" srcId="{F998E238-BA2C-C94D-9F14-E512DE7ED46F}" destId="{F9965B59-21EA-6C4C-9288-68F530461129}" srcOrd="0" destOrd="1" presId="urn:microsoft.com/office/officeart/2005/8/layout/hList1"/>
    <dgm:cxn modelId="{C40AAE53-1881-9447-B015-586DB7692802}" type="presOf" srcId="{1F483730-D9F5-A140-9FEC-DEDCDCB1FF2F}" destId="{1240C630-B11A-B048-BD33-A4D78E1B3E76}" srcOrd="0" destOrd="2" presId="urn:microsoft.com/office/officeart/2005/8/layout/hList1"/>
    <dgm:cxn modelId="{7DDED19E-671C-E340-B04D-FA76ACDB00CD}" type="presOf" srcId="{E5F3CC31-C9CF-B94C-A3DA-0BACA48272B8}" destId="{990E116A-B5CC-DC4A-8D84-0549E4996D27}" srcOrd="0" destOrd="0" presId="urn:microsoft.com/office/officeart/2005/8/layout/hList1"/>
    <dgm:cxn modelId="{C94FF3CC-66C1-F04E-BB33-F2667B00FB53}" srcId="{046C406D-722C-EF4C-BF49-EDA7D16CE73B}" destId="{1A3DF3E2-375C-004F-B87F-9CE797B02F19}" srcOrd="0" destOrd="0" parTransId="{CE8AE06D-A262-C544-B61F-718F800AF80F}" sibTransId="{153FDF9F-6F3E-DD4A-B98F-45E9E7FC91A1}"/>
    <dgm:cxn modelId="{9D3662B3-CE62-1D49-8490-2CC684370095}" srcId="{E5F3CC31-C9CF-B94C-A3DA-0BACA48272B8}" destId="{1F483730-D9F5-A140-9FEC-DEDCDCB1FF2F}" srcOrd="2" destOrd="0" parTransId="{7E6DEC14-84BC-9B43-9C2B-C8ACC2D3F366}" sibTransId="{84DA0A9E-0608-B549-A2C1-0C2777274FCF}"/>
    <dgm:cxn modelId="{A486CC80-E6C8-2447-8183-3311B8EC90D2}" srcId="{DF0AB06D-D2A4-6B4F-9EC7-7E3EB4AFE26D}" destId="{046C406D-722C-EF4C-BF49-EDA7D16CE73B}" srcOrd="2" destOrd="0" parTransId="{C4B762D0-6E9E-E648-B98D-783F20F3F161}" sibTransId="{693A026B-4D03-294D-8326-A6C252473112}"/>
    <dgm:cxn modelId="{4105AB2F-A786-C445-9714-74977E4A8287}" srcId="{DF0AB06D-D2A4-6B4F-9EC7-7E3EB4AFE26D}" destId="{E5F3CC31-C9CF-B94C-A3DA-0BACA48272B8}" srcOrd="1" destOrd="0" parTransId="{FB6C99B5-BD24-0941-8907-C3DBA654920D}" sibTransId="{90009E2C-7845-8B49-8FB4-6B788CB6C4F6}"/>
    <dgm:cxn modelId="{93E34EE7-C916-604E-90FA-9C280E927D68}" srcId="{2708F1BA-B3A0-8940-AA6B-862AE3D7D654}" destId="{AB250624-B0EA-C046-AEAE-5B3BF42A65F8}" srcOrd="0" destOrd="0" parTransId="{A2105CE9-F4BD-0647-AB67-0F341FFFA04B}" sibTransId="{CA585400-A6A3-414A-9964-217EFB120064}"/>
    <dgm:cxn modelId="{B66324A5-F340-D046-AF71-75BF4C244B20}" type="presOf" srcId="{389A5F48-74A3-F642-8AF7-C2664FFF7B8A}" destId="{1240C630-B11A-B048-BD33-A4D78E1B3E76}" srcOrd="0" destOrd="1" presId="urn:microsoft.com/office/officeart/2005/8/layout/hList1"/>
    <dgm:cxn modelId="{C02598D1-1FDF-744E-B6E9-7B79465EF2F5}" type="presOf" srcId="{596A657C-D96D-7C4D-99F3-D844742D25FF}" destId="{C1427633-1B3F-8C4D-8AD8-C32DC2A18020}" srcOrd="0" destOrd="1" presId="urn:microsoft.com/office/officeart/2005/8/layout/hList1"/>
    <dgm:cxn modelId="{312CD10E-D1DA-5A44-B675-7BFFC080C821}" srcId="{2708F1BA-B3A0-8940-AA6B-862AE3D7D654}" destId="{596A657C-D96D-7C4D-99F3-D844742D25FF}" srcOrd="1" destOrd="0" parTransId="{31E853FB-A59B-2A4E-9816-639A1CC7B00D}" sibTransId="{8C462C20-FBDA-C74A-AA06-7869F10765A5}"/>
    <dgm:cxn modelId="{26CC96F3-5A85-1844-A1F4-D80E93B87F47}" srcId="{046C406D-722C-EF4C-BF49-EDA7D16CE73B}" destId="{F998E238-BA2C-C94D-9F14-E512DE7ED46F}" srcOrd="1" destOrd="0" parTransId="{D098E7B2-7EB0-1C49-A39B-95A21E7AB015}" sibTransId="{3322C7DF-1BB2-964E-ACF3-1FA641954723}"/>
    <dgm:cxn modelId="{F7EBDFAF-918E-BE40-AAF8-5AD2030BB2A9}" type="presOf" srcId="{DF0AB06D-D2A4-6B4F-9EC7-7E3EB4AFE26D}" destId="{5D1FAF6E-3AFD-5440-8217-34A023370F46}" srcOrd="0" destOrd="0" presId="urn:microsoft.com/office/officeart/2005/8/layout/hList1"/>
    <dgm:cxn modelId="{415D6D30-2575-1D4F-A220-ED54C3E6AF06}" type="presOf" srcId="{0DD64560-0D7E-724A-B886-1CDBA1F2AED6}" destId="{1240C630-B11A-B048-BD33-A4D78E1B3E76}" srcOrd="0" destOrd="0" presId="urn:microsoft.com/office/officeart/2005/8/layout/hList1"/>
    <dgm:cxn modelId="{E7DADCF5-4A71-B74C-8C78-130B2E01B10C}" srcId="{E5F3CC31-C9CF-B94C-A3DA-0BACA48272B8}" destId="{389A5F48-74A3-F642-8AF7-C2664FFF7B8A}" srcOrd="1" destOrd="0" parTransId="{AE783167-3776-2D45-94EC-8CAE029CE55E}" sibTransId="{6DDFE3EE-ACDE-014F-B596-4AAC2E831AC3}"/>
    <dgm:cxn modelId="{F275995A-5E34-334E-82F3-43D6F05F8390}" type="presOf" srcId="{2708F1BA-B3A0-8940-AA6B-862AE3D7D654}" destId="{6202695C-4D6F-E145-BDA9-0447BA38F0A9}" srcOrd="0" destOrd="0" presId="urn:microsoft.com/office/officeart/2005/8/layout/hList1"/>
    <dgm:cxn modelId="{DE7C9F30-EA58-7C41-BF50-E327B667B1CA}" srcId="{DF0AB06D-D2A4-6B4F-9EC7-7E3EB4AFE26D}" destId="{2708F1BA-B3A0-8940-AA6B-862AE3D7D654}" srcOrd="0" destOrd="0" parTransId="{BA01DDF6-7AE9-5143-81DE-AE0C3B5B313C}" sibTransId="{F1E04179-D199-A549-9C79-439183930E0E}"/>
    <dgm:cxn modelId="{F21F6D6E-4D9A-5D43-925D-9862DE37F364}" type="presParOf" srcId="{5D1FAF6E-3AFD-5440-8217-34A023370F46}" destId="{442BBDBF-6330-2A41-B706-ACF39CB1D02B}" srcOrd="0" destOrd="0" presId="urn:microsoft.com/office/officeart/2005/8/layout/hList1"/>
    <dgm:cxn modelId="{99EB469C-2358-2442-9600-1E9C58F9B1C9}" type="presParOf" srcId="{442BBDBF-6330-2A41-B706-ACF39CB1D02B}" destId="{6202695C-4D6F-E145-BDA9-0447BA38F0A9}" srcOrd="0" destOrd="0" presId="urn:microsoft.com/office/officeart/2005/8/layout/hList1"/>
    <dgm:cxn modelId="{0D5C6EAC-C026-754E-A813-430FDC44FAB0}" type="presParOf" srcId="{442BBDBF-6330-2A41-B706-ACF39CB1D02B}" destId="{C1427633-1B3F-8C4D-8AD8-C32DC2A18020}" srcOrd="1" destOrd="0" presId="urn:microsoft.com/office/officeart/2005/8/layout/hList1"/>
    <dgm:cxn modelId="{5E10FFA2-1C66-B44A-9840-88BBC71A84AF}" type="presParOf" srcId="{5D1FAF6E-3AFD-5440-8217-34A023370F46}" destId="{8C82C25A-C5FB-8847-BC2F-1159420A3DDA}" srcOrd="1" destOrd="0" presId="urn:microsoft.com/office/officeart/2005/8/layout/hList1"/>
    <dgm:cxn modelId="{E4B73AFF-14AE-E944-9A0F-5A3BBB3283B4}" type="presParOf" srcId="{5D1FAF6E-3AFD-5440-8217-34A023370F46}" destId="{9DA114C8-A994-E14E-A9BD-853C324D7EC8}" srcOrd="2" destOrd="0" presId="urn:microsoft.com/office/officeart/2005/8/layout/hList1"/>
    <dgm:cxn modelId="{AEC159F1-308A-6A4D-9286-51D1A8FF7F13}" type="presParOf" srcId="{9DA114C8-A994-E14E-A9BD-853C324D7EC8}" destId="{990E116A-B5CC-DC4A-8D84-0549E4996D27}" srcOrd="0" destOrd="0" presId="urn:microsoft.com/office/officeart/2005/8/layout/hList1"/>
    <dgm:cxn modelId="{9113EF9C-2E70-794F-9732-9B2C7CC2711C}" type="presParOf" srcId="{9DA114C8-A994-E14E-A9BD-853C324D7EC8}" destId="{1240C630-B11A-B048-BD33-A4D78E1B3E76}" srcOrd="1" destOrd="0" presId="urn:microsoft.com/office/officeart/2005/8/layout/hList1"/>
    <dgm:cxn modelId="{9AEE42A4-398D-FA42-A783-020D2BE3F58E}" type="presParOf" srcId="{5D1FAF6E-3AFD-5440-8217-34A023370F46}" destId="{5F8F8AE4-E03B-3841-AE24-75967874BC16}" srcOrd="3" destOrd="0" presId="urn:microsoft.com/office/officeart/2005/8/layout/hList1"/>
    <dgm:cxn modelId="{A2687070-E801-3E46-9B29-24D9A98039EE}" type="presParOf" srcId="{5D1FAF6E-3AFD-5440-8217-34A023370F46}" destId="{C707E5C5-3E4A-CC4D-A04C-FC2842BA13D2}" srcOrd="4" destOrd="0" presId="urn:microsoft.com/office/officeart/2005/8/layout/hList1"/>
    <dgm:cxn modelId="{1B78EB77-2874-8841-B7D4-2D79BCE903DD}" type="presParOf" srcId="{C707E5C5-3E4A-CC4D-A04C-FC2842BA13D2}" destId="{4E6D4260-EB67-4A4A-A56F-2FA731A57B8F}" srcOrd="0" destOrd="0" presId="urn:microsoft.com/office/officeart/2005/8/layout/hList1"/>
    <dgm:cxn modelId="{E2DA4B6F-2AD8-474E-9EB5-683E2F6FB8EB}" type="presParOf" srcId="{C707E5C5-3E4A-CC4D-A04C-FC2842BA13D2}" destId="{F9965B59-21EA-6C4C-9288-68F53046112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0AB06D-D2A4-6B4F-9EC7-7E3EB4AFE26D}" type="doc">
      <dgm:prSet loTypeId="urn:microsoft.com/office/officeart/2005/8/layout/hList1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08F1BA-B3A0-8940-AA6B-862AE3D7D654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1800" b="1" dirty="0" smtClean="0"/>
            <a:t>Sale of Capital Stock</a:t>
          </a:r>
          <a:endParaRPr lang="en-US" sz="1800" b="1" dirty="0"/>
        </a:p>
      </dgm:t>
    </dgm:pt>
    <dgm:pt modelId="{BA01DDF6-7AE9-5143-81DE-AE0C3B5B313C}" type="parTrans" cxnId="{DE7C9F30-EA58-7C41-BF50-E327B667B1CA}">
      <dgm:prSet/>
      <dgm:spPr/>
      <dgm:t>
        <a:bodyPr/>
        <a:lstStyle/>
        <a:p>
          <a:endParaRPr lang="en-US" sz="1800" b="1"/>
        </a:p>
      </dgm:t>
    </dgm:pt>
    <dgm:pt modelId="{F1E04179-D199-A549-9C79-439183930E0E}" type="sibTrans" cxnId="{DE7C9F30-EA58-7C41-BF50-E327B667B1CA}">
      <dgm:prSet/>
      <dgm:spPr/>
      <dgm:t>
        <a:bodyPr/>
        <a:lstStyle/>
        <a:p>
          <a:endParaRPr lang="en-US" sz="1800" b="1"/>
        </a:p>
      </dgm:t>
    </dgm:pt>
    <dgm:pt modelId="{AB250624-B0EA-C046-AEAE-5B3BF42A65F8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1800" b="1" dirty="0" smtClean="0"/>
            <a:t>Not limited to large businesses</a:t>
          </a:r>
          <a:endParaRPr lang="en-US" sz="1800" b="1" dirty="0"/>
        </a:p>
      </dgm:t>
    </dgm:pt>
    <dgm:pt modelId="{A2105CE9-F4BD-0647-AB67-0F341FFFA04B}" type="parTrans" cxnId="{93E34EE7-C916-604E-90FA-9C280E927D68}">
      <dgm:prSet/>
      <dgm:spPr/>
      <dgm:t>
        <a:bodyPr/>
        <a:lstStyle/>
        <a:p>
          <a:endParaRPr lang="en-US" sz="1800" b="1"/>
        </a:p>
      </dgm:t>
    </dgm:pt>
    <dgm:pt modelId="{CA585400-A6A3-414A-9964-217EFB120064}" type="sibTrans" cxnId="{93E34EE7-C916-604E-90FA-9C280E927D68}">
      <dgm:prSet/>
      <dgm:spPr/>
      <dgm:t>
        <a:bodyPr/>
        <a:lstStyle/>
        <a:p>
          <a:endParaRPr lang="en-US" sz="1800" b="1"/>
        </a:p>
      </dgm:t>
    </dgm:pt>
    <dgm:pt modelId="{0DD64560-0D7E-724A-B886-1CDBA1F2AED6}">
      <dgm:prSet phldrT="[Text]" custT="1"/>
      <dgm:spPr>
        <a:solidFill>
          <a:srgbClr val="F4DAA0">
            <a:alpha val="90000"/>
          </a:srgb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1800" b="1" dirty="0" smtClean="0"/>
            <a:t>Recruitment of funds is usually online</a:t>
          </a:r>
          <a:endParaRPr lang="en-US" sz="1800" b="1" dirty="0"/>
        </a:p>
      </dgm:t>
    </dgm:pt>
    <dgm:pt modelId="{C9011BDE-013E-D046-BA94-909E1214D080}" type="parTrans" cxnId="{29FCB722-5A2D-C74C-90B8-E92F421A781B}">
      <dgm:prSet/>
      <dgm:spPr/>
      <dgm:t>
        <a:bodyPr/>
        <a:lstStyle/>
        <a:p>
          <a:endParaRPr lang="en-US" sz="1800" b="1"/>
        </a:p>
      </dgm:t>
    </dgm:pt>
    <dgm:pt modelId="{E50181AF-5FBE-E74C-831D-A8BB4D961B7D}" type="sibTrans" cxnId="{29FCB722-5A2D-C74C-90B8-E92F421A781B}">
      <dgm:prSet/>
      <dgm:spPr/>
      <dgm:t>
        <a:bodyPr/>
        <a:lstStyle/>
        <a:p>
          <a:endParaRPr lang="en-US" sz="1800" b="1"/>
        </a:p>
      </dgm:t>
    </dgm:pt>
    <dgm:pt modelId="{E5F3CC31-C9CF-B94C-A3DA-0BACA48272B8}">
      <dgm:prSet phldrT="[Text]" custT="1"/>
      <dgm:spPr>
        <a:solidFill>
          <a:srgbClr val="C1641A"/>
        </a:solidFill>
      </dgm:spPr>
      <dgm:t>
        <a:bodyPr/>
        <a:lstStyle/>
        <a:p>
          <a:r>
            <a:rPr lang="en-US" sz="1800" b="1" dirty="0" smtClean="0"/>
            <a:t>Crowdfunding</a:t>
          </a:r>
          <a:endParaRPr lang="en-US" sz="1800" b="1" dirty="0"/>
        </a:p>
      </dgm:t>
    </dgm:pt>
    <dgm:pt modelId="{90009E2C-7845-8B49-8FB4-6B788CB6C4F6}" type="sibTrans" cxnId="{4105AB2F-A786-C445-9714-74977E4A8287}">
      <dgm:prSet/>
      <dgm:spPr/>
      <dgm:t>
        <a:bodyPr/>
        <a:lstStyle/>
        <a:p>
          <a:endParaRPr lang="en-US" sz="1800" b="1"/>
        </a:p>
      </dgm:t>
    </dgm:pt>
    <dgm:pt modelId="{FB6C99B5-BD24-0941-8907-C3DBA654920D}" type="parTrans" cxnId="{4105AB2F-A786-C445-9714-74977E4A8287}">
      <dgm:prSet/>
      <dgm:spPr/>
      <dgm:t>
        <a:bodyPr/>
        <a:lstStyle/>
        <a:p>
          <a:endParaRPr lang="en-US" sz="1800" b="1"/>
        </a:p>
      </dgm:t>
    </dgm:pt>
    <dgm:pt modelId="{596A657C-D96D-7C4D-99F3-D844742D25FF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1800" b="1" dirty="0" smtClean="0"/>
            <a:t>Regulated by SEC</a:t>
          </a:r>
          <a:endParaRPr lang="en-US" sz="1800" b="1" dirty="0"/>
        </a:p>
      </dgm:t>
    </dgm:pt>
    <dgm:pt modelId="{8C462C20-FBDA-C74A-AA06-7869F10765A5}" type="sibTrans" cxnId="{312CD10E-D1DA-5A44-B675-7BFFC080C821}">
      <dgm:prSet/>
      <dgm:spPr/>
      <dgm:t>
        <a:bodyPr/>
        <a:lstStyle/>
        <a:p>
          <a:endParaRPr lang="en-US" sz="1800"/>
        </a:p>
      </dgm:t>
    </dgm:pt>
    <dgm:pt modelId="{31E853FB-A59B-2A4E-9816-639A1CC7B00D}" type="parTrans" cxnId="{312CD10E-D1DA-5A44-B675-7BFFC080C821}">
      <dgm:prSet/>
      <dgm:spPr/>
      <dgm:t>
        <a:bodyPr/>
        <a:lstStyle/>
        <a:p>
          <a:endParaRPr lang="en-US" sz="1800"/>
        </a:p>
      </dgm:t>
    </dgm:pt>
    <dgm:pt modelId="{733AB69B-D34B-C246-A645-8EABF2B8A180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1800" b="1" dirty="0" smtClean="0"/>
            <a:t>Purchasers of stock have voice in the business</a:t>
          </a:r>
          <a:endParaRPr lang="en-US" sz="1800" b="1" dirty="0"/>
        </a:p>
      </dgm:t>
    </dgm:pt>
    <dgm:pt modelId="{F8D21F55-5F52-2645-8D85-B4504F09281C}" type="parTrans" cxnId="{342F456A-CA52-994C-B4ED-DF5A995AB218}">
      <dgm:prSet/>
      <dgm:spPr/>
      <dgm:t>
        <a:bodyPr/>
        <a:lstStyle/>
        <a:p>
          <a:endParaRPr lang="en-US" sz="1800"/>
        </a:p>
      </dgm:t>
    </dgm:pt>
    <dgm:pt modelId="{525D478D-9EF0-254B-A62B-691651CC6F4A}" type="sibTrans" cxnId="{342F456A-CA52-994C-B4ED-DF5A995AB218}">
      <dgm:prSet/>
      <dgm:spPr/>
      <dgm:t>
        <a:bodyPr/>
        <a:lstStyle/>
        <a:p>
          <a:endParaRPr lang="en-US" sz="1800"/>
        </a:p>
      </dgm:t>
    </dgm:pt>
    <dgm:pt modelId="{80488184-5D8D-204F-AC70-3E5357336EB4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1800" b="1" dirty="0" smtClean="0"/>
            <a:t>Stock is sold to public at public sale</a:t>
          </a:r>
          <a:endParaRPr lang="en-US" sz="1800" b="1" dirty="0"/>
        </a:p>
      </dgm:t>
    </dgm:pt>
    <dgm:pt modelId="{C21FD722-2675-A248-8E2B-C7EC2A348FB3}" type="parTrans" cxnId="{B16390BE-5491-3647-9FCE-49E11880A82E}">
      <dgm:prSet/>
      <dgm:spPr/>
      <dgm:t>
        <a:bodyPr/>
        <a:lstStyle/>
        <a:p>
          <a:endParaRPr lang="en-US" sz="1800"/>
        </a:p>
      </dgm:t>
    </dgm:pt>
    <dgm:pt modelId="{BEE54300-F9BE-D240-A5A6-4799F0A29B7D}" type="sibTrans" cxnId="{B16390BE-5491-3647-9FCE-49E11880A82E}">
      <dgm:prSet/>
      <dgm:spPr/>
      <dgm:t>
        <a:bodyPr/>
        <a:lstStyle/>
        <a:p>
          <a:endParaRPr lang="en-US" sz="1800"/>
        </a:p>
      </dgm:t>
    </dgm:pt>
    <dgm:pt modelId="{E8D6B98E-4C2B-214F-8CAC-E3A4CDAC5360}">
      <dgm:prSet phldrT="[Text]" custT="1"/>
      <dgm:spPr>
        <a:solidFill>
          <a:srgbClr val="F4DAA0">
            <a:alpha val="90000"/>
          </a:srgb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1800" b="1" dirty="0" smtClean="0"/>
            <a:t>Kickstarter and Indiegogo are popular crowdfunders</a:t>
          </a:r>
          <a:endParaRPr lang="en-US" sz="1800" b="1" dirty="0"/>
        </a:p>
      </dgm:t>
    </dgm:pt>
    <dgm:pt modelId="{4AB43B64-A589-0843-8F4A-2712D3FA05B6}" type="parTrans" cxnId="{49A141DF-C147-7E4D-A081-78F7561D2A6E}">
      <dgm:prSet/>
      <dgm:spPr/>
      <dgm:t>
        <a:bodyPr/>
        <a:lstStyle/>
        <a:p>
          <a:endParaRPr lang="en-US" sz="1800"/>
        </a:p>
      </dgm:t>
    </dgm:pt>
    <dgm:pt modelId="{230F77C5-DE57-9447-8463-407D7045597D}" type="sibTrans" cxnId="{49A141DF-C147-7E4D-A081-78F7561D2A6E}">
      <dgm:prSet/>
      <dgm:spPr/>
      <dgm:t>
        <a:bodyPr/>
        <a:lstStyle/>
        <a:p>
          <a:endParaRPr lang="en-US" sz="1800"/>
        </a:p>
      </dgm:t>
    </dgm:pt>
    <dgm:pt modelId="{880D51AE-48FE-9943-97E8-1333EFF39D5D}">
      <dgm:prSet phldrT="[Text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1800" b="1" dirty="0" smtClean="0"/>
            <a:t>Venture </a:t>
          </a:r>
          <a:r>
            <a:rPr lang="en-US" sz="1800" b="1" dirty="0" smtClean="0"/>
            <a:t>Capital</a:t>
          </a:r>
          <a:endParaRPr lang="en-US" sz="1800" b="1" dirty="0"/>
        </a:p>
      </dgm:t>
    </dgm:pt>
    <dgm:pt modelId="{BDD06340-4BAD-5043-89C5-C8315A3F4553}" type="parTrans" cxnId="{0E698F56-FFAD-BE46-9A28-611CD55B5969}">
      <dgm:prSet/>
      <dgm:spPr/>
      <dgm:t>
        <a:bodyPr/>
        <a:lstStyle/>
        <a:p>
          <a:endParaRPr lang="en-US" sz="1800"/>
        </a:p>
      </dgm:t>
    </dgm:pt>
    <dgm:pt modelId="{284CE975-5BF5-BA41-8A12-A3C975DFDA65}" type="sibTrans" cxnId="{0E698F56-FFAD-BE46-9A28-611CD55B5969}">
      <dgm:prSet/>
      <dgm:spPr/>
      <dgm:t>
        <a:bodyPr/>
        <a:lstStyle/>
        <a:p>
          <a:endParaRPr lang="en-US" sz="1800"/>
        </a:p>
      </dgm:t>
    </dgm:pt>
    <dgm:pt modelId="{EB61B495-A2C2-2446-895E-8A7EC42F5F65}">
      <dgm:prSet phldrT="[Text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1800" b="1" dirty="0" smtClean="0"/>
            <a:t>Money provided by investors  with perceived growth potential</a:t>
          </a:r>
          <a:endParaRPr lang="en-US" sz="1800" b="1" dirty="0"/>
        </a:p>
      </dgm:t>
    </dgm:pt>
    <dgm:pt modelId="{65C217E6-8B04-794F-8E7B-8B3289B70982}" type="parTrans" cxnId="{483F5608-BF53-4943-BE98-E5456E047CCF}">
      <dgm:prSet/>
      <dgm:spPr/>
      <dgm:t>
        <a:bodyPr/>
        <a:lstStyle/>
        <a:p>
          <a:endParaRPr lang="en-US" sz="1800"/>
        </a:p>
      </dgm:t>
    </dgm:pt>
    <dgm:pt modelId="{9CAA2EE8-AADF-7F4D-9320-DFE6390CB8F9}" type="sibTrans" cxnId="{483F5608-BF53-4943-BE98-E5456E047CCF}">
      <dgm:prSet/>
      <dgm:spPr/>
      <dgm:t>
        <a:bodyPr/>
        <a:lstStyle/>
        <a:p>
          <a:endParaRPr lang="en-US" sz="1800"/>
        </a:p>
      </dgm:t>
    </dgm:pt>
    <dgm:pt modelId="{B2F6DE48-82CE-864C-9782-05F97F566236}">
      <dgm:prSet phldrT="[Text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>
            <a:spcAft>
              <a:spcPts val="1800"/>
            </a:spcAft>
          </a:pPr>
          <a:r>
            <a:rPr lang="en-US" sz="1800" b="1" dirty="0" smtClean="0"/>
            <a:t>They are, however, picky who they choose</a:t>
          </a:r>
          <a:endParaRPr lang="en-US" sz="1800" b="1" dirty="0"/>
        </a:p>
      </dgm:t>
    </dgm:pt>
    <dgm:pt modelId="{4A62A87E-D5FE-9946-BF19-75566A9F80BF}" type="parTrans" cxnId="{94AF244E-6954-F448-AA5C-A59F619AB441}">
      <dgm:prSet/>
      <dgm:spPr/>
      <dgm:t>
        <a:bodyPr/>
        <a:lstStyle/>
        <a:p>
          <a:endParaRPr lang="en-US" sz="1800"/>
        </a:p>
      </dgm:t>
    </dgm:pt>
    <dgm:pt modelId="{9CE1F623-2A06-E645-AE5D-C4C3A2724CE7}" type="sibTrans" cxnId="{94AF244E-6954-F448-AA5C-A59F619AB441}">
      <dgm:prSet/>
      <dgm:spPr/>
      <dgm:t>
        <a:bodyPr/>
        <a:lstStyle/>
        <a:p>
          <a:endParaRPr lang="en-US" sz="1800"/>
        </a:p>
      </dgm:t>
    </dgm:pt>
    <dgm:pt modelId="{5D1FAF6E-3AFD-5440-8217-34A023370F46}" type="pres">
      <dgm:prSet presAssocID="{DF0AB06D-D2A4-6B4F-9EC7-7E3EB4AFE2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97C769-67FE-4048-B811-0C71EA821CB4}" type="pres">
      <dgm:prSet presAssocID="{880D51AE-48FE-9943-97E8-1333EFF39D5D}" presName="composite" presStyleCnt="0"/>
      <dgm:spPr/>
    </dgm:pt>
    <dgm:pt modelId="{C460E0C9-C082-6E46-8B72-289EFCCC4293}" type="pres">
      <dgm:prSet presAssocID="{880D51AE-48FE-9943-97E8-1333EFF39D5D}" presName="parTx" presStyleLbl="alignNode1" presStyleIdx="0" presStyleCnt="3" custLinFactNeighborY="-305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FFAD5B-179A-314D-8D86-9B6D4F9AEF1A}" type="pres">
      <dgm:prSet presAssocID="{880D51AE-48FE-9943-97E8-1333EFF39D5D}" presName="desTx" presStyleLbl="alignAccFollowNode1" presStyleIdx="0" presStyleCnt="3" custScaleY="92375" custLinFactNeighborY="-91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B423C-CF92-3545-ABBD-2CE21AB31C69}" type="pres">
      <dgm:prSet presAssocID="{284CE975-5BF5-BA41-8A12-A3C975DFDA65}" presName="space" presStyleCnt="0"/>
      <dgm:spPr/>
    </dgm:pt>
    <dgm:pt modelId="{442BBDBF-6330-2A41-B706-ACF39CB1D02B}" type="pres">
      <dgm:prSet presAssocID="{2708F1BA-B3A0-8940-AA6B-862AE3D7D654}" presName="composite" presStyleCnt="0"/>
      <dgm:spPr/>
    </dgm:pt>
    <dgm:pt modelId="{6202695C-4D6F-E145-BDA9-0447BA38F0A9}" type="pres">
      <dgm:prSet presAssocID="{2708F1BA-B3A0-8940-AA6B-862AE3D7D654}" presName="parTx" presStyleLbl="alignNode1" presStyleIdx="1" presStyleCnt="3" custLinFactNeighborY="-305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27633-1B3F-8C4D-8AD8-C32DC2A18020}" type="pres">
      <dgm:prSet presAssocID="{2708F1BA-B3A0-8940-AA6B-862AE3D7D654}" presName="desTx" presStyleLbl="alignAccFollowNode1" presStyleIdx="1" presStyleCnt="3" custScaleY="101235" custLinFactNeighborY="-25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82C25A-C5FB-8847-BC2F-1159420A3DDA}" type="pres">
      <dgm:prSet presAssocID="{F1E04179-D199-A549-9C79-439183930E0E}" presName="space" presStyleCnt="0"/>
      <dgm:spPr/>
    </dgm:pt>
    <dgm:pt modelId="{9DA114C8-A994-E14E-A9BD-853C324D7EC8}" type="pres">
      <dgm:prSet presAssocID="{E5F3CC31-C9CF-B94C-A3DA-0BACA48272B8}" presName="composite" presStyleCnt="0"/>
      <dgm:spPr/>
    </dgm:pt>
    <dgm:pt modelId="{990E116A-B5CC-DC4A-8D84-0549E4996D27}" type="pres">
      <dgm:prSet presAssocID="{E5F3CC31-C9CF-B94C-A3DA-0BACA48272B8}" presName="parTx" presStyleLbl="alignNode1" presStyleIdx="2" presStyleCnt="3" custLinFactNeighborY="-305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0C630-B11A-B048-BD33-A4D78E1B3E76}" type="pres">
      <dgm:prSet presAssocID="{E5F3CC31-C9CF-B94C-A3DA-0BACA48272B8}" presName="desTx" presStyleLbl="alignAccFollowNode1" presStyleIdx="2" presStyleCnt="3" custScaleY="97683" custLinFactNeighborY="-5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08E668-3F04-4C4F-BFD5-B1A1267A387D}" type="presOf" srcId="{DF0AB06D-D2A4-6B4F-9EC7-7E3EB4AFE26D}" destId="{5D1FAF6E-3AFD-5440-8217-34A023370F46}" srcOrd="0" destOrd="0" presId="urn:microsoft.com/office/officeart/2005/8/layout/hList1"/>
    <dgm:cxn modelId="{312CD10E-D1DA-5A44-B675-7BFFC080C821}" srcId="{2708F1BA-B3A0-8940-AA6B-862AE3D7D654}" destId="{596A657C-D96D-7C4D-99F3-D844742D25FF}" srcOrd="1" destOrd="0" parTransId="{31E853FB-A59B-2A4E-9816-639A1CC7B00D}" sibTransId="{8C462C20-FBDA-C74A-AA06-7869F10765A5}"/>
    <dgm:cxn modelId="{93E34EE7-C916-604E-90FA-9C280E927D68}" srcId="{2708F1BA-B3A0-8940-AA6B-862AE3D7D654}" destId="{AB250624-B0EA-C046-AEAE-5B3BF42A65F8}" srcOrd="0" destOrd="0" parTransId="{A2105CE9-F4BD-0647-AB67-0F341FFFA04B}" sibTransId="{CA585400-A6A3-414A-9964-217EFB120064}"/>
    <dgm:cxn modelId="{94AF244E-6954-F448-AA5C-A59F619AB441}" srcId="{880D51AE-48FE-9943-97E8-1333EFF39D5D}" destId="{B2F6DE48-82CE-864C-9782-05F97F566236}" srcOrd="1" destOrd="0" parTransId="{4A62A87E-D5FE-9946-BF19-75566A9F80BF}" sibTransId="{9CE1F623-2A06-E645-AE5D-C4C3A2724CE7}"/>
    <dgm:cxn modelId="{49A141DF-C147-7E4D-A081-78F7561D2A6E}" srcId="{E5F3CC31-C9CF-B94C-A3DA-0BACA48272B8}" destId="{E8D6B98E-4C2B-214F-8CAC-E3A4CDAC5360}" srcOrd="1" destOrd="0" parTransId="{4AB43B64-A589-0843-8F4A-2712D3FA05B6}" sibTransId="{230F77C5-DE57-9447-8463-407D7045597D}"/>
    <dgm:cxn modelId="{0E698F56-FFAD-BE46-9A28-611CD55B5969}" srcId="{DF0AB06D-D2A4-6B4F-9EC7-7E3EB4AFE26D}" destId="{880D51AE-48FE-9943-97E8-1333EFF39D5D}" srcOrd="0" destOrd="0" parTransId="{BDD06340-4BAD-5043-89C5-C8315A3F4553}" sibTransId="{284CE975-5BF5-BA41-8A12-A3C975DFDA65}"/>
    <dgm:cxn modelId="{46917D5A-E8C4-674F-8819-DBA64FEF1663}" type="presOf" srcId="{E8D6B98E-4C2B-214F-8CAC-E3A4CDAC5360}" destId="{1240C630-B11A-B048-BD33-A4D78E1B3E76}" srcOrd="0" destOrd="1" presId="urn:microsoft.com/office/officeart/2005/8/layout/hList1"/>
    <dgm:cxn modelId="{43D0409D-1B8C-B945-B8BD-593D6B5B47A2}" type="presOf" srcId="{2708F1BA-B3A0-8940-AA6B-862AE3D7D654}" destId="{6202695C-4D6F-E145-BDA9-0447BA38F0A9}" srcOrd="0" destOrd="0" presId="urn:microsoft.com/office/officeart/2005/8/layout/hList1"/>
    <dgm:cxn modelId="{4105AB2F-A786-C445-9714-74977E4A8287}" srcId="{DF0AB06D-D2A4-6B4F-9EC7-7E3EB4AFE26D}" destId="{E5F3CC31-C9CF-B94C-A3DA-0BACA48272B8}" srcOrd="2" destOrd="0" parTransId="{FB6C99B5-BD24-0941-8907-C3DBA654920D}" sibTransId="{90009E2C-7845-8B49-8FB4-6B788CB6C4F6}"/>
    <dgm:cxn modelId="{483F5608-BF53-4943-BE98-E5456E047CCF}" srcId="{880D51AE-48FE-9943-97E8-1333EFF39D5D}" destId="{EB61B495-A2C2-2446-895E-8A7EC42F5F65}" srcOrd="0" destOrd="0" parTransId="{65C217E6-8B04-794F-8E7B-8B3289B70982}" sibTransId="{9CAA2EE8-AADF-7F4D-9320-DFE6390CB8F9}"/>
    <dgm:cxn modelId="{D11E8A2C-C64A-6949-8AB3-83999F9EB5BA}" type="presOf" srcId="{880D51AE-48FE-9943-97E8-1333EFF39D5D}" destId="{C460E0C9-C082-6E46-8B72-289EFCCC4293}" srcOrd="0" destOrd="0" presId="urn:microsoft.com/office/officeart/2005/8/layout/hList1"/>
    <dgm:cxn modelId="{9DFC3A29-0A56-3A48-8B6F-F4A48CB0BACF}" type="presOf" srcId="{80488184-5D8D-204F-AC70-3E5357336EB4}" destId="{C1427633-1B3F-8C4D-8AD8-C32DC2A18020}" srcOrd="0" destOrd="3" presId="urn:microsoft.com/office/officeart/2005/8/layout/hList1"/>
    <dgm:cxn modelId="{606C9618-91FB-1646-B59E-87CBD2952BE8}" type="presOf" srcId="{EB61B495-A2C2-2446-895E-8A7EC42F5F65}" destId="{F6FFAD5B-179A-314D-8D86-9B6D4F9AEF1A}" srcOrd="0" destOrd="0" presId="urn:microsoft.com/office/officeart/2005/8/layout/hList1"/>
    <dgm:cxn modelId="{29FCB722-5A2D-C74C-90B8-E92F421A781B}" srcId="{E5F3CC31-C9CF-B94C-A3DA-0BACA48272B8}" destId="{0DD64560-0D7E-724A-B886-1CDBA1F2AED6}" srcOrd="0" destOrd="0" parTransId="{C9011BDE-013E-D046-BA94-909E1214D080}" sibTransId="{E50181AF-5FBE-E74C-831D-A8BB4D961B7D}"/>
    <dgm:cxn modelId="{4735D0C3-3CE7-7A4C-A043-A60A5E6C4D83}" type="presOf" srcId="{B2F6DE48-82CE-864C-9782-05F97F566236}" destId="{F6FFAD5B-179A-314D-8D86-9B6D4F9AEF1A}" srcOrd="0" destOrd="1" presId="urn:microsoft.com/office/officeart/2005/8/layout/hList1"/>
    <dgm:cxn modelId="{4999F168-5497-9842-8923-5470E2605A47}" type="presOf" srcId="{596A657C-D96D-7C4D-99F3-D844742D25FF}" destId="{C1427633-1B3F-8C4D-8AD8-C32DC2A18020}" srcOrd="0" destOrd="1" presId="urn:microsoft.com/office/officeart/2005/8/layout/hList1"/>
    <dgm:cxn modelId="{B3D3159E-B582-6440-979D-E858F6116BA6}" type="presOf" srcId="{0DD64560-0D7E-724A-B886-1CDBA1F2AED6}" destId="{1240C630-B11A-B048-BD33-A4D78E1B3E76}" srcOrd="0" destOrd="0" presId="urn:microsoft.com/office/officeart/2005/8/layout/hList1"/>
    <dgm:cxn modelId="{B16390BE-5491-3647-9FCE-49E11880A82E}" srcId="{2708F1BA-B3A0-8940-AA6B-862AE3D7D654}" destId="{80488184-5D8D-204F-AC70-3E5357336EB4}" srcOrd="3" destOrd="0" parTransId="{C21FD722-2675-A248-8E2B-C7EC2A348FB3}" sibTransId="{BEE54300-F9BE-D240-A5A6-4799F0A29B7D}"/>
    <dgm:cxn modelId="{342F456A-CA52-994C-B4ED-DF5A995AB218}" srcId="{2708F1BA-B3A0-8940-AA6B-862AE3D7D654}" destId="{733AB69B-D34B-C246-A645-8EABF2B8A180}" srcOrd="2" destOrd="0" parTransId="{F8D21F55-5F52-2645-8D85-B4504F09281C}" sibTransId="{525D478D-9EF0-254B-A62B-691651CC6F4A}"/>
    <dgm:cxn modelId="{DE7C9F30-EA58-7C41-BF50-E327B667B1CA}" srcId="{DF0AB06D-D2A4-6B4F-9EC7-7E3EB4AFE26D}" destId="{2708F1BA-B3A0-8940-AA6B-862AE3D7D654}" srcOrd="1" destOrd="0" parTransId="{BA01DDF6-7AE9-5143-81DE-AE0C3B5B313C}" sibTransId="{F1E04179-D199-A549-9C79-439183930E0E}"/>
    <dgm:cxn modelId="{33B261CE-0718-0847-A281-121765FB2FD7}" type="presOf" srcId="{733AB69B-D34B-C246-A645-8EABF2B8A180}" destId="{C1427633-1B3F-8C4D-8AD8-C32DC2A18020}" srcOrd="0" destOrd="2" presId="urn:microsoft.com/office/officeart/2005/8/layout/hList1"/>
    <dgm:cxn modelId="{6FC6D8CB-4871-C748-B47E-745E831A374F}" type="presOf" srcId="{E5F3CC31-C9CF-B94C-A3DA-0BACA48272B8}" destId="{990E116A-B5CC-DC4A-8D84-0549E4996D27}" srcOrd="0" destOrd="0" presId="urn:microsoft.com/office/officeart/2005/8/layout/hList1"/>
    <dgm:cxn modelId="{6AE9967D-C12D-0441-B32C-9E10B04B6574}" type="presOf" srcId="{AB250624-B0EA-C046-AEAE-5B3BF42A65F8}" destId="{C1427633-1B3F-8C4D-8AD8-C32DC2A18020}" srcOrd="0" destOrd="0" presId="urn:microsoft.com/office/officeart/2005/8/layout/hList1"/>
    <dgm:cxn modelId="{344D4841-8D35-A54D-9B8F-7C879E1B64CE}" type="presParOf" srcId="{5D1FAF6E-3AFD-5440-8217-34A023370F46}" destId="{D997C769-67FE-4048-B811-0C71EA821CB4}" srcOrd="0" destOrd="0" presId="urn:microsoft.com/office/officeart/2005/8/layout/hList1"/>
    <dgm:cxn modelId="{99A7CE1B-17F1-D049-8A1A-0EA67316CDC3}" type="presParOf" srcId="{D997C769-67FE-4048-B811-0C71EA821CB4}" destId="{C460E0C9-C082-6E46-8B72-289EFCCC4293}" srcOrd="0" destOrd="0" presId="urn:microsoft.com/office/officeart/2005/8/layout/hList1"/>
    <dgm:cxn modelId="{CB1C29B6-3234-2240-BD8B-E903A9C82AE1}" type="presParOf" srcId="{D997C769-67FE-4048-B811-0C71EA821CB4}" destId="{F6FFAD5B-179A-314D-8D86-9B6D4F9AEF1A}" srcOrd="1" destOrd="0" presId="urn:microsoft.com/office/officeart/2005/8/layout/hList1"/>
    <dgm:cxn modelId="{E3C77095-5B49-224B-8677-7268A1541699}" type="presParOf" srcId="{5D1FAF6E-3AFD-5440-8217-34A023370F46}" destId="{71DB423C-CF92-3545-ABBD-2CE21AB31C69}" srcOrd="1" destOrd="0" presId="urn:microsoft.com/office/officeart/2005/8/layout/hList1"/>
    <dgm:cxn modelId="{6899447E-7B5F-A743-8807-2C2A18A375A3}" type="presParOf" srcId="{5D1FAF6E-3AFD-5440-8217-34A023370F46}" destId="{442BBDBF-6330-2A41-B706-ACF39CB1D02B}" srcOrd="2" destOrd="0" presId="urn:microsoft.com/office/officeart/2005/8/layout/hList1"/>
    <dgm:cxn modelId="{9CE5325B-D924-F246-B932-279D73544302}" type="presParOf" srcId="{442BBDBF-6330-2A41-B706-ACF39CB1D02B}" destId="{6202695C-4D6F-E145-BDA9-0447BA38F0A9}" srcOrd="0" destOrd="0" presId="urn:microsoft.com/office/officeart/2005/8/layout/hList1"/>
    <dgm:cxn modelId="{25E28CE2-EE47-9241-9FC1-51539312AD31}" type="presParOf" srcId="{442BBDBF-6330-2A41-B706-ACF39CB1D02B}" destId="{C1427633-1B3F-8C4D-8AD8-C32DC2A18020}" srcOrd="1" destOrd="0" presId="urn:microsoft.com/office/officeart/2005/8/layout/hList1"/>
    <dgm:cxn modelId="{FC013D6A-92A7-B940-9024-0FCDC2838533}" type="presParOf" srcId="{5D1FAF6E-3AFD-5440-8217-34A023370F46}" destId="{8C82C25A-C5FB-8847-BC2F-1159420A3DDA}" srcOrd="3" destOrd="0" presId="urn:microsoft.com/office/officeart/2005/8/layout/hList1"/>
    <dgm:cxn modelId="{F13ADEA8-FE15-FE41-8D9B-D608A38A54E8}" type="presParOf" srcId="{5D1FAF6E-3AFD-5440-8217-34A023370F46}" destId="{9DA114C8-A994-E14E-A9BD-853C324D7EC8}" srcOrd="4" destOrd="0" presId="urn:microsoft.com/office/officeart/2005/8/layout/hList1"/>
    <dgm:cxn modelId="{31421738-544B-3149-94F9-E74C5A795FB6}" type="presParOf" srcId="{9DA114C8-A994-E14E-A9BD-853C324D7EC8}" destId="{990E116A-B5CC-DC4A-8D84-0549E4996D27}" srcOrd="0" destOrd="0" presId="urn:microsoft.com/office/officeart/2005/8/layout/hList1"/>
    <dgm:cxn modelId="{8F65A117-188F-C942-AD4A-BFCAC0436581}" type="presParOf" srcId="{9DA114C8-A994-E14E-A9BD-853C324D7EC8}" destId="{1240C630-B11A-B048-BD33-A4D78E1B3E7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98FCC4-1FB0-384F-89B6-06784F0E1F20}" type="doc">
      <dgm:prSet loTypeId="urn:microsoft.com/office/officeart/2005/8/layout/default#1" loCatId="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D13ADDD6-3D8F-0E4E-8C48-9A81A6033285}">
      <dgm:prSet phldrT="[Text]"/>
      <dgm:spPr/>
      <dgm:t>
        <a:bodyPr/>
        <a:lstStyle/>
        <a:p>
          <a:r>
            <a:rPr lang="en-US" b="1" dirty="0" smtClean="0"/>
            <a:t>Home-based business</a:t>
          </a:r>
          <a:endParaRPr lang="en-US" b="1" dirty="0"/>
        </a:p>
      </dgm:t>
    </dgm:pt>
    <dgm:pt modelId="{1E321FC9-0D84-C44C-804A-4099CA40412F}" type="parTrans" cxnId="{519E11AA-21A4-BF41-A514-EBC53C10F8D3}">
      <dgm:prSet/>
      <dgm:spPr/>
      <dgm:t>
        <a:bodyPr/>
        <a:lstStyle/>
        <a:p>
          <a:endParaRPr lang="en-US" b="1"/>
        </a:p>
      </dgm:t>
    </dgm:pt>
    <dgm:pt modelId="{B5A53C0E-94DC-2D49-A1CB-4920A9A43089}" type="sibTrans" cxnId="{519E11AA-21A4-BF41-A514-EBC53C10F8D3}">
      <dgm:prSet/>
      <dgm:spPr/>
      <dgm:t>
        <a:bodyPr/>
        <a:lstStyle/>
        <a:p>
          <a:endParaRPr lang="en-US" b="1"/>
        </a:p>
      </dgm:t>
    </dgm:pt>
    <dgm:pt modelId="{795E0D60-28F2-614E-981C-794D2012B994}">
      <dgm:prSet phldrT="[Text]"/>
      <dgm:spPr/>
      <dgm:t>
        <a:bodyPr/>
        <a:lstStyle/>
        <a:p>
          <a:r>
            <a:rPr lang="en-US" b="1" dirty="0" smtClean="0"/>
            <a:t>Credit cards</a:t>
          </a:r>
          <a:endParaRPr lang="en-US" b="1" dirty="0"/>
        </a:p>
      </dgm:t>
    </dgm:pt>
    <dgm:pt modelId="{F89778EE-FCDD-C34E-AA45-07BD6CE0DDAE}" type="parTrans" cxnId="{639855FF-C87A-6C46-8542-1D0414489103}">
      <dgm:prSet/>
      <dgm:spPr/>
      <dgm:t>
        <a:bodyPr/>
        <a:lstStyle/>
        <a:p>
          <a:endParaRPr lang="en-US" b="1"/>
        </a:p>
      </dgm:t>
    </dgm:pt>
    <dgm:pt modelId="{8A3F043E-2517-7C45-9DEE-362107885A2C}" type="sibTrans" cxnId="{639855FF-C87A-6C46-8542-1D0414489103}">
      <dgm:prSet/>
      <dgm:spPr/>
      <dgm:t>
        <a:bodyPr/>
        <a:lstStyle/>
        <a:p>
          <a:endParaRPr lang="en-US" b="1"/>
        </a:p>
      </dgm:t>
    </dgm:pt>
    <dgm:pt modelId="{93E8D19E-5B64-B340-919F-C5D21E2B2190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 dirty="0" smtClean="0"/>
            <a:t>Sale of personal belongings</a:t>
          </a:r>
          <a:endParaRPr lang="en-US" b="1" dirty="0"/>
        </a:p>
      </dgm:t>
    </dgm:pt>
    <dgm:pt modelId="{40737177-7418-1344-AC42-18D96259CC3E}" type="parTrans" cxnId="{C0A7C6C7-B97B-DF49-8898-19928DE74434}">
      <dgm:prSet/>
      <dgm:spPr/>
      <dgm:t>
        <a:bodyPr/>
        <a:lstStyle/>
        <a:p>
          <a:endParaRPr lang="en-US" b="1"/>
        </a:p>
      </dgm:t>
    </dgm:pt>
    <dgm:pt modelId="{95C98CF8-F94D-C149-9322-0E4363646785}" type="sibTrans" cxnId="{C0A7C6C7-B97B-DF49-8898-19928DE74434}">
      <dgm:prSet/>
      <dgm:spPr/>
      <dgm:t>
        <a:bodyPr/>
        <a:lstStyle/>
        <a:p>
          <a:endParaRPr lang="en-US" b="1"/>
        </a:p>
      </dgm:t>
    </dgm:pt>
    <dgm:pt modelId="{D519E45D-807F-9F4A-9D4C-D08B4423AF0A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dirty="0" smtClean="0"/>
            <a:t>Borrow and share equipment</a:t>
          </a:r>
          <a:endParaRPr lang="en-US" b="1" dirty="0"/>
        </a:p>
      </dgm:t>
    </dgm:pt>
    <dgm:pt modelId="{B58C7492-7FA3-1E49-ABE6-92E13CF5401D}" type="parTrans" cxnId="{082675A2-99F0-0947-9F47-658744F5415A}">
      <dgm:prSet/>
      <dgm:spPr/>
      <dgm:t>
        <a:bodyPr/>
        <a:lstStyle/>
        <a:p>
          <a:endParaRPr lang="en-US" b="1"/>
        </a:p>
      </dgm:t>
    </dgm:pt>
    <dgm:pt modelId="{B0FC7921-1F5F-8441-8231-2060954C2737}" type="sibTrans" cxnId="{082675A2-99F0-0947-9F47-658744F5415A}">
      <dgm:prSet/>
      <dgm:spPr/>
      <dgm:t>
        <a:bodyPr/>
        <a:lstStyle/>
        <a:p>
          <a:endParaRPr lang="en-US" b="1"/>
        </a:p>
      </dgm:t>
    </dgm:pt>
    <dgm:pt modelId="{5767A903-1694-874A-BBE0-78149A86C05F}">
      <dgm:prSet phldrT="[Text]"/>
      <dgm:spPr/>
      <dgm:t>
        <a:bodyPr/>
        <a:lstStyle/>
        <a:p>
          <a:r>
            <a:rPr lang="en-US" b="1" dirty="0" smtClean="0"/>
            <a:t>Incubators</a:t>
          </a:r>
          <a:endParaRPr lang="en-US" b="1" dirty="0"/>
        </a:p>
      </dgm:t>
    </dgm:pt>
    <dgm:pt modelId="{F0BE3BEF-EFCC-BE40-99BA-80E5878B3B92}" type="parTrans" cxnId="{53398F36-8AAF-F348-AFC4-FDFC1A4769D3}">
      <dgm:prSet/>
      <dgm:spPr/>
      <dgm:t>
        <a:bodyPr/>
        <a:lstStyle/>
        <a:p>
          <a:endParaRPr lang="en-US" b="1"/>
        </a:p>
      </dgm:t>
    </dgm:pt>
    <dgm:pt modelId="{B2CCB338-C028-8D43-ADAD-92329192296B}" type="sibTrans" cxnId="{53398F36-8AAF-F348-AFC4-FDFC1A4769D3}">
      <dgm:prSet/>
      <dgm:spPr/>
      <dgm:t>
        <a:bodyPr/>
        <a:lstStyle/>
        <a:p>
          <a:endParaRPr lang="en-US" b="1"/>
        </a:p>
      </dgm:t>
    </dgm:pt>
    <dgm:pt modelId="{96F1BD5D-2660-9B41-9DC6-9AC840561AF5}">
      <dgm:prSet phldrT="[Text]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b="1" dirty="0" smtClean="0"/>
            <a:t>College internships</a:t>
          </a:r>
          <a:endParaRPr lang="en-US" b="1" dirty="0"/>
        </a:p>
      </dgm:t>
    </dgm:pt>
    <dgm:pt modelId="{B30F9D99-2951-BC44-969C-51BB9686BAD2}" type="parTrans" cxnId="{B5458839-5680-F64D-A547-3BFCD4E1EF59}">
      <dgm:prSet/>
      <dgm:spPr/>
      <dgm:t>
        <a:bodyPr/>
        <a:lstStyle/>
        <a:p>
          <a:endParaRPr lang="en-US" b="1"/>
        </a:p>
      </dgm:t>
    </dgm:pt>
    <dgm:pt modelId="{ECC1B6A2-2140-E84C-8823-27B2635B49F3}" type="sibTrans" cxnId="{B5458839-5680-F64D-A547-3BFCD4E1EF59}">
      <dgm:prSet/>
      <dgm:spPr/>
      <dgm:t>
        <a:bodyPr/>
        <a:lstStyle/>
        <a:p>
          <a:endParaRPr lang="en-US" b="1"/>
        </a:p>
      </dgm:t>
    </dgm:pt>
    <dgm:pt modelId="{8A5D27AE-8F5C-8B48-843E-C3F788779D7F}">
      <dgm:prSet phldrT="[Text]"/>
      <dgm:spPr>
        <a:solidFill>
          <a:srgbClr val="4E8BA3"/>
        </a:solidFill>
      </dgm:spPr>
      <dgm:t>
        <a:bodyPr/>
        <a:lstStyle/>
        <a:p>
          <a:r>
            <a:rPr lang="en-US" b="1" dirty="0" smtClean="0"/>
            <a:t>Bartering</a:t>
          </a:r>
          <a:endParaRPr lang="en-US" b="1" dirty="0"/>
        </a:p>
      </dgm:t>
    </dgm:pt>
    <dgm:pt modelId="{D687C99A-0396-5C42-8635-50936FAD92B7}" type="parTrans" cxnId="{534FA11A-AE97-4F4C-904D-3C0A519A7D6D}">
      <dgm:prSet/>
      <dgm:spPr/>
      <dgm:t>
        <a:bodyPr/>
        <a:lstStyle/>
        <a:p>
          <a:endParaRPr lang="en-US" b="1"/>
        </a:p>
      </dgm:t>
    </dgm:pt>
    <dgm:pt modelId="{A2C4A305-4966-6147-8834-B574A3E5B6DE}" type="sibTrans" cxnId="{534FA11A-AE97-4F4C-904D-3C0A519A7D6D}">
      <dgm:prSet/>
      <dgm:spPr/>
      <dgm:t>
        <a:bodyPr/>
        <a:lstStyle/>
        <a:p>
          <a:endParaRPr lang="en-US" b="1"/>
        </a:p>
      </dgm:t>
    </dgm:pt>
    <dgm:pt modelId="{F1F4474E-F4DA-694E-8798-8648F0E6355A}">
      <dgm:prSet phldrT="[Text]"/>
      <dgm:spPr>
        <a:solidFill>
          <a:srgbClr val="000090"/>
        </a:solidFill>
      </dgm:spPr>
      <dgm:t>
        <a:bodyPr/>
        <a:lstStyle/>
        <a:p>
          <a:r>
            <a:rPr lang="en-US" b="1" dirty="0" smtClean="0"/>
            <a:t>Refinancing home</a:t>
          </a:r>
          <a:endParaRPr lang="en-US" b="1" dirty="0"/>
        </a:p>
      </dgm:t>
    </dgm:pt>
    <dgm:pt modelId="{34EE3DA6-4CBE-9C4A-B5D5-E55C7F62FEB2}" type="parTrans" cxnId="{A0BEB745-CEAA-0F46-B0D7-2ED4ABAC5361}">
      <dgm:prSet/>
      <dgm:spPr/>
      <dgm:t>
        <a:bodyPr/>
        <a:lstStyle/>
        <a:p>
          <a:endParaRPr lang="en-US" b="1"/>
        </a:p>
      </dgm:t>
    </dgm:pt>
    <dgm:pt modelId="{C580AFE1-1596-BC4A-AB7B-9170F14B494B}" type="sibTrans" cxnId="{A0BEB745-CEAA-0F46-B0D7-2ED4ABAC5361}">
      <dgm:prSet/>
      <dgm:spPr/>
      <dgm:t>
        <a:bodyPr/>
        <a:lstStyle/>
        <a:p>
          <a:endParaRPr lang="en-US" b="1"/>
        </a:p>
      </dgm:t>
    </dgm:pt>
    <dgm:pt modelId="{6FC0B399-8F59-8E4D-BBAF-03C9993ED851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b="1" dirty="0" smtClean="0"/>
            <a:t>Borrowing against retirement</a:t>
          </a:r>
          <a:endParaRPr lang="en-US" b="1" dirty="0"/>
        </a:p>
      </dgm:t>
    </dgm:pt>
    <dgm:pt modelId="{9CCF1597-3625-044F-B79E-32A7A5FDB655}" type="parTrans" cxnId="{E881ACA6-678B-4B44-AB83-890F9C3C239C}">
      <dgm:prSet/>
      <dgm:spPr/>
      <dgm:t>
        <a:bodyPr/>
        <a:lstStyle/>
        <a:p>
          <a:endParaRPr lang="en-US" b="1"/>
        </a:p>
      </dgm:t>
    </dgm:pt>
    <dgm:pt modelId="{8886A4B1-7709-6F45-BDA0-A39CA1AB3139}" type="sibTrans" cxnId="{E881ACA6-678B-4B44-AB83-890F9C3C239C}">
      <dgm:prSet/>
      <dgm:spPr/>
      <dgm:t>
        <a:bodyPr/>
        <a:lstStyle/>
        <a:p>
          <a:endParaRPr lang="en-US" b="1"/>
        </a:p>
      </dgm:t>
    </dgm:pt>
    <dgm:pt modelId="{E7F166ED-208D-1D42-8730-27D0CF1397F1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b="1" dirty="0" smtClean="0"/>
            <a:t>Customer financing</a:t>
          </a:r>
          <a:endParaRPr lang="en-US" b="1" dirty="0"/>
        </a:p>
      </dgm:t>
    </dgm:pt>
    <dgm:pt modelId="{7FE2276E-2142-2A40-A7FE-DED2DA122D9E}" type="parTrans" cxnId="{7ED8B9B2-4D6C-1942-9CDD-F9F78F3F669F}">
      <dgm:prSet/>
      <dgm:spPr/>
      <dgm:t>
        <a:bodyPr/>
        <a:lstStyle/>
        <a:p>
          <a:endParaRPr lang="en-US" b="1"/>
        </a:p>
      </dgm:t>
    </dgm:pt>
    <dgm:pt modelId="{AC85F511-E4B3-C340-9C5B-1D1D0F1E626C}" type="sibTrans" cxnId="{7ED8B9B2-4D6C-1942-9CDD-F9F78F3F669F}">
      <dgm:prSet/>
      <dgm:spPr/>
      <dgm:t>
        <a:bodyPr/>
        <a:lstStyle/>
        <a:p>
          <a:endParaRPr lang="en-US" b="1"/>
        </a:p>
      </dgm:t>
    </dgm:pt>
    <dgm:pt modelId="{F47F83C5-6D6D-DA4D-8F7F-592A6F0F2B90}">
      <dgm:prSet phldrT="[Text]"/>
      <dgm:spPr/>
      <dgm:t>
        <a:bodyPr/>
        <a:lstStyle/>
        <a:p>
          <a:r>
            <a:rPr lang="en-US" b="1" dirty="0" smtClean="0"/>
            <a:t>Customer referrals</a:t>
          </a:r>
          <a:endParaRPr lang="en-US" b="1" dirty="0"/>
        </a:p>
      </dgm:t>
    </dgm:pt>
    <dgm:pt modelId="{9EB1A0A6-52E5-AA41-A266-D28AA058B02C}" type="parTrans" cxnId="{D4F5DE8D-AA7F-974F-9263-2AB9A7CF38A3}">
      <dgm:prSet/>
      <dgm:spPr/>
      <dgm:t>
        <a:bodyPr/>
        <a:lstStyle/>
        <a:p>
          <a:endParaRPr lang="en-US" b="1"/>
        </a:p>
      </dgm:t>
    </dgm:pt>
    <dgm:pt modelId="{124B6F7E-BB91-3647-8BFD-1644F060B6B8}" type="sibTrans" cxnId="{D4F5DE8D-AA7F-974F-9263-2AB9A7CF38A3}">
      <dgm:prSet/>
      <dgm:spPr/>
      <dgm:t>
        <a:bodyPr/>
        <a:lstStyle/>
        <a:p>
          <a:endParaRPr lang="en-US" b="1"/>
        </a:p>
      </dgm:t>
    </dgm:pt>
    <dgm:pt modelId="{3BE81130-BD89-3B47-BEED-3B9606CB0378}">
      <dgm:prSet phldrT="[Text]"/>
      <dgm:spPr/>
      <dgm:t>
        <a:bodyPr/>
        <a:lstStyle/>
        <a:p>
          <a:r>
            <a:rPr lang="en-US" b="1" dirty="0" smtClean="0"/>
            <a:t>Factoring</a:t>
          </a:r>
          <a:endParaRPr lang="en-US" b="1" dirty="0"/>
        </a:p>
      </dgm:t>
    </dgm:pt>
    <dgm:pt modelId="{9B3B0AC6-CFB6-9148-B476-AE467EB5D0F3}" type="parTrans" cxnId="{775E1207-A2C5-FE48-AFA3-303B99ED6399}">
      <dgm:prSet/>
      <dgm:spPr/>
      <dgm:t>
        <a:bodyPr/>
        <a:lstStyle/>
        <a:p>
          <a:endParaRPr lang="en-US" b="1"/>
        </a:p>
      </dgm:t>
    </dgm:pt>
    <dgm:pt modelId="{05B0FBDA-13C3-7A44-A213-0E5A72DDA5BE}" type="sibTrans" cxnId="{775E1207-A2C5-FE48-AFA3-303B99ED6399}">
      <dgm:prSet/>
      <dgm:spPr/>
      <dgm:t>
        <a:bodyPr/>
        <a:lstStyle/>
        <a:p>
          <a:endParaRPr lang="en-US" b="1"/>
        </a:p>
      </dgm:t>
    </dgm:pt>
    <dgm:pt modelId="{54773C86-1B46-D241-96C3-439BD9273D56}" type="pres">
      <dgm:prSet presAssocID="{C998FCC4-1FB0-384F-89B6-06784F0E1F2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16D601-D42D-414F-9A28-61B638CB5F02}" type="pres">
      <dgm:prSet presAssocID="{D13ADDD6-3D8F-0E4E-8C48-9A81A6033285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EC1DBD-694D-0B41-BE83-045EDB8486A0}" type="pres">
      <dgm:prSet presAssocID="{B5A53C0E-94DC-2D49-A1CB-4920A9A43089}" presName="sibTrans" presStyleCnt="0"/>
      <dgm:spPr/>
    </dgm:pt>
    <dgm:pt modelId="{922EC4DD-9AD6-6A4D-8B53-56C18CB9D543}" type="pres">
      <dgm:prSet presAssocID="{795E0D60-28F2-614E-981C-794D2012B994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97D399-CAED-E540-B3A9-575672697693}" type="pres">
      <dgm:prSet presAssocID="{8A3F043E-2517-7C45-9DEE-362107885A2C}" presName="sibTrans" presStyleCnt="0"/>
      <dgm:spPr/>
    </dgm:pt>
    <dgm:pt modelId="{4787BAD5-747E-7348-A223-2658EA1D8A8C}" type="pres">
      <dgm:prSet presAssocID="{93E8D19E-5B64-B340-919F-C5D21E2B2190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C3D19-9F14-8148-9114-2CDE85DFD776}" type="pres">
      <dgm:prSet presAssocID="{95C98CF8-F94D-C149-9322-0E4363646785}" presName="sibTrans" presStyleCnt="0"/>
      <dgm:spPr/>
    </dgm:pt>
    <dgm:pt modelId="{06BAEB91-0C97-AF43-8768-3C78AE1D639C}" type="pres">
      <dgm:prSet presAssocID="{D519E45D-807F-9F4A-9D4C-D08B4423AF0A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D262AD-9091-A94E-93D8-0D239B001A19}" type="pres">
      <dgm:prSet presAssocID="{B0FC7921-1F5F-8441-8231-2060954C2737}" presName="sibTrans" presStyleCnt="0"/>
      <dgm:spPr/>
    </dgm:pt>
    <dgm:pt modelId="{8858A531-C2B6-B440-942E-F324F9FA136E}" type="pres">
      <dgm:prSet presAssocID="{5767A903-1694-874A-BBE0-78149A86C05F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D3B3C-E719-7146-B4F0-9BB7F51F05B9}" type="pres">
      <dgm:prSet presAssocID="{B2CCB338-C028-8D43-ADAD-92329192296B}" presName="sibTrans" presStyleCnt="0"/>
      <dgm:spPr/>
    </dgm:pt>
    <dgm:pt modelId="{97E05B8E-9B6C-1F42-9AA6-93F4EC78C0D6}" type="pres">
      <dgm:prSet presAssocID="{96F1BD5D-2660-9B41-9DC6-9AC840561AF5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627BE-5A4E-DB45-8744-EA13E2645539}" type="pres">
      <dgm:prSet presAssocID="{ECC1B6A2-2140-E84C-8823-27B2635B49F3}" presName="sibTrans" presStyleCnt="0"/>
      <dgm:spPr/>
    </dgm:pt>
    <dgm:pt modelId="{9DD1342F-8054-DD4D-BB7A-7788F3FA7105}" type="pres">
      <dgm:prSet presAssocID="{8A5D27AE-8F5C-8B48-843E-C3F788779D7F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348E2-7FD4-3642-AB80-B1E7B7033C2B}" type="pres">
      <dgm:prSet presAssocID="{A2C4A305-4966-6147-8834-B574A3E5B6DE}" presName="sibTrans" presStyleCnt="0"/>
      <dgm:spPr/>
    </dgm:pt>
    <dgm:pt modelId="{46913FB7-A646-9B4B-B1EF-5AAA87C0693B}" type="pres">
      <dgm:prSet presAssocID="{F1F4474E-F4DA-694E-8798-8648F0E6355A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79E0E-F025-464B-9E01-119C637C6AC9}" type="pres">
      <dgm:prSet presAssocID="{C580AFE1-1596-BC4A-AB7B-9170F14B494B}" presName="sibTrans" presStyleCnt="0"/>
      <dgm:spPr/>
    </dgm:pt>
    <dgm:pt modelId="{FC3C5775-584E-3343-A836-6FFB3D14C386}" type="pres">
      <dgm:prSet presAssocID="{6FC0B399-8F59-8E4D-BBAF-03C9993ED851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364EB6-18EC-0645-897D-BC08A1244496}" type="pres">
      <dgm:prSet presAssocID="{8886A4B1-7709-6F45-BDA0-A39CA1AB3139}" presName="sibTrans" presStyleCnt="0"/>
      <dgm:spPr/>
    </dgm:pt>
    <dgm:pt modelId="{6ACF160C-F9AD-7447-A2D4-AC24CFA65ADF}" type="pres">
      <dgm:prSet presAssocID="{E7F166ED-208D-1D42-8730-27D0CF1397F1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8197A6-82C7-5545-8101-497229AEE309}" type="pres">
      <dgm:prSet presAssocID="{AC85F511-E4B3-C340-9C5B-1D1D0F1E626C}" presName="sibTrans" presStyleCnt="0"/>
      <dgm:spPr/>
    </dgm:pt>
    <dgm:pt modelId="{D87F0AA0-6B9C-AC43-934D-ACA2B77A3FFA}" type="pres">
      <dgm:prSet presAssocID="{F47F83C5-6D6D-DA4D-8F7F-592A6F0F2B90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9D89F-0A38-8844-AA4B-F13B002DE809}" type="pres">
      <dgm:prSet presAssocID="{124B6F7E-BB91-3647-8BFD-1644F060B6B8}" presName="sibTrans" presStyleCnt="0"/>
      <dgm:spPr/>
    </dgm:pt>
    <dgm:pt modelId="{6904684A-BD4F-AD4A-BF48-ADCEF70DEF66}" type="pres">
      <dgm:prSet presAssocID="{3BE81130-BD89-3B47-BEED-3B9606CB0378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4FA11A-AE97-4F4C-904D-3C0A519A7D6D}" srcId="{C998FCC4-1FB0-384F-89B6-06784F0E1F20}" destId="{8A5D27AE-8F5C-8B48-843E-C3F788779D7F}" srcOrd="6" destOrd="0" parTransId="{D687C99A-0396-5C42-8635-50936FAD92B7}" sibTransId="{A2C4A305-4966-6147-8834-B574A3E5B6DE}"/>
    <dgm:cxn modelId="{C87382DC-21DB-824D-B008-84D015DB6F69}" type="presOf" srcId="{795E0D60-28F2-614E-981C-794D2012B994}" destId="{922EC4DD-9AD6-6A4D-8B53-56C18CB9D543}" srcOrd="0" destOrd="0" presId="urn:microsoft.com/office/officeart/2005/8/layout/default#1"/>
    <dgm:cxn modelId="{702348B4-A443-7A42-A30E-37F66FA0DF0B}" type="presOf" srcId="{3BE81130-BD89-3B47-BEED-3B9606CB0378}" destId="{6904684A-BD4F-AD4A-BF48-ADCEF70DEF66}" srcOrd="0" destOrd="0" presId="urn:microsoft.com/office/officeart/2005/8/layout/default#1"/>
    <dgm:cxn modelId="{775E1207-A2C5-FE48-AFA3-303B99ED6399}" srcId="{C998FCC4-1FB0-384F-89B6-06784F0E1F20}" destId="{3BE81130-BD89-3B47-BEED-3B9606CB0378}" srcOrd="11" destOrd="0" parTransId="{9B3B0AC6-CFB6-9148-B476-AE467EB5D0F3}" sibTransId="{05B0FBDA-13C3-7A44-A213-0E5A72DDA5BE}"/>
    <dgm:cxn modelId="{BB6EEA98-A27A-934C-A554-3B0AE83571AE}" type="presOf" srcId="{8A5D27AE-8F5C-8B48-843E-C3F788779D7F}" destId="{9DD1342F-8054-DD4D-BB7A-7788F3FA7105}" srcOrd="0" destOrd="0" presId="urn:microsoft.com/office/officeart/2005/8/layout/default#1"/>
    <dgm:cxn modelId="{082675A2-99F0-0947-9F47-658744F5415A}" srcId="{C998FCC4-1FB0-384F-89B6-06784F0E1F20}" destId="{D519E45D-807F-9F4A-9D4C-D08B4423AF0A}" srcOrd="3" destOrd="0" parTransId="{B58C7492-7FA3-1E49-ABE6-92E13CF5401D}" sibTransId="{B0FC7921-1F5F-8441-8231-2060954C2737}"/>
    <dgm:cxn modelId="{22FFD1E4-B4C5-A14D-BF9F-8EF078B5945B}" type="presOf" srcId="{C998FCC4-1FB0-384F-89B6-06784F0E1F20}" destId="{54773C86-1B46-D241-96C3-439BD9273D56}" srcOrd="0" destOrd="0" presId="urn:microsoft.com/office/officeart/2005/8/layout/default#1"/>
    <dgm:cxn modelId="{639855FF-C87A-6C46-8542-1D0414489103}" srcId="{C998FCC4-1FB0-384F-89B6-06784F0E1F20}" destId="{795E0D60-28F2-614E-981C-794D2012B994}" srcOrd="1" destOrd="0" parTransId="{F89778EE-FCDD-C34E-AA45-07BD6CE0DDAE}" sibTransId="{8A3F043E-2517-7C45-9DEE-362107885A2C}"/>
    <dgm:cxn modelId="{9BC62F44-7A21-404D-8C9F-03AE62C8E44B}" type="presOf" srcId="{F47F83C5-6D6D-DA4D-8F7F-592A6F0F2B90}" destId="{D87F0AA0-6B9C-AC43-934D-ACA2B77A3FFA}" srcOrd="0" destOrd="0" presId="urn:microsoft.com/office/officeart/2005/8/layout/default#1"/>
    <dgm:cxn modelId="{2ED0B44B-73C7-514C-B947-EA332B17B29A}" type="presOf" srcId="{96F1BD5D-2660-9B41-9DC6-9AC840561AF5}" destId="{97E05B8E-9B6C-1F42-9AA6-93F4EC78C0D6}" srcOrd="0" destOrd="0" presId="urn:microsoft.com/office/officeart/2005/8/layout/default#1"/>
    <dgm:cxn modelId="{5AFDFB10-713D-AA4C-AEFA-5EB7EDD3124B}" type="presOf" srcId="{5767A903-1694-874A-BBE0-78149A86C05F}" destId="{8858A531-C2B6-B440-942E-F324F9FA136E}" srcOrd="0" destOrd="0" presId="urn:microsoft.com/office/officeart/2005/8/layout/default#1"/>
    <dgm:cxn modelId="{E881ACA6-678B-4B44-AB83-890F9C3C239C}" srcId="{C998FCC4-1FB0-384F-89B6-06784F0E1F20}" destId="{6FC0B399-8F59-8E4D-BBAF-03C9993ED851}" srcOrd="8" destOrd="0" parTransId="{9CCF1597-3625-044F-B79E-32A7A5FDB655}" sibTransId="{8886A4B1-7709-6F45-BDA0-A39CA1AB3139}"/>
    <dgm:cxn modelId="{B4AC0055-9FB5-8942-8377-25234FBAA690}" type="presOf" srcId="{6FC0B399-8F59-8E4D-BBAF-03C9993ED851}" destId="{FC3C5775-584E-3343-A836-6FFB3D14C386}" srcOrd="0" destOrd="0" presId="urn:microsoft.com/office/officeart/2005/8/layout/default#1"/>
    <dgm:cxn modelId="{2A19B833-8743-F249-84E2-D1DE77C32B4A}" type="presOf" srcId="{D13ADDD6-3D8F-0E4E-8C48-9A81A6033285}" destId="{BC16D601-D42D-414F-9A28-61B638CB5F02}" srcOrd="0" destOrd="0" presId="urn:microsoft.com/office/officeart/2005/8/layout/default#1"/>
    <dgm:cxn modelId="{A0BEB745-CEAA-0F46-B0D7-2ED4ABAC5361}" srcId="{C998FCC4-1FB0-384F-89B6-06784F0E1F20}" destId="{F1F4474E-F4DA-694E-8798-8648F0E6355A}" srcOrd="7" destOrd="0" parTransId="{34EE3DA6-4CBE-9C4A-B5D5-E55C7F62FEB2}" sibTransId="{C580AFE1-1596-BC4A-AB7B-9170F14B494B}"/>
    <dgm:cxn modelId="{34BB3169-0B73-D149-9296-B4AE3EC5AE8B}" type="presOf" srcId="{F1F4474E-F4DA-694E-8798-8648F0E6355A}" destId="{46913FB7-A646-9B4B-B1EF-5AAA87C0693B}" srcOrd="0" destOrd="0" presId="urn:microsoft.com/office/officeart/2005/8/layout/default#1"/>
    <dgm:cxn modelId="{519E11AA-21A4-BF41-A514-EBC53C10F8D3}" srcId="{C998FCC4-1FB0-384F-89B6-06784F0E1F20}" destId="{D13ADDD6-3D8F-0E4E-8C48-9A81A6033285}" srcOrd="0" destOrd="0" parTransId="{1E321FC9-0D84-C44C-804A-4099CA40412F}" sibTransId="{B5A53C0E-94DC-2D49-A1CB-4920A9A43089}"/>
    <dgm:cxn modelId="{53398F36-8AAF-F348-AFC4-FDFC1A4769D3}" srcId="{C998FCC4-1FB0-384F-89B6-06784F0E1F20}" destId="{5767A903-1694-874A-BBE0-78149A86C05F}" srcOrd="4" destOrd="0" parTransId="{F0BE3BEF-EFCC-BE40-99BA-80E5878B3B92}" sibTransId="{B2CCB338-C028-8D43-ADAD-92329192296B}"/>
    <dgm:cxn modelId="{7ED8B9B2-4D6C-1942-9CDD-F9F78F3F669F}" srcId="{C998FCC4-1FB0-384F-89B6-06784F0E1F20}" destId="{E7F166ED-208D-1D42-8730-27D0CF1397F1}" srcOrd="9" destOrd="0" parTransId="{7FE2276E-2142-2A40-A7FE-DED2DA122D9E}" sibTransId="{AC85F511-E4B3-C340-9C5B-1D1D0F1E626C}"/>
    <dgm:cxn modelId="{C0A7C6C7-B97B-DF49-8898-19928DE74434}" srcId="{C998FCC4-1FB0-384F-89B6-06784F0E1F20}" destId="{93E8D19E-5B64-B340-919F-C5D21E2B2190}" srcOrd="2" destOrd="0" parTransId="{40737177-7418-1344-AC42-18D96259CC3E}" sibTransId="{95C98CF8-F94D-C149-9322-0E4363646785}"/>
    <dgm:cxn modelId="{0E936C73-10A7-F349-B670-B1E072F88E4A}" type="presOf" srcId="{E7F166ED-208D-1D42-8730-27D0CF1397F1}" destId="{6ACF160C-F9AD-7447-A2D4-AC24CFA65ADF}" srcOrd="0" destOrd="0" presId="urn:microsoft.com/office/officeart/2005/8/layout/default#1"/>
    <dgm:cxn modelId="{3653339D-08B2-F244-88DF-6144996E4D2C}" type="presOf" srcId="{D519E45D-807F-9F4A-9D4C-D08B4423AF0A}" destId="{06BAEB91-0C97-AF43-8768-3C78AE1D639C}" srcOrd="0" destOrd="0" presId="urn:microsoft.com/office/officeart/2005/8/layout/default#1"/>
    <dgm:cxn modelId="{92545999-43A1-A146-8605-6CB141FD5CF2}" type="presOf" srcId="{93E8D19E-5B64-B340-919F-C5D21E2B2190}" destId="{4787BAD5-747E-7348-A223-2658EA1D8A8C}" srcOrd="0" destOrd="0" presId="urn:microsoft.com/office/officeart/2005/8/layout/default#1"/>
    <dgm:cxn modelId="{B5458839-5680-F64D-A547-3BFCD4E1EF59}" srcId="{C998FCC4-1FB0-384F-89B6-06784F0E1F20}" destId="{96F1BD5D-2660-9B41-9DC6-9AC840561AF5}" srcOrd="5" destOrd="0" parTransId="{B30F9D99-2951-BC44-969C-51BB9686BAD2}" sibTransId="{ECC1B6A2-2140-E84C-8823-27B2635B49F3}"/>
    <dgm:cxn modelId="{D4F5DE8D-AA7F-974F-9263-2AB9A7CF38A3}" srcId="{C998FCC4-1FB0-384F-89B6-06784F0E1F20}" destId="{F47F83C5-6D6D-DA4D-8F7F-592A6F0F2B90}" srcOrd="10" destOrd="0" parTransId="{9EB1A0A6-52E5-AA41-A266-D28AA058B02C}" sibTransId="{124B6F7E-BB91-3647-8BFD-1644F060B6B8}"/>
    <dgm:cxn modelId="{DB949FBC-7FFB-9447-8ECB-C6F7C75E2CB3}" type="presParOf" srcId="{54773C86-1B46-D241-96C3-439BD9273D56}" destId="{BC16D601-D42D-414F-9A28-61B638CB5F02}" srcOrd="0" destOrd="0" presId="urn:microsoft.com/office/officeart/2005/8/layout/default#1"/>
    <dgm:cxn modelId="{47D94B05-D5B2-1E4F-BD9A-B4AAD5FFCC3B}" type="presParOf" srcId="{54773C86-1B46-D241-96C3-439BD9273D56}" destId="{48EC1DBD-694D-0B41-BE83-045EDB8486A0}" srcOrd="1" destOrd="0" presId="urn:microsoft.com/office/officeart/2005/8/layout/default#1"/>
    <dgm:cxn modelId="{DF743D9C-2609-B147-A34B-DC3A5324078C}" type="presParOf" srcId="{54773C86-1B46-D241-96C3-439BD9273D56}" destId="{922EC4DD-9AD6-6A4D-8B53-56C18CB9D543}" srcOrd="2" destOrd="0" presId="urn:microsoft.com/office/officeart/2005/8/layout/default#1"/>
    <dgm:cxn modelId="{FAE2B3EE-E52A-C047-B360-92E1D5C2922C}" type="presParOf" srcId="{54773C86-1B46-D241-96C3-439BD9273D56}" destId="{9C97D399-CAED-E540-B3A9-575672697693}" srcOrd="3" destOrd="0" presId="urn:microsoft.com/office/officeart/2005/8/layout/default#1"/>
    <dgm:cxn modelId="{80AB2906-BE84-BA4C-9E8D-5A4D5EF8E468}" type="presParOf" srcId="{54773C86-1B46-D241-96C3-439BD9273D56}" destId="{4787BAD5-747E-7348-A223-2658EA1D8A8C}" srcOrd="4" destOrd="0" presId="urn:microsoft.com/office/officeart/2005/8/layout/default#1"/>
    <dgm:cxn modelId="{30A8D772-8B10-3B43-9CFE-861BD9326E88}" type="presParOf" srcId="{54773C86-1B46-D241-96C3-439BD9273D56}" destId="{19AC3D19-9F14-8148-9114-2CDE85DFD776}" srcOrd="5" destOrd="0" presId="urn:microsoft.com/office/officeart/2005/8/layout/default#1"/>
    <dgm:cxn modelId="{2ED12B77-020B-D949-8F07-37E745571299}" type="presParOf" srcId="{54773C86-1B46-D241-96C3-439BD9273D56}" destId="{06BAEB91-0C97-AF43-8768-3C78AE1D639C}" srcOrd="6" destOrd="0" presId="urn:microsoft.com/office/officeart/2005/8/layout/default#1"/>
    <dgm:cxn modelId="{CFB7FBEB-06CD-CF40-93F5-A3994E019A7B}" type="presParOf" srcId="{54773C86-1B46-D241-96C3-439BD9273D56}" destId="{79D262AD-9091-A94E-93D8-0D239B001A19}" srcOrd="7" destOrd="0" presId="urn:microsoft.com/office/officeart/2005/8/layout/default#1"/>
    <dgm:cxn modelId="{89F72BF8-A1AD-DD48-B2E4-755270365753}" type="presParOf" srcId="{54773C86-1B46-D241-96C3-439BD9273D56}" destId="{8858A531-C2B6-B440-942E-F324F9FA136E}" srcOrd="8" destOrd="0" presId="urn:microsoft.com/office/officeart/2005/8/layout/default#1"/>
    <dgm:cxn modelId="{47843F7A-92C5-4442-8D3C-B33CFA183CCB}" type="presParOf" srcId="{54773C86-1B46-D241-96C3-439BD9273D56}" destId="{B2ED3B3C-E719-7146-B4F0-9BB7F51F05B9}" srcOrd="9" destOrd="0" presId="urn:microsoft.com/office/officeart/2005/8/layout/default#1"/>
    <dgm:cxn modelId="{E765234A-EC9A-D24F-BB29-31367DA6B769}" type="presParOf" srcId="{54773C86-1B46-D241-96C3-439BD9273D56}" destId="{97E05B8E-9B6C-1F42-9AA6-93F4EC78C0D6}" srcOrd="10" destOrd="0" presId="urn:microsoft.com/office/officeart/2005/8/layout/default#1"/>
    <dgm:cxn modelId="{81BB3B0E-BA87-304E-99C5-E6DEED0FFFFC}" type="presParOf" srcId="{54773C86-1B46-D241-96C3-439BD9273D56}" destId="{372627BE-5A4E-DB45-8744-EA13E2645539}" srcOrd="11" destOrd="0" presId="urn:microsoft.com/office/officeart/2005/8/layout/default#1"/>
    <dgm:cxn modelId="{1052C03B-ADF6-1D40-B2B4-23C54781BB21}" type="presParOf" srcId="{54773C86-1B46-D241-96C3-439BD9273D56}" destId="{9DD1342F-8054-DD4D-BB7A-7788F3FA7105}" srcOrd="12" destOrd="0" presId="urn:microsoft.com/office/officeart/2005/8/layout/default#1"/>
    <dgm:cxn modelId="{E4541EDA-2D71-B54E-BCB1-A31201EF5507}" type="presParOf" srcId="{54773C86-1B46-D241-96C3-439BD9273D56}" destId="{A4F348E2-7FD4-3642-AB80-B1E7B7033C2B}" srcOrd="13" destOrd="0" presId="urn:microsoft.com/office/officeart/2005/8/layout/default#1"/>
    <dgm:cxn modelId="{7AF44692-C0DE-B34C-9313-A1819CD24734}" type="presParOf" srcId="{54773C86-1B46-D241-96C3-439BD9273D56}" destId="{46913FB7-A646-9B4B-B1EF-5AAA87C0693B}" srcOrd="14" destOrd="0" presId="urn:microsoft.com/office/officeart/2005/8/layout/default#1"/>
    <dgm:cxn modelId="{03C529A8-FB3B-AC4B-AD4D-CF0BA53861D7}" type="presParOf" srcId="{54773C86-1B46-D241-96C3-439BD9273D56}" destId="{76E79E0E-F025-464B-9E01-119C637C6AC9}" srcOrd="15" destOrd="0" presId="urn:microsoft.com/office/officeart/2005/8/layout/default#1"/>
    <dgm:cxn modelId="{B58DCFB5-BE8B-564A-B283-11F0B7894E4C}" type="presParOf" srcId="{54773C86-1B46-D241-96C3-439BD9273D56}" destId="{FC3C5775-584E-3343-A836-6FFB3D14C386}" srcOrd="16" destOrd="0" presId="urn:microsoft.com/office/officeart/2005/8/layout/default#1"/>
    <dgm:cxn modelId="{AB90D068-AE3D-B14A-A77B-E5E0D69A9DB4}" type="presParOf" srcId="{54773C86-1B46-D241-96C3-439BD9273D56}" destId="{6D364EB6-18EC-0645-897D-BC08A1244496}" srcOrd="17" destOrd="0" presId="urn:microsoft.com/office/officeart/2005/8/layout/default#1"/>
    <dgm:cxn modelId="{D94F5208-88EC-EC44-B61D-A1B778169CA5}" type="presParOf" srcId="{54773C86-1B46-D241-96C3-439BD9273D56}" destId="{6ACF160C-F9AD-7447-A2D4-AC24CFA65ADF}" srcOrd="18" destOrd="0" presId="urn:microsoft.com/office/officeart/2005/8/layout/default#1"/>
    <dgm:cxn modelId="{D1974ACF-C64E-224F-8A1A-38246F88A9F2}" type="presParOf" srcId="{54773C86-1B46-D241-96C3-439BD9273D56}" destId="{888197A6-82C7-5545-8101-497229AEE309}" srcOrd="19" destOrd="0" presId="urn:microsoft.com/office/officeart/2005/8/layout/default#1"/>
    <dgm:cxn modelId="{2CFF64D5-1B75-AA40-9DA7-427E1EF91067}" type="presParOf" srcId="{54773C86-1B46-D241-96C3-439BD9273D56}" destId="{D87F0AA0-6B9C-AC43-934D-ACA2B77A3FFA}" srcOrd="20" destOrd="0" presId="urn:microsoft.com/office/officeart/2005/8/layout/default#1"/>
    <dgm:cxn modelId="{8C03F644-7570-B449-99D4-DC267056C52F}" type="presParOf" srcId="{54773C86-1B46-D241-96C3-439BD9273D56}" destId="{7359D89F-0A38-8844-AA4B-F13B002DE809}" srcOrd="21" destOrd="0" presId="urn:microsoft.com/office/officeart/2005/8/layout/default#1"/>
    <dgm:cxn modelId="{18B004D0-78DF-0A4A-8B64-C634D96AB3E9}" type="presParOf" srcId="{54773C86-1B46-D241-96C3-439BD9273D56}" destId="{6904684A-BD4F-AD4A-BF48-ADCEF70DEF66}" srcOrd="2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2695C-4D6F-E145-BDA9-0447BA38F0A9}">
      <dsp:nvSpPr>
        <dsp:cNvPr id="0" name=""/>
        <dsp:cNvSpPr/>
      </dsp:nvSpPr>
      <dsp:spPr>
        <a:xfrm>
          <a:off x="40" y="116747"/>
          <a:ext cx="3845527" cy="777600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Short-term capital</a:t>
          </a:r>
          <a:endParaRPr lang="en-US" sz="2700" b="1" kern="1200" dirty="0"/>
        </a:p>
      </dsp:txBody>
      <dsp:txXfrm>
        <a:off x="40" y="116747"/>
        <a:ext cx="3845527" cy="777600"/>
      </dsp:txXfrm>
    </dsp:sp>
    <dsp:sp modelId="{C1427633-1B3F-8C4D-8AD8-C32DC2A18020}">
      <dsp:nvSpPr>
        <dsp:cNvPr id="0" name=""/>
        <dsp:cNvSpPr/>
      </dsp:nvSpPr>
      <dsp:spPr>
        <a:xfrm>
          <a:off x="40" y="894347"/>
          <a:ext cx="3845527" cy="3286537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ts val="1668"/>
            </a:spcAft>
            <a:buChar char="••"/>
          </a:pPr>
          <a:r>
            <a:rPr lang="en-US" sz="2700" b="1" kern="1200" dirty="0" smtClean="0"/>
            <a:t>Funds borrowed for less than a year</a:t>
          </a:r>
          <a:endParaRPr lang="en-US" sz="2700" b="1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ts val="1668"/>
            </a:spcAft>
            <a:buChar char="••"/>
          </a:pPr>
          <a:r>
            <a:rPr lang="en-US" sz="2700" b="1" kern="1200" dirty="0" smtClean="0"/>
            <a:t>Used when initial capital is depleted</a:t>
          </a:r>
          <a:endParaRPr lang="en-US" sz="2700" b="1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ts val="1668"/>
            </a:spcAft>
            <a:buChar char="••"/>
          </a:pPr>
          <a:r>
            <a:rPr lang="en-US" sz="2700" b="1" kern="1200" dirty="0" smtClean="0"/>
            <a:t>Trade credit </a:t>
          </a:r>
          <a:endParaRPr lang="en-US" sz="2700" b="1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ts val="1668"/>
            </a:spcAft>
            <a:buChar char="••"/>
          </a:pPr>
          <a:r>
            <a:rPr lang="en-US" sz="2700" b="1" kern="1200" dirty="0" smtClean="0"/>
            <a:t>Commercial banks</a:t>
          </a:r>
          <a:endParaRPr lang="en-US" sz="2700" b="1" kern="1200" dirty="0"/>
        </a:p>
      </dsp:txBody>
      <dsp:txXfrm>
        <a:off x="40" y="894347"/>
        <a:ext cx="3845527" cy="3286537"/>
      </dsp:txXfrm>
    </dsp:sp>
    <dsp:sp modelId="{990E116A-B5CC-DC4A-8D84-0549E4996D27}">
      <dsp:nvSpPr>
        <dsp:cNvPr id="0" name=""/>
        <dsp:cNvSpPr/>
      </dsp:nvSpPr>
      <dsp:spPr>
        <a:xfrm>
          <a:off x="4383941" y="116747"/>
          <a:ext cx="3845527" cy="777600"/>
        </a:xfrm>
        <a:prstGeom prst="rect">
          <a:avLst/>
        </a:prstGeom>
        <a:solidFill>
          <a:srgbClr val="C1641A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Early stage capital</a:t>
          </a:r>
          <a:endParaRPr lang="en-US" sz="2700" b="1" kern="1200" dirty="0"/>
        </a:p>
      </dsp:txBody>
      <dsp:txXfrm>
        <a:off x="4383941" y="116747"/>
        <a:ext cx="3845527" cy="777600"/>
      </dsp:txXfrm>
    </dsp:sp>
    <dsp:sp modelId="{1240C630-B11A-B048-BD33-A4D78E1B3E76}">
      <dsp:nvSpPr>
        <dsp:cNvPr id="0" name=""/>
        <dsp:cNvSpPr/>
      </dsp:nvSpPr>
      <dsp:spPr>
        <a:xfrm>
          <a:off x="4383941" y="894347"/>
          <a:ext cx="3845527" cy="3286537"/>
        </a:xfrm>
        <a:prstGeom prst="rect">
          <a:avLst/>
        </a:prstGeom>
        <a:solidFill>
          <a:srgbClr val="F4DAA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ts val="1668"/>
            </a:spcAft>
            <a:buChar char="••"/>
          </a:pPr>
          <a:r>
            <a:rPr lang="en-US" sz="2700" b="1" kern="1200" dirty="0" smtClean="0"/>
            <a:t>Sometimes called intermediate capital</a:t>
          </a:r>
          <a:endParaRPr lang="en-US" sz="2700" b="1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ts val="1668"/>
            </a:spcAft>
            <a:buChar char="••"/>
          </a:pPr>
          <a:r>
            <a:rPr lang="en-US" sz="2700" b="1" kern="1200" dirty="0" smtClean="0"/>
            <a:t>Paid back within five years</a:t>
          </a:r>
          <a:endParaRPr lang="en-US" sz="2700" b="1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ts val="1668"/>
            </a:spcAft>
            <a:buChar char="••"/>
          </a:pPr>
          <a:r>
            <a:rPr lang="en-US" sz="2700" b="1" kern="1200" dirty="0" smtClean="0"/>
            <a:t>Arises as need for working capital increases</a:t>
          </a:r>
          <a:endParaRPr lang="en-US" sz="2700" b="1" kern="1200" dirty="0"/>
        </a:p>
      </dsp:txBody>
      <dsp:txXfrm>
        <a:off x="4383941" y="894347"/>
        <a:ext cx="3845527" cy="32865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2695C-4D6F-E145-BDA9-0447BA38F0A9}">
      <dsp:nvSpPr>
        <dsp:cNvPr id="0" name=""/>
        <dsp:cNvSpPr/>
      </dsp:nvSpPr>
      <dsp:spPr>
        <a:xfrm>
          <a:off x="2571" y="194915"/>
          <a:ext cx="2507428" cy="518400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Seed </a:t>
          </a:r>
          <a:r>
            <a:rPr lang="en-US" sz="1800" b="1" kern="1200" dirty="0" smtClean="0"/>
            <a:t>Financing</a:t>
          </a:r>
          <a:endParaRPr lang="en-US" sz="1800" b="1" kern="1200" dirty="0"/>
        </a:p>
      </dsp:txBody>
      <dsp:txXfrm>
        <a:off x="2571" y="194915"/>
        <a:ext cx="2507428" cy="518400"/>
      </dsp:txXfrm>
    </dsp:sp>
    <dsp:sp modelId="{C1427633-1B3F-8C4D-8AD8-C32DC2A18020}">
      <dsp:nvSpPr>
        <dsp:cNvPr id="0" name=""/>
        <dsp:cNvSpPr/>
      </dsp:nvSpPr>
      <dsp:spPr>
        <a:xfrm>
          <a:off x="2571" y="713315"/>
          <a:ext cx="2507428" cy="3755159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542"/>
            </a:spcAft>
            <a:buChar char="••"/>
          </a:pPr>
          <a:r>
            <a:rPr lang="en-US" sz="1800" b="1" kern="1200" dirty="0" smtClean="0"/>
            <a:t>Small business owners usually use personal savings for startup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542"/>
            </a:spcAft>
            <a:buChar char="••"/>
          </a:pPr>
          <a:r>
            <a:rPr lang="en-US" sz="1800" b="1" kern="1200" dirty="0" smtClean="0"/>
            <a:t>Need for R&amp;D, cover initial operating expenses, and attract venture capitalists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542"/>
            </a:spcAft>
            <a:buChar char="••"/>
          </a:pPr>
          <a:r>
            <a:rPr lang="en-US" sz="1800" b="1" kern="1200" dirty="0" smtClean="0"/>
            <a:t>External seed money is good idea</a:t>
          </a:r>
          <a:endParaRPr lang="en-US" sz="1800" b="1" kern="1200" dirty="0"/>
        </a:p>
      </dsp:txBody>
      <dsp:txXfrm>
        <a:off x="2571" y="713315"/>
        <a:ext cx="2507428" cy="3755159"/>
      </dsp:txXfrm>
    </dsp:sp>
    <dsp:sp modelId="{990E116A-B5CC-DC4A-8D84-0549E4996D27}">
      <dsp:nvSpPr>
        <dsp:cNvPr id="0" name=""/>
        <dsp:cNvSpPr/>
      </dsp:nvSpPr>
      <dsp:spPr>
        <a:xfrm>
          <a:off x="2861040" y="194915"/>
          <a:ext cx="2507428" cy="518400"/>
        </a:xfrm>
        <a:prstGeom prst="rect">
          <a:avLst/>
        </a:prstGeom>
        <a:solidFill>
          <a:srgbClr val="C1641A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Savings</a:t>
          </a:r>
          <a:endParaRPr lang="en-US" sz="1800" b="1" kern="1200" dirty="0"/>
        </a:p>
      </dsp:txBody>
      <dsp:txXfrm>
        <a:off x="2861040" y="194915"/>
        <a:ext cx="2507428" cy="518400"/>
      </dsp:txXfrm>
    </dsp:sp>
    <dsp:sp modelId="{1240C630-B11A-B048-BD33-A4D78E1B3E76}">
      <dsp:nvSpPr>
        <dsp:cNvPr id="0" name=""/>
        <dsp:cNvSpPr/>
      </dsp:nvSpPr>
      <dsp:spPr>
        <a:xfrm>
          <a:off x="2861040" y="713315"/>
          <a:ext cx="2507428" cy="3755159"/>
        </a:xfrm>
        <a:prstGeom prst="rect">
          <a:avLst/>
        </a:prstGeom>
        <a:solidFill>
          <a:srgbClr val="F4DAA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542"/>
            </a:spcAft>
            <a:buChar char="••"/>
          </a:pPr>
          <a:r>
            <a:rPr lang="en-US" sz="1800" b="1" kern="1200" dirty="0" smtClean="0"/>
            <a:t>Using all your savings is risky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542"/>
            </a:spcAft>
            <a:buChar char="••"/>
          </a:pPr>
          <a:r>
            <a:rPr lang="en-US" sz="1800" b="1" kern="1200" dirty="0" smtClean="0"/>
            <a:t>Best to use some and find funding elsewhere</a:t>
          </a:r>
          <a:endParaRPr lang="en-US" sz="1800" b="1" kern="1200" dirty="0"/>
        </a:p>
      </dsp:txBody>
      <dsp:txXfrm>
        <a:off x="2861040" y="713315"/>
        <a:ext cx="2507428" cy="3755159"/>
      </dsp:txXfrm>
    </dsp:sp>
    <dsp:sp modelId="{AB5E4032-F7D8-EE48-BD4A-9A908E8D58DF}">
      <dsp:nvSpPr>
        <dsp:cNvPr id="0" name=""/>
        <dsp:cNvSpPr/>
      </dsp:nvSpPr>
      <dsp:spPr>
        <a:xfrm>
          <a:off x="5719509" y="194915"/>
          <a:ext cx="2507428" cy="518400"/>
        </a:xfrm>
        <a:prstGeom prst="rect">
          <a:avLst/>
        </a:prstGeom>
        <a:solidFill>
          <a:schemeClr val="accent5">
            <a:lumMod val="50000"/>
            <a:alpha val="9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Family and </a:t>
          </a:r>
          <a:r>
            <a:rPr lang="en-US" sz="1800" b="1" kern="1200" dirty="0" smtClean="0"/>
            <a:t>Friends</a:t>
          </a:r>
          <a:endParaRPr lang="en-US" sz="1800" b="1" kern="1200" dirty="0"/>
        </a:p>
      </dsp:txBody>
      <dsp:txXfrm>
        <a:off x="5719509" y="194915"/>
        <a:ext cx="2507428" cy="518400"/>
      </dsp:txXfrm>
    </dsp:sp>
    <dsp:sp modelId="{74D85610-A4B1-7241-892A-833EAE484163}">
      <dsp:nvSpPr>
        <dsp:cNvPr id="0" name=""/>
        <dsp:cNvSpPr/>
      </dsp:nvSpPr>
      <dsp:spPr>
        <a:xfrm>
          <a:off x="5719509" y="713315"/>
          <a:ext cx="2507428" cy="3755159"/>
        </a:xfrm>
        <a:prstGeom prst="rect">
          <a:avLst/>
        </a:prstGeom>
        <a:solidFill>
          <a:srgbClr val="B5CA81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542"/>
            </a:spcAft>
            <a:buChar char="••"/>
          </a:pPr>
          <a:r>
            <a:rPr lang="en-US" sz="1800" b="1" kern="1200" dirty="0" smtClean="0"/>
            <a:t>Relationships can go sour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542"/>
            </a:spcAft>
            <a:buChar char="••"/>
          </a:pPr>
          <a:r>
            <a:rPr lang="en-US" sz="1800" b="1" kern="1200" dirty="0" smtClean="0"/>
            <a:t>Friends or family may want to interfere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542"/>
            </a:spcAft>
            <a:buChar char="••"/>
          </a:pPr>
          <a:r>
            <a:rPr lang="en-US" sz="1800" b="1" kern="1200" dirty="0" smtClean="0"/>
            <a:t>Loans must be treated on a business level</a:t>
          </a:r>
          <a:endParaRPr lang="en-US" sz="1800" b="1" kern="1200" dirty="0"/>
        </a:p>
      </dsp:txBody>
      <dsp:txXfrm>
        <a:off x="5719509" y="713315"/>
        <a:ext cx="2507428" cy="37551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2695C-4D6F-E145-BDA9-0447BA38F0A9}">
      <dsp:nvSpPr>
        <dsp:cNvPr id="0" name=""/>
        <dsp:cNvSpPr/>
      </dsp:nvSpPr>
      <dsp:spPr>
        <a:xfrm>
          <a:off x="2571" y="0"/>
          <a:ext cx="2507428" cy="760571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Partnerships</a:t>
          </a:r>
          <a:endParaRPr lang="en-US" sz="2200" b="1" kern="1200" dirty="0"/>
        </a:p>
      </dsp:txBody>
      <dsp:txXfrm>
        <a:off x="2571" y="0"/>
        <a:ext cx="2507428" cy="760571"/>
      </dsp:txXfrm>
    </dsp:sp>
    <dsp:sp modelId="{C1427633-1B3F-8C4D-8AD8-C32DC2A18020}">
      <dsp:nvSpPr>
        <dsp:cNvPr id="0" name=""/>
        <dsp:cNvSpPr/>
      </dsp:nvSpPr>
      <dsp:spPr>
        <a:xfrm>
          <a:off x="2571" y="744557"/>
          <a:ext cx="2507428" cy="3454876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2000" b="1" kern="1200" dirty="0" smtClean="0"/>
            <a:t>Partners can provide capital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2000" b="1" kern="1200" dirty="0" smtClean="0"/>
            <a:t>Partners can share in responsibilities</a:t>
          </a:r>
          <a:endParaRPr lang="en-US" sz="2000" b="1" kern="1200" dirty="0"/>
        </a:p>
      </dsp:txBody>
      <dsp:txXfrm>
        <a:off x="2571" y="744557"/>
        <a:ext cx="2507428" cy="3454876"/>
      </dsp:txXfrm>
    </dsp:sp>
    <dsp:sp modelId="{990E116A-B5CC-DC4A-8D84-0549E4996D27}">
      <dsp:nvSpPr>
        <dsp:cNvPr id="0" name=""/>
        <dsp:cNvSpPr/>
      </dsp:nvSpPr>
      <dsp:spPr>
        <a:xfrm>
          <a:off x="2861040" y="0"/>
          <a:ext cx="2507428" cy="760571"/>
        </a:xfrm>
        <a:prstGeom prst="rect">
          <a:avLst/>
        </a:prstGeom>
        <a:solidFill>
          <a:srgbClr val="C1641A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Angels</a:t>
          </a:r>
          <a:endParaRPr lang="en-US" sz="2200" b="1" kern="1200" dirty="0"/>
        </a:p>
      </dsp:txBody>
      <dsp:txXfrm>
        <a:off x="2861040" y="0"/>
        <a:ext cx="2507428" cy="760571"/>
      </dsp:txXfrm>
    </dsp:sp>
    <dsp:sp modelId="{1240C630-B11A-B048-BD33-A4D78E1B3E76}">
      <dsp:nvSpPr>
        <dsp:cNvPr id="0" name=""/>
        <dsp:cNvSpPr/>
      </dsp:nvSpPr>
      <dsp:spPr>
        <a:xfrm>
          <a:off x="2861040" y="744557"/>
          <a:ext cx="2507428" cy="3454876"/>
        </a:xfrm>
        <a:prstGeom prst="rect">
          <a:avLst/>
        </a:prstGeom>
        <a:solidFill>
          <a:srgbClr val="F4DAA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2000" b="1" kern="1200" dirty="0" smtClean="0"/>
            <a:t>Someone willing to invest in upstarts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2000" b="1" kern="1200" dirty="0" smtClean="0"/>
            <a:t>Look for high returns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2000" b="1" kern="1200" dirty="0" smtClean="0"/>
            <a:t>Can form empathetic and trusting relationship with owner</a:t>
          </a:r>
          <a:endParaRPr lang="en-US" sz="2000" b="1" kern="1200" dirty="0"/>
        </a:p>
      </dsp:txBody>
      <dsp:txXfrm>
        <a:off x="2861040" y="744557"/>
        <a:ext cx="2507428" cy="3454876"/>
      </dsp:txXfrm>
    </dsp:sp>
    <dsp:sp modelId="{4E6D4260-EB67-4A4A-A56F-2FA731A57B8F}">
      <dsp:nvSpPr>
        <dsp:cNvPr id="0" name=""/>
        <dsp:cNvSpPr/>
      </dsp:nvSpPr>
      <dsp:spPr>
        <a:xfrm>
          <a:off x="5719509" y="0"/>
          <a:ext cx="2507428" cy="760571"/>
        </a:xfrm>
        <a:prstGeom prst="rect">
          <a:avLst/>
        </a:prstGeom>
        <a:solidFill>
          <a:srgbClr val="3F5B03">
            <a:alpha val="90000"/>
          </a:srgb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Corporate venture capital</a:t>
          </a:r>
          <a:endParaRPr lang="en-US" sz="2200" b="1" kern="1200" dirty="0"/>
        </a:p>
      </dsp:txBody>
      <dsp:txXfrm>
        <a:off x="5719509" y="0"/>
        <a:ext cx="2507428" cy="760571"/>
      </dsp:txXfrm>
    </dsp:sp>
    <dsp:sp modelId="{F9965B59-21EA-6C4C-9288-68F530461129}">
      <dsp:nvSpPr>
        <dsp:cNvPr id="0" name=""/>
        <dsp:cNvSpPr/>
      </dsp:nvSpPr>
      <dsp:spPr>
        <a:xfrm>
          <a:off x="5719509" y="744557"/>
          <a:ext cx="2507428" cy="3454876"/>
        </a:xfrm>
        <a:prstGeom prst="rect">
          <a:avLst/>
        </a:prstGeom>
        <a:solidFill>
          <a:srgbClr val="B5CA81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2000" b="1" kern="1200" dirty="0" smtClean="0"/>
            <a:t>Capital provided by large firms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2000" b="1" kern="1200" dirty="0" smtClean="0"/>
            <a:t>They can keep up with fast-paced developments of small companies</a:t>
          </a:r>
          <a:endParaRPr lang="en-US" sz="2000" b="1" kern="1200" dirty="0"/>
        </a:p>
      </dsp:txBody>
      <dsp:txXfrm>
        <a:off x="5719509" y="744557"/>
        <a:ext cx="2507428" cy="34548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0E0C9-C082-6E46-8B72-289EFCCC4293}">
      <dsp:nvSpPr>
        <dsp:cNvPr id="0" name=""/>
        <dsp:cNvSpPr/>
      </dsp:nvSpPr>
      <dsp:spPr>
        <a:xfrm>
          <a:off x="2571" y="0"/>
          <a:ext cx="2507428" cy="1002971"/>
        </a:xfrm>
        <a:prstGeom prst="rect">
          <a:avLst/>
        </a:prstGeom>
        <a:solidFill>
          <a:schemeClr val="accent1">
            <a:lumMod val="75000"/>
            <a:alpha val="9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1800"/>
            </a:spcAft>
          </a:pPr>
          <a:r>
            <a:rPr lang="en-US" sz="1800" b="1" kern="1200" dirty="0" smtClean="0"/>
            <a:t>Venture </a:t>
          </a:r>
          <a:r>
            <a:rPr lang="en-US" sz="1800" b="1" kern="1200" dirty="0" smtClean="0"/>
            <a:t>Capital</a:t>
          </a:r>
          <a:endParaRPr lang="en-US" sz="1800" b="1" kern="1200" dirty="0"/>
        </a:p>
      </dsp:txBody>
      <dsp:txXfrm>
        <a:off x="2571" y="0"/>
        <a:ext cx="2507428" cy="1002971"/>
      </dsp:txXfrm>
    </dsp:sp>
    <dsp:sp modelId="{F6FFAD5B-179A-314D-8D86-9B6D4F9AEF1A}">
      <dsp:nvSpPr>
        <dsp:cNvPr id="0" name=""/>
        <dsp:cNvSpPr/>
      </dsp:nvSpPr>
      <dsp:spPr>
        <a:xfrm>
          <a:off x="2571" y="1052778"/>
          <a:ext cx="2507428" cy="2839977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1800" b="1" kern="1200" dirty="0" smtClean="0"/>
            <a:t>Money provided by investors  with perceived growth potential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1800" b="1" kern="1200" dirty="0" smtClean="0"/>
            <a:t>They are, however, picky who they choose</a:t>
          </a:r>
          <a:endParaRPr lang="en-US" sz="1800" b="1" kern="1200" dirty="0"/>
        </a:p>
      </dsp:txBody>
      <dsp:txXfrm>
        <a:off x="2571" y="1052778"/>
        <a:ext cx="2507428" cy="2839977"/>
      </dsp:txXfrm>
    </dsp:sp>
    <dsp:sp modelId="{6202695C-4D6F-E145-BDA9-0447BA38F0A9}">
      <dsp:nvSpPr>
        <dsp:cNvPr id="0" name=""/>
        <dsp:cNvSpPr/>
      </dsp:nvSpPr>
      <dsp:spPr>
        <a:xfrm>
          <a:off x="2861040" y="0"/>
          <a:ext cx="2507428" cy="1002971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Sale of Capital Stock</a:t>
          </a:r>
          <a:endParaRPr lang="en-US" sz="1800" b="1" kern="1200" dirty="0"/>
        </a:p>
      </dsp:txBody>
      <dsp:txXfrm>
        <a:off x="2861040" y="0"/>
        <a:ext cx="2507428" cy="1002971"/>
      </dsp:txXfrm>
    </dsp:sp>
    <dsp:sp modelId="{C1427633-1B3F-8C4D-8AD8-C32DC2A18020}">
      <dsp:nvSpPr>
        <dsp:cNvPr id="0" name=""/>
        <dsp:cNvSpPr/>
      </dsp:nvSpPr>
      <dsp:spPr>
        <a:xfrm>
          <a:off x="2861040" y="1051886"/>
          <a:ext cx="2507428" cy="3112368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1800" b="1" kern="1200" dirty="0" smtClean="0"/>
            <a:t>Not limited to large businesses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1800" b="1" kern="1200" dirty="0" smtClean="0"/>
            <a:t>Regulated by SEC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1800" b="1" kern="1200" dirty="0" smtClean="0"/>
            <a:t>Purchasers of stock have voice in the business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1800" b="1" kern="1200" dirty="0" smtClean="0"/>
            <a:t>Stock is sold to public at public sale</a:t>
          </a:r>
          <a:endParaRPr lang="en-US" sz="1800" b="1" kern="1200" dirty="0"/>
        </a:p>
      </dsp:txBody>
      <dsp:txXfrm>
        <a:off x="2861040" y="1051886"/>
        <a:ext cx="2507428" cy="3112368"/>
      </dsp:txXfrm>
    </dsp:sp>
    <dsp:sp modelId="{990E116A-B5CC-DC4A-8D84-0549E4996D27}">
      <dsp:nvSpPr>
        <dsp:cNvPr id="0" name=""/>
        <dsp:cNvSpPr/>
      </dsp:nvSpPr>
      <dsp:spPr>
        <a:xfrm>
          <a:off x="5719509" y="0"/>
          <a:ext cx="2507428" cy="1002971"/>
        </a:xfrm>
        <a:prstGeom prst="rect">
          <a:avLst/>
        </a:prstGeom>
        <a:solidFill>
          <a:srgbClr val="C1641A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Crowdfunding</a:t>
          </a:r>
          <a:endParaRPr lang="en-US" sz="1800" b="1" kern="1200" dirty="0"/>
        </a:p>
      </dsp:txBody>
      <dsp:txXfrm>
        <a:off x="5719509" y="0"/>
        <a:ext cx="2507428" cy="1002971"/>
      </dsp:txXfrm>
    </dsp:sp>
    <dsp:sp modelId="{1240C630-B11A-B048-BD33-A4D78E1B3E76}">
      <dsp:nvSpPr>
        <dsp:cNvPr id="0" name=""/>
        <dsp:cNvSpPr/>
      </dsp:nvSpPr>
      <dsp:spPr>
        <a:xfrm>
          <a:off x="5719509" y="1052778"/>
          <a:ext cx="2507428" cy="3003166"/>
        </a:xfrm>
        <a:prstGeom prst="rect">
          <a:avLst/>
        </a:prstGeom>
        <a:solidFill>
          <a:srgbClr val="F4DAA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1800" b="1" kern="1200" dirty="0" smtClean="0"/>
            <a:t>Recruitment of funds is usually online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1800" b="1" kern="1200" dirty="0" smtClean="0"/>
            <a:t>Kickstarter and Indiegogo are popular crowdfunders</a:t>
          </a:r>
          <a:endParaRPr lang="en-US" sz="1800" b="1" kern="1200" dirty="0"/>
        </a:p>
      </dsp:txBody>
      <dsp:txXfrm>
        <a:off x="5719509" y="1052778"/>
        <a:ext cx="2507428" cy="30031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6D601-D42D-414F-9A28-61B638CB5F02}">
      <dsp:nvSpPr>
        <dsp:cNvPr id="0" name=""/>
        <dsp:cNvSpPr/>
      </dsp:nvSpPr>
      <dsp:spPr>
        <a:xfrm>
          <a:off x="2381" y="142885"/>
          <a:ext cx="1889114" cy="11334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Home-based business</a:t>
          </a:r>
          <a:endParaRPr lang="en-US" sz="2300" b="1" kern="1200" dirty="0"/>
        </a:p>
      </dsp:txBody>
      <dsp:txXfrm>
        <a:off x="2381" y="142885"/>
        <a:ext cx="1889114" cy="1133468"/>
      </dsp:txXfrm>
    </dsp:sp>
    <dsp:sp modelId="{922EC4DD-9AD6-6A4D-8B53-56C18CB9D543}">
      <dsp:nvSpPr>
        <dsp:cNvPr id="0" name=""/>
        <dsp:cNvSpPr/>
      </dsp:nvSpPr>
      <dsp:spPr>
        <a:xfrm>
          <a:off x="2080406" y="142885"/>
          <a:ext cx="1889114" cy="11334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Credit cards</a:t>
          </a:r>
          <a:endParaRPr lang="en-US" sz="2300" b="1" kern="1200" dirty="0"/>
        </a:p>
      </dsp:txBody>
      <dsp:txXfrm>
        <a:off x="2080406" y="142885"/>
        <a:ext cx="1889114" cy="1133468"/>
      </dsp:txXfrm>
    </dsp:sp>
    <dsp:sp modelId="{4787BAD5-747E-7348-A223-2658EA1D8A8C}">
      <dsp:nvSpPr>
        <dsp:cNvPr id="0" name=""/>
        <dsp:cNvSpPr/>
      </dsp:nvSpPr>
      <dsp:spPr>
        <a:xfrm>
          <a:off x="4158432" y="142885"/>
          <a:ext cx="1889114" cy="1133468"/>
        </a:xfrm>
        <a:prstGeom prst="rect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Sale of personal belongings</a:t>
          </a:r>
          <a:endParaRPr lang="en-US" sz="2300" b="1" kern="1200" dirty="0"/>
        </a:p>
      </dsp:txBody>
      <dsp:txXfrm>
        <a:off x="4158432" y="142885"/>
        <a:ext cx="1889114" cy="1133468"/>
      </dsp:txXfrm>
    </dsp:sp>
    <dsp:sp modelId="{06BAEB91-0C97-AF43-8768-3C78AE1D639C}">
      <dsp:nvSpPr>
        <dsp:cNvPr id="0" name=""/>
        <dsp:cNvSpPr/>
      </dsp:nvSpPr>
      <dsp:spPr>
        <a:xfrm>
          <a:off x="6236458" y="142885"/>
          <a:ext cx="1889114" cy="1133468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Borrow and share equipment</a:t>
          </a:r>
          <a:endParaRPr lang="en-US" sz="2300" b="1" kern="1200" dirty="0"/>
        </a:p>
      </dsp:txBody>
      <dsp:txXfrm>
        <a:off x="6236458" y="142885"/>
        <a:ext cx="1889114" cy="1133468"/>
      </dsp:txXfrm>
    </dsp:sp>
    <dsp:sp modelId="{8858A531-C2B6-B440-942E-F324F9FA136E}">
      <dsp:nvSpPr>
        <dsp:cNvPr id="0" name=""/>
        <dsp:cNvSpPr/>
      </dsp:nvSpPr>
      <dsp:spPr>
        <a:xfrm>
          <a:off x="2381" y="1465265"/>
          <a:ext cx="1889114" cy="113346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Incubators</a:t>
          </a:r>
          <a:endParaRPr lang="en-US" sz="2300" b="1" kern="1200" dirty="0"/>
        </a:p>
      </dsp:txBody>
      <dsp:txXfrm>
        <a:off x="2381" y="1465265"/>
        <a:ext cx="1889114" cy="1133468"/>
      </dsp:txXfrm>
    </dsp:sp>
    <dsp:sp modelId="{97E05B8E-9B6C-1F42-9AA6-93F4EC78C0D6}">
      <dsp:nvSpPr>
        <dsp:cNvPr id="0" name=""/>
        <dsp:cNvSpPr/>
      </dsp:nvSpPr>
      <dsp:spPr>
        <a:xfrm>
          <a:off x="2080406" y="1465265"/>
          <a:ext cx="1889114" cy="1133468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College internships</a:t>
          </a:r>
          <a:endParaRPr lang="en-US" sz="2300" b="1" kern="1200" dirty="0"/>
        </a:p>
      </dsp:txBody>
      <dsp:txXfrm>
        <a:off x="2080406" y="1465265"/>
        <a:ext cx="1889114" cy="1133468"/>
      </dsp:txXfrm>
    </dsp:sp>
    <dsp:sp modelId="{9DD1342F-8054-DD4D-BB7A-7788F3FA7105}">
      <dsp:nvSpPr>
        <dsp:cNvPr id="0" name=""/>
        <dsp:cNvSpPr/>
      </dsp:nvSpPr>
      <dsp:spPr>
        <a:xfrm>
          <a:off x="4158432" y="1465265"/>
          <a:ext cx="1889114" cy="1133468"/>
        </a:xfrm>
        <a:prstGeom prst="rect">
          <a:avLst/>
        </a:prstGeom>
        <a:solidFill>
          <a:srgbClr val="4E8BA3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Bartering</a:t>
          </a:r>
          <a:endParaRPr lang="en-US" sz="2300" b="1" kern="1200" dirty="0"/>
        </a:p>
      </dsp:txBody>
      <dsp:txXfrm>
        <a:off x="4158432" y="1465265"/>
        <a:ext cx="1889114" cy="1133468"/>
      </dsp:txXfrm>
    </dsp:sp>
    <dsp:sp modelId="{46913FB7-A646-9B4B-B1EF-5AAA87C0693B}">
      <dsp:nvSpPr>
        <dsp:cNvPr id="0" name=""/>
        <dsp:cNvSpPr/>
      </dsp:nvSpPr>
      <dsp:spPr>
        <a:xfrm>
          <a:off x="6236458" y="1465265"/>
          <a:ext cx="1889114" cy="1133468"/>
        </a:xfrm>
        <a:prstGeom prst="rect">
          <a:avLst/>
        </a:prstGeom>
        <a:solidFill>
          <a:srgbClr val="000090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Refinancing home</a:t>
          </a:r>
          <a:endParaRPr lang="en-US" sz="2300" b="1" kern="1200" dirty="0"/>
        </a:p>
      </dsp:txBody>
      <dsp:txXfrm>
        <a:off x="6236458" y="1465265"/>
        <a:ext cx="1889114" cy="1133468"/>
      </dsp:txXfrm>
    </dsp:sp>
    <dsp:sp modelId="{FC3C5775-584E-3343-A836-6FFB3D14C386}">
      <dsp:nvSpPr>
        <dsp:cNvPr id="0" name=""/>
        <dsp:cNvSpPr/>
      </dsp:nvSpPr>
      <dsp:spPr>
        <a:xfrm>
          <a:off x="2381" y="2787645"/>
          <a:ext cx="1889114" cy="1133468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Borrowing against retirement</a:t>
          </a:r>
          <a:endParaRPr lang="en-US" sz="2300" b="1" kern="1200" dirty="0"/>
        </a:p>
      </dsp:txBody>
      <dsp:txXfrm>
        <a:off x="2381" y="2787645"/>
        <a:ext cx="1889114" cy="1133468"/>
      </dsp:txXfrm>
    </dsp:sp>
    <dsp:sp modelId="{6ACF160C-F9AD-7447-A2D4-AC24CFA65ADF}">
      <dsp:nvSpPr>
        <dsp:cNvPr id="0" name=""/>
        <dsp:cNvSpPr/>
      </dsp:nvSpPr>
      <dsp:spPr>
        <a:xfrm>
          <a:off x="2080406" y="2787645"/>
          <a:ext cx="1889114" cy="113346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Customer financing</a:t>
          </a:r>
          <a:endParaRPr lang="en-US" sz="2300" b="1" kern="1200" dirty="0"/>
        </a:p>
      </dsp:txBody>
      <dsp:txXfrm>
        <a:off x="2080406" y="2787645"/>
        <a:ext cx="1889114" cy="1133468"/>
      </dsp:txXfrm>
    </dsp:sp>
    <dsp:sp modelId="{D87F0AA0-6B9C-AC43-934D-ACA2B77A3FFA}">
      <dsp:nvSpPr>
        <dsp:cNvPr id="0" name=""/>
        <dsp:cNvSpPr/>
      </dsp:nvSpPr>
      <dsp:spPr>
        <a:xfrm>
          <a:off x="4158432" y="2787645"/>
          <a:ext cx="1889114" cy="11334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Customer referrals</a:t>
          </a:r>
          <a:endParaRPr lang="en-US" sz="2300" b="1" kern="1200" dirty="0"/>
        </a:p>
      </dsp:txBody>
      <dsp:txXfrm>
        <a:off x="4158432" y="2787645"/>
        <a:ext cx="1889114" cy="1133468"/>
      </dsp:txXfrm>
    </dsp:sp>
    <dsp:sp modelId="{6904684A-BD4F-AD4A-BF48-ADCEF70DEF66}">
      <dsp:nvSpPr>
        <dsp:cNvPr id="0" name=""/>
        <dsp:cNvSpPr/>
      </dsp:nvSpPr>
      <dsp:spPr>
        <a:xfrm>
          <a:off x="6236458" y="2787645"/>
          <a:ext cx="1889114" cy="11334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Factoring</a:t>
          </a:r>
          <a:endParaRPr lang="en-US" sz="2300" b="1" kern="1200" dirty="0"/>
        </a:p>
      </dsp:txBody>
      <dsp:txXfrm>
        <a:off x="6236458" y="2787645"/>
        <a:ext cx="1889114" cy="1133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4F47496C-63EE-4921-A290-97BF66D0C8B8}" type="slidenum">
              <a:rPr lang="en-US" sz="1200"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98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8BB33A22-F70C-4CE4-958E-A5B44468A466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19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AD41BA37-C3BA-4B9E-B05E-2E9D91AF7998}" type="slidenum">
              <a:rPr lang="en-US" sz="1200">
                <a:latin typeface="Times New Roman" pitchFamily="18" charset="0"/>
              </a:rPr>
              <a:pPr eaLnBrk="1" hangingPunct="1"/>
              <a:t>18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89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7118"/>
            <a:ext cx="558768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5" y="6537255"/>
            <a:ext cx="4952990" cy="2749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BB0408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90" r:id="rId3"/>
    <p:sldLayoutId id="2147483686" r:id="rId4"/>
    <p:sldLayoutId id="2147483687" r:id="rId5"/>
    <p:sldLayoutId id="2147483688" r:id="rId6"/>
    <p:sldLayoutId id="2147483689" r:id="rId7"/>
    <p:sldLayoutId id="2147483691" r:id="rId8"/>
    <p:sldLayoutId id="2147483692" r:id="rId9"/>
    <p:sldLayoutId id="2147483693" r:id="rId10"/>
    <p:sldLayoutId id="2147483694" r:id="rId11"/>
    <p:sldLayoutId id="2147483696" r:id="rId12"/>
    <p:sldLayoutId id="2147483697" r:id="rId13"/>
    <p:sldLayoutId id="2147483677" r:id="rId14"/>
    <p:sldLayoutId id="2147483681" r:id="rId15"/>
    <p:sldLayoutId id="2147483682" r:id="rId1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200" b="1" i="0" kern="1200" dirty="0" smtClean="0">
          <a:solidFill>
            <a:schemeClr val="tx1"/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6699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rgbClr val="BB0408"/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88"/>
          <p:cNvSpPr txBox="1">
            <a:spLocks noChangeArrowheads="1"/>
          </p:cNvSpPr>
          <p:nvPr/>
        </p:nvSpPr>
        <p:spPr bwMode="auto">
          <a:xfrm>
            <a:off x="7065899" y="3100878"/>
            <a:ext cx="1986612" cy="6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50000"/>
              </a:spcBef>
              <a:defRPr/>
            </a:pPr>
            <a:endParaRPr lang="en-US" sz="5400" b="1" baseline="-1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45" y="2562756"/>
            <a:ext cx="8320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Sources of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Funds:</a:t>
            </a: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Where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 You Get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Money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928" y="502952"/>
            <a:ext cx="8416925" cy="1188707"/>
          </a:xfrm>
        </p:spPr>
        <p:txBody>
          <a:bodyPr/>
          <a:lstStyle/>
          <a:p>
            <a:pPr algn="r"/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 smtClean="0">
                <a:solidFill>
                  <a:srgbClr val="A50021"/>
                </a:solidFill>
              </a:rPr>
              <a:t>11</a:t>
            </a:r>
            <a:endParaRPr lang="en-US" sz="6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60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386"/>
            <a:ext cx="9144000" cy="1336956"/>
          </a:xfrm>
        </p:spPr>
        <p:txBody>
          <a:bodyPr/>
          <a:lstStyle/>
          <a:p>
            <a:r>
              <a:rPr lang="en-US" sz="2800" dirty="0">
                <a:solidFill>
                  <a:srgbClr val="BB0408"/>
                </a:solidFill>
              </a:rPr>
              <a:t>Exhibit 11-1 </a:t>
            </a:r>
            <a:br>
              <a:rPr lang="en-US" sz="2800" dirty="0">
                <a:solidFill>
                  <a:srgbClr val="BB0408"/>
                </a:solidFill>
              </a:rPr>
            </a:br>
            <a:r>
              <a:rPr lang="en-US" sz="2800" dirty="0"/>
              <a:t>Pros and Cons of Using Venture </a:t>
            </a:r>
            <a:r>
              <a:rPr lang="en-US" sz="2800" dirty="0" smtClean="0"/>
              <a:t>Capital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37331"/>
            <a:ext cx="8042276" cy="4343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PROS</a:t>
            </a:r>
          </a:p>
          <a:p>
            <a:pPr marL="690563" lvl="1" indent="-406400"/>
            <a:r>
              <a:rPr lang="en-US" dirty="0" smtClean="0"/>
              <a:t>Heightened </a:t>
            </a:r>
            <a:r>
              <a:rPr lang="en-US" dirty="0"/>
              <a:t>credibility with customers and </a:t>
            </a:r>
            <a:r>
              <a:rPr lang="en-US" dirty="0" smtClean="0"/>
              <a:t>bankers</a:t>
            </a:r>
            <a:endParaRPr lang="en-US" dirty="0"/>
          </a:p>
          <a:p>
            <a:pPr marL="690563" lvl="1" indent="-406400"/>
            <a:r>
              <a:rPr lang="en-US" dirty="0" smtClean="0"/>
              <a:t>Expert </a:t>
            </a:r>
            <a:r>
              <a:rPr lang="en-US" dirty="0"/>
              <a:t>managerial </a:t>
            </a:r>
            <a:r>
              <a:rPr lang="en-US" dirty="0" smtClean="0"/>
              <a:t>assistance</a:t>
            </a:r>
            <a:endParaRPr lang="en-US" dirty="0"/>
          </a:p>
          <a:p>
            <a:pPr marL="690563" lvl="1" indent="-406400"/>
            <a:r>
              <a:rPr lang="en-US" dirty="0" smtClean="0"/>
              <a:t>Continuing </a:t>
            </a:r>
            <a:r>
              <a:rPr lang="en-US" dirty="0"/>
              <a:t>source of </a:t>
            </a:r>
            <a:r>
              <a:rPr lang="en-US" dirty="0" smtClean="0"/>
              <a:t>financing</a:t>
            </a:r>
            <a:endParaRPr lang="en-US" dirty="0"/>
          </a:p>
          <a:p>
            <a:pPr marL="690563" lvl="1" indent="-406400"/>
            <a:r>
              <a:rPr lang="en-US" dirty="0" smtClean="0"/>
              <a:t>Smaller </a:t>
            </a:r>
            <a:r>
              <a:rPr lang="en-US" dirty="0"/>
              <a:t>burden of </a:t>
            </a:r>
            <a:r>
              <a:rPr lang="en-US" dirty="0" smtClean="0"/>
              <a:t>risk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CONS</a:t>
            </a:r>
          </a:p>
          <a:p>
            <a:pPr marL="690563" lvl="1" indent="-406400"/>
            <a:r>
              <a:rPr lang="en-US" dirty="0" smtClean="0"/>
              <a:t>Loss </a:t>
            </a:r>
            <a:r>
              <a:rPr lang="en-US" dirty="0"/>
              <a:t>of substantial </a:t>
            </a:r>
            <a:r>
              <a:rPr lang="en-US" dirty="0" smtClean="0"/>
              <a:t>equity</a:t>
            </a:r>
            <a:endParaRPr lang="en-US" dirty="0"/>
          </a:p>
          <a:p>
            <a:pPr marL="690563" lvl="1" indent="-406400"/>
            <a:r>
              <a:rPr lang="en-US" dirty="0" smtClean="0"/>
              <a:t>Investor </a:t>
            </a:r>
            <a:r>
              <a:rPr lang="en-US" dirty="0"/>
              <a:t>makes most of the </a:t>
            </a:r>
            <a:r>
              <a:rPr lang="en-US" dirty="0" smtClean="0"/>
              <a:t>decisions</a:t>
            </a:r>
            <a:endParaRPr lang="en-US" dirty="0"/>
          </a:p>
          <a:p>
            <a:pPr marL="690563" lvl="1" indent="-406400"/>
            <a:r>
              <a:rPr lang="en-US" dirty="0" smtClean="0"/>
              <a:t>Risk </a:t>
            </a:r>
            <a:r>
              <a:rPr lang="en-US" dirty="0"/>
              <a:t>of </a:t>
            </a:r>
            <a:r>
              <a:rPr lang="en-US" dirty="0" smtClean="0"/>
              <a:t>takeover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10021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Equity Financing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55035252"/>
              </p:ext>
            </p:extLst>
          </p:nvPr>
        </p:nvGraphicFramePr>
        <p:xfrm>
          <a:off x="548684" y="1783098"/>
          <a:ext cx="8229510" cy="4389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988216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460E0C9-C082-6E46-8B72-289EFCCC4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C460E0C9-C082-6E46-8B72-289EFCCC42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FFAD5B-179A-314D-8D86-9B6D4F9AE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F6FFAD5B-179A-314D-8D86-9B6D4F9AEF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02695C-4D6F-E145-BDA9-0447BA38F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6202695C-4D6F-E145-BDA9-0447BA38F0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427633-1B3F-8C4D-8AD8-C32DC2A18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C1427633-1B3F-8C4D-8AD8-C32DC2A18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0E116A-B5CC-DC4A-8D84-0549E4996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990E116A-B5CC-DC4A-8D84-0549E4996D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40C630-B11A-B048-BD33-A4D78E1B3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1240C630-B11A-B048-BD33-A4D78E1B3E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1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Debt Financing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228919" cy="4343400"/>
          </a:xfrm>
        </p:spPr>
        <p:txBody>
          <a:bodyPr/>
          <a:lstStyle/>
          <a:p>
            <a:r>
              <a:rPr lang="en-US" dirty="0"/>
              <a:t>Commercial </a:t>
            </a:r>
            <a:r>
              <a:rPr lang="en-US" dirty="0" smtClean="0"/>
              <a:t>banks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ffer </a:t>
            </a:r>
            <a:r>
              <a:rPr lang="en-US" dirty="0"/>
              <a:t>short-term loans to small businesses rather than lending on a long-term basis </a:t>
            </a:r>
            <a:endParaRPr lang="en-US" dirty="0" smtClean="0"/>
          </a:p>
          <a:p>
            <a:pPr lvl="1"/>
            <a:r>
              <a:rPr lang="en-US" dirty="0"/>
              <a:t>Community </a:t>
            </a:r>
            <a:r>
              <a:rPr lang="en-US" dirty="0" smtClean="0"/>
              <a:t>banks </a:t>
            </a:r>
          </a:p>
          <a:p>
            <a:pPr lvl="1"/>
            <a:r>
              <a:rPr lang="en-US" dirty="0"/>
              <a:t>Commercial finance companies </a:t>
            </a:r>
            <a:endParaRPr lang="en-US" dirty="0" smtClean="0"/>
          </a:p>
          <a:p>
            <a:pPr lvl="1"/>
            <a:r>
              <a:rPr lang="en-US" dirty="0"/>
              <a:t>Line of credit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216688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Debt Financing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228919" cy="4343400"/>
          </a:xfrm>
        </p:spPr>
        <p:txBody>
          <a:bodyPr/>
          <a:lstStyle/>
          <a:p>
            <a:r>
              <a:rPr lang="en-US" dirty="0" smtClean="0"/>
              <a:t>Vendor trade credit</a:t>
            </a:r>
          </a:p>
          <a:p>
            <a:pPr lvl="1"/>
            <a:r>
              <a:rPr lang="en-US" dirty="0" smtClean="0"/>
              <a:t>Credit extended by </a:t>
            </a:r>
            <a:r>
              <a:rPr lang="en-US" dirty="0" smtClean="0"/>
              <a:t>supplier.</a:t>
            </a:r>
            <a:endParaRPr lang="en-US" dirty="0" smtClean="0"/>
          </a:p>
          <a:p>
            <a:pPr lvl="1"/>
            <a:r>
              <a:rPr lang="en-US" dirty="0"/>
              <a:t>Terms of credit are usually </a:t>
            </a:r>
            <a:r>
              <a:rPr lang="en-US" dirty="0" smtClean="0"/>
              <a:t>30 </a:t>
            </a:r>
            <a:r>
              <a:rPr lang="en-US" dirty="0" smtClean="0"/>
              <a:t>days.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suppliers offer a discount when the bill is paid early.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BB0408"/>
                </a:solidFill>
              </a:rPr>
              <a:t>2</a:t>
            </a:r>
            <a:r>
              <a:rPr lang="en-US" dirty="0">
                <a:solidFill>
                  <a:srgbClr val="BB0408"/>
                </a:solidFill>
              </a:rPr>
              <a:t>/</a:t>
            </a:r>
            <a:r>
              <a:rPr lang="en-US" dirty="0" smtClean="0">
                <a:solidFill>
                  <a:srgbClr val="BB0408"/>
                </a:solidFill>
              </a:rPr>
              <a:t>10 </a:t>
            </a:r>
            <a:r>
              <a:rPr lang="en-US" dirty="0">
                <a:solidFill>
                  <a:srgbClr val="BB0408"/>
                </a:solidFill>
              </a:rPr>
              <a:t>net </a:t>
            </a:r>
            <a:r>
              <a:rPr lang="en-US" dirty="0" smtClean="0">
                <a:solidFill>
                  <a:srgbClr val="BB0408"/>
                </a:solidFill>
              </a:rPr>
              <a:t>30 </a:t>
            </a:r>
            <a:r>
              <a:rPr lang="en-US" dirty="0"/>
              <a:t>means that </a:t>
            </a:r>
            <a:r>
              <a:rPr lang="en-US" dirty="0" smtClean="0"/>
              <a:t>you </a:t>
            </a:r>
            <a:r>
              <a:rPr lang="en-US" dirty="0"/>
              <a:t>can take advantage of a </a:t>
            </a:r>
            <a:r>
              <a:rPr lang="en-US" dirty="0" smtClean="0"/>
              <a:t>2% discount </a:t>
            </a:r>
            <a:r>
              <a:rPr lang="en-US" dirty="0"/>
              <a:t>if you pay the total amount of the bill in ten </a:t>
            </a:r>
            <a:r>
              <a:rPr lang="en-US" dirty="0" smtClean="0"/>
              <a:t>days, </a:t>
            </a:r>
            <a:r>
              <a:rPr lang="en-US" dirty="0" smtClean="0"/>
              <a:t>but </a:t>
            </a:r>
            <a:r>
              <a:rPr lang="en-US" dirty="0" smtClean="0"/>
              <a:t>you must </a:t>
            </a:r>
            <a:r>
              <a:rPr lang="en-US" dirty="0" smtClean="0"/>
              <a:t>pay the bill within 30 </a:t>
            </a:r>
            <a:r>
              <a:rPr lang="en-US" dirty="0" smtClean="0"/>
              <a:t>days.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781212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Debt Financing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Equipment l</a:t>
            </a:r>
            <a:r>
              <a:rPr lang="en-US" dirty="0" smtClean="0"/>
              <a:t>oans and </a:t>
            </a:r>
            <a:r>
              <a:rPr lang="en-US" dirty="0"/>
              <a:t>l</a:t>
            </a:r>
            <a:r>
              <a:rPr lang="en-US" dirty="0" smtClean="0"/>
              <a:t>easing </a:t>
            </a:r>
          </a:p>
          <a:p>
            <a:r>
              <a:rPr lang="en-US" dirty="0" smtClean="0"/>
              <a:t>Leasing is increasingly more popular</a:t>
            </a:r>
          </a:p>
          <a:p>
            <a:r>
              <a:rPr lang="en-US" dirty="0" smtClean="0"/>
              <a:t>Advantages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Flexibility with equipment needs and payment schedules</a:t>
            </a:r>
            <a:endParaRPr lang="en-US" sz="2400" dirty="0"/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Smaller capital requirements</a:t>
            </a:r>
            <a:endParaRPr lang="en-US" sz="2400" dirty="0"/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Leasing company offers maintenance service for equipment</a:t>
            </a:r>
            <a:endParaRPr lang="en-US" sz="2400" dirty="0"/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Leasing offers a way to beat the obsolescence </a:t>
            </a:r>
            <a:r>
              <a:rPr lang="en-US" dirty="0" smtClean="0"/>
              <a:t>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202291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</a:t>
            </a:r>
            <a:r>
              <a:rPr lang="en-US" dirty="0" smtClean="0"/>
              <a:t>of</a:t>
            </a:r>
            <a:br>
              <a:rPr lang="en-US" dirty="0" smtClean="0"/>
            </a:br>
            <a:r>
              <a:rPr lang="en-US" dirty="0" smtClean="0"/>
              <a:t>Bootstrap </a:t>
            </a:r>
            <a:r>
              <a:rPr lang="en-US" dirty="0"/>
              <a:t>Financing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7877138"/>
              </p:ext>
            </p:extLst>
          </p:nvPr>
        </p:nvGraphicFramePr>
        <p:xfrm>
          <a:off x="650240" y="1884680"/>
          <a:ext cx="812795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315773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16D601-D42D-414F-9A28-61B638CB5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BC16D601-D42D-414F-9A28-61B638CB5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2EC4DD-9AD6-6A4D-8B53-56C18CB9D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922EC4DD-9AD6-6A4D-8B53-56C18CB9D5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787BAD5-747E-7348-A223-2658EA1D8A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787BAD5-747E-7348-A223-2658EA1D8A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BAEB91-0C97-AF43-8768-3C78AE1D63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06BAEB91-0C97-AF43-8768-3C78AE1D63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58A531-C2B6-B440-942E-F324F9FA1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8858A531-C2B6-B440-942E-F324F9FA1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E05B8E-9B6C-1F42-9AA6-93F4EC78C0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97E05B8E-9B6C-1F42-9AA6-93F4EC78C0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D1342F-8054-DD4D-BB7A-7788F3FA7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9DD1342F-8054-DD4D-BB7A-7788F3FA71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913FB7-A646-9B4B-B1EF-5AAA87C06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dgm id="{46913FB7-A646-9B4B-B1EF-5AAA87C069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3C5775-584E-3343-A836-6FFB3D14C3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FC3C5775-584E-3343-A836-6FFB3D14C3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CF160C-F9AD-7447-A2D4-AC24CFA65A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dgm id="{6ACF160C-F9AD-7447-A2D4-AC24CFA65A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7F0AA0-6B9C-AC43-934D-ACA2B77A3F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500"/>
                                        <p:tgtEl>
                                          <p:spTgt spid="6">
                                            <p:graphicEl>
                                              <a:dgm id="{D87F0AA0-6B9C-AC43-934D-ACA2B77A3F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904684A-BD4F-AD4A-BF48-ADCEF70DE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500"/>
                                        <p:tgtEl>
                                          <p:spTgt spid="6">
                                            <p:graphicEl>
                                              <a:dgm id="{6904684A-BD4F-AD4A-BF48-ADCEF70DEF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Government-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Sponsored </a:t>
            </a:r>
            <a:r>
              <a:rPr lang="en-US" dirty="0"/>
              <a:t>Agencies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663408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Small Business Administration (SBA) Loan Guarantee Programs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/>
              <a:t>The SBA does not lend business owners money </a:t>
            </a:r>
            <a:r>
              <a:rPr lang="en-US" dirty="0" smtClean="0"/>
              <a:t>directly.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It </a:t>
            </a:r>
            <a:r>
              <a:rPr lang="en-US" dirty="0"/>
              <a:t>provides a guarantee to </a:t>
            </a:r>
            <a:r>
              <a:rPr lang="en-US" dirty="0" smtClean="0"/>
              <a:t>lenders </a:t>
            </a:r>
            <a:r>
              <a:rPr lang="en-US" dirty="0"/>
              <a:t>for money they lend to small </a:t>
            </a:r>
            <a:r>
              <a:rPr lang="en-US" dirty="0" smtClean="0"/>
              <a:t>businesses. 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/>
              <a:t>Small Business Investment Company (SBIC)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Facilitates flow </a:t>
            </a:r>
            <a:r>
              <a:rPr lang="en-US" dirty="0"/>
              <a:t>of long-term capital to America’s small </a:t>
            </a:r>
            <a:r>
              <a:rPr lang="en-US" dirty="0" smtClean="0"/>
              <a:t>businesses.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Encourages </a:t>
            </a:r>
            <a:r>
              <a:rPr lang="en-US" dirty="0"/>
              <a:t>the private business sector to finance small </a:t>
            </a:r>
            <a:r>
              <a:rPr lang="en-US" dirty="0" smtClean="0"/>
              <a:t>businesses.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SBICs </a:t>
            </a:r>
            <a:r>
              <a:rPr lang="en-US" dirty="0"/>
              <a:t>are regulated and must be licensed to operate by the </a:t>
            </a:r>
            <a:r>
              <a:rPr lang="en-US" dirty="0" smtClean="0"/>
              <a:t>SBA. </a:t>
            </a: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193241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Sponsored </a:t>
            </a:r>
            <a:r>
              <a:rPr lang="en-US" dirty="0"/>
              <a:t>Agencies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4847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Minority Business Development Agency (MBDA)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Overseen by U. S. Chamber of Commerce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U.S. Department of Commerce offers a grant competition to spur job creation and economic development in states with large American Indian and Alaska Native populations 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State and regional development companies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Grants, loans, equity capital: It’s all out there if you know where to look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58331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4317" y="1600850"/>
            <a:ext cx="3749049" cy="493707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800" dirty="0"/>
              <a:t>Capital stock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Commercial banks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Early stage capital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Line of credit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Long-term capital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Private </a:t>
            </a:r>
            <a:r>
              <a:rPr lang="en-US" sz="2800" dirty="0" smtClean="0"/>
              <a:t>placement </a:t>
            </a:r>
            <a:endParaRPr lang="en-US" sz="28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0" y="6537926"/>
            <a:ext cx="4909810" cy="3207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 dirty="0" smtClean="0"/>
              <a:t>© 2014 Routledge, Inc., Taylor and Francis Group. All rights reserved.</a:t>
            </a:r>
            <a:endParaRPr lang="en-US" sz="12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4754828" y="1600220"/>
            <a:ext cx="3749049" cy="4937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defTabSz="914400" eaLnBrk="1" latinLnBrk="0" hangingPunct="1">
              <a:spcBef>
                <a:spcPts val="2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  <a:defRPr lang="en-US" sz="16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685800" indent="-336550" defTabSz="91440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800" b="1" i="0">
                <a:solidFill>
                  <a:srgbClr val="006699"/>
                </a:solidFill>
                <a:latin typeface="Arial"/>
                <a:cs typeface="Arial"/>
              </a:defRPr>
            </a:lvl2pPr>
            <a:lvl3pPr marL="968375" indent="-282575" defTabSz="91440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b="1">
                <a:solidFill>
                  <a:srgbClr val="000000"/>
                </a:solidFill>
                <a:latin typeface="Arial"/>
                <a:cs typeface="Arial"/>
              </a:defRPr>
            </a:lvl3pPr>
            <a:lvl4pPr marL="1263650" indent="-295275" defTabSz="91440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4pPr>
            <a:lvl5pPr marL="1546225" indent="-282575" defTabSz="91440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5pPr>
            <a:lvl6pPr marL="1828800" indent="-282575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6pPr>
            <a:lvl7pPr marL="2117725" indent="-282575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7pPr>
            <a:lvl8pPr marL="2398713" indent="-282575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8pPr>
            <a:lvl9pPr marL="2689225" indent="-282575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2800" dirty="0"/>
              <a:t>SBA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SCORE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Seed </a:t>
            </a:r>
            <a:r>
              <a:rPr lang="en-US" sz="2800" dirty="0" smtClean="0"/>
              <a:t>financing</a:t>
            </a:r>
            <a:endParaRPr lang="en-US" sz="2800" dirty="0"/>
          </a:p>
          <a:p>
            <a:pPr>
              <a:spcBef>
                <a:spcPts val="1200"/>
              </a:spcBef>
            </a:pPr>
            <a:r>
              <a:rPr lang="en-US" sz="2800" dirty="0" smtClean="0"/>
              <a:t>Short-term </a:t>
            </a:r>
            <a:r>
              <a:rPr lang="en-US" sz="2800" dirty="0"/>
              <a:t>capital 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Trade credit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Venture </a:t>
            </a:r>
            <a:r>
              <a:rPr lang="en-US" sz="2800" dirty="0" smtClean="0"/>
              <a:t>capital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05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  <p:bldP spid="14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928" y="2057415"/>
            <a:ext cx="8869583" cy="4571950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Describe the three capital needs questions and types of capital to fund a new business </a:t>
            </a:r>
            <a:r>
              <a:rPr lang="en-US" sz="2400" dirty="0" smtClean="0"/>
              <a:t>venture.</a:t>
            </a:r>
            <a:endParaRPr lang="en-US" sz="2400" dirty="0"/>
          </a:p>
          <a:p>
            <a:pPr lvl="0"/>
            <a:r>
              <a:rPr lang="en-US" sz="2400" dirty="0"/>
              <a:t>Identify sources of </a:t>
            </a:r>
            <a:r>
              <a:rPr lang="en-US" sz="2400" dirty="0" smtClean="0"/>
              <a:t>equity </a:t>
            </a:r>
            <a:r>
              <a:rPr lang="en-US" sz="2400" dirty="0" smtClean="0"/>
              <a:t>financing.</a:t>
            </a:r>
            <a:endParaRPr lang="en-US" sz="2400" dirty="0"/>
          </a:p>
          <a:p>
            <a:pPr lvl="0"/>
            <a:r>
              <a:rPr lang="en-US" sz="2400" dirty="0"/>
              <a:t>Identifying sources of d</a:t>
            </a:r>
            <a:r>
              <a:rPr lang="en-US" sz="2400" dirty="0" smtClean="0"/>
              <a:t>ebt </a:t>
            </a:r>
            <a:r>
              <a:rPr lang="en-US" sz="2400" dirty="0" smtClean="0"/>
              <a:t>financing.  </a:t>
            </a:r>
            <a:endParaRPr lang="en-US" sz="2400" dirty="0"/>
          </a:p>
          <a:p>
            <a:pPr lvl="0"/>
            <a:r>
              <a:rPr lang="en-US" sz="2400" dirty="0"/>
              <a:t>List </a:t>
            </a:r>
            <a:r>
              <a:rPr lang="en-US" sz="2400" dirty="0" smtClean="0"/>
              <a:t>bootstrap financing </a:t>
            </a:r>
            <a:r>
              <a:rPr lang="en-US" sz="2400" dirty="0" smtClean="0"/>
              <a:t>opportunities. </a:t>
            </a:r>
            <a:endParaRPr lang="en-US" sz="2400" dirty="0"/>
          </a:p>
          <a:p>
            <a:pPr lvl="0"/>
            <a:r>
              <a:rPr lang="en-US" sz="2400" dirty="0"/>
              <a:t>Discuss sources of </a:t>
            </a:r>
            <a:r>
              <a:rPr lang="en-US" sz="2400" dirty="0" smtClean="0"/>
              <a:t>government </a:t>
            </a:r>
            <a:r>
              <a:rPr lang="en-US" sz="2400" dirty="0" smtClean="0"/>
              <a:t>funding.</a:t>
            </a:r>
            <a:endParaRPr lang="en-US" sz="2400" dirty="0"/>
          </a:p>
          <a:p>
            <a:pPr lvl="0"/>
            <a:r>
              <a:rPr lang="en-US" sz="2400" dirty="0"/>
              <a:t>Define the </a:t>
            </a:r>
            <a:r>
              <a:rPr lang="en-US" sz="2400" dirty="0" smtClean="0"/>
              <a:t>12 key </a:t>
            </a:r>
            <a:r>
              <a:rPr lang="en-US" sz="2400" dirty="0"/>
              <a:t>terms </a:t>
            </a:r>
            <a:r>
              <a:rPr lang="en-US" sz="2400" dirty="0" smtClean="0"/>
              <a:t>identified in this chapter.</a:t>
            </a:r>
            <a:endParaRPr lang="en-US" sz="24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342892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The  Interrelationship Between </a:t>
            </a:r>
            <a:r>
              <a:rPr lang="en-US" sz="3200" dirty="0" smtClean="0"/>
              <a:t>the  </a:t>
            </a:r>
            <a:r>
              <a:rPr lang="en-US" sz="3200" dirty="0"/>
              <a:t>Financial Function </a:t>
            </a:r>
            <a:r>
              <a:rPr lang="en-US" sz="3200" dirty="0" smtClean="0"/>
              <a:t>and </a:t>
            </a:r>
            <a:r>
              <a:rPr lang="en-US" sz="3200" dirty="0"/>
              <a:t>t</a:t>
            </a:r>
            <a:r>
              <a:rPr lang="en-US" sz="3200" dirty="0" smtClean="0"/>
              <a:t>he Other  </a:t>
            </a:r>
            <a:r>
              <a:rPr lang="en-US" sz="3200" dirty="0"/>
              <a:t>Business Plan Components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demands of all functional areas are predicated upon the availability of money </a:t>
            </a:r>
            <a:endParaRPr lang="en-US" sz="2800" dirty="0" smtClean="0"/>
          </a:p>
          <a:p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job of finance to find and tap sources for these funds </a:t>
            </a:r>
            <a:endParaRPr lang="en-US" sz="2800" dirty="0" smtClean="0"/>
          </a:p>
          <a:p>
            <a:r>
              <a:rPr lang="en-US" sz="2800" dirty="0"/>
              <a:t>Your company cannot maximize profitability without the appropriate </a:t>
            </a:r>
            <a:r>
              <a:rPr lang="en-US" sz="2800" dirty="0" smtClean="0"/>
              <a:t>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754694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Capital Needs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484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people have limited financial resources to start the business </a:t>
            </a:r>
            <a:endParaRPr lang="en-US" dirty="0" smtClean="0"/>
          </a:p>
          <a:p>
            <a:r>
              <a:rPr lang="en-US" dirty="0"/>
              <a:t>The </a:t>
            </a:r>
            <a:r>
              <a:rPr lang="en-US" dirty="0" smtClean="0"/>
              <a:t>statement </a:t>
            </a:r>
            <a:r>
              <a:rPr lang="en-US" dirty="0"/>
              <a:t>“It takes money to make money” is </a:t>
            </a:r>
            <a:r>
              <a:rPr lang="en-US" dirty="0" smtClean="0"/>
              <a:t>true </a:t>
            </a:r>
          </a:p>
          <a:p>
            <a:r>
              <a:rPr lang="en-US" dirty="0"/>
              <a:t>You need to know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to estimate the amount of capital you need to fund an entrepreneurial startup </a:t>
            </a:r>
            <a:r>
              <a:rPr lang="en-US" dirty="0" smtClean="0"/>
              <a:t>venture </a:t>
            </a:r>
          </a:p>
          <a:p>
            <a:pPr lvl="1"/>
            <a:r>
              <a:rPr lang="en-US" dirty="0" smtClean="0"/>
              <a:t>Sources </a:t>
            </a:r>
            <a:r>
              <a:rPr lang="en-US" dirty="0"/>
              <a:t>you can use to raise </a:t>
            </a:r>
            <a:r>
              <a:rPr lang="en-US" dirty="0" smtClean="0"/>
              <a:t>necessary </a:t>
            </a:r>
            <a:r>
              <a:rPr lang="en-US" dirty="0"/>
              <a:t>funds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882691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Types </a:t>
            </a:r>
            <a:r>
              <a:rPr lang="en-US" dirty="0"/>
              <a:t>of </a:t>
            </a:r>
            <a:r>
              <a:rPr lang="en-US" dirty="0" smtClean="0"/>
              <a:t>Financing: </a:t>
            </a:r>
            <a:r>
              <a:rPr lang="en-US" dirty="0" smtClean="0"/>
              <a:t>Short-Term </a:t>
            </a:r>
            <a:r>
              <a:rPr lang="en-US" dirty="0" smtClean="0"/>
              <a:t>Capital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19577932"/>
              </p:ext>
            </p:extLst>
          </p:nvPr>
        </p:nvGraphicFramePr>
        <p:xfrm>
          <a:off x="548684" y="1691658"/>
          <a:ext cx="8229510" cy="4297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263874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202695C-4D6F-E145-BDA9-0447BA38F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6202695C-4D6F-E145-BDA9-0447BA38F0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1427633-1B3F-8C4D-8AD8-C32DC2A18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C1427633-1B3F-8C4D-8AD8-C32DC2A18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90E116A-B5CC-DC4A-8D84-0549E4996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990E116A-B5CC-DC4A-8D84-0549E4996D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240C630-B11A-B048-BD33-A4D78E1B3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1240C630-B11A-B048-BD33-A4D78E1B3E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Types of </a:t>
            </a:r>
            <a:r>
              <a:rPr lang="en-US" dirty="0" smtClean="0"/>
              <a:t>Financing:</a:t>
            </a:r>
            <a:br>
              <a:rPr lang="en-US" dirty="0" smtClean="0"/>
            </a:br>
            <a:r>
              <a:rPr lang="en-US" dirty="0" smtClean="0"/>
              <a:t>Long-Term </a:t>
            </a:r>
            <a:r>
              <a:rPr lang="en-US" dirty="0" smtClean="0"/>
              <a:t>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overs projects </a:t>
            </a:r>
            <a:r>
              <a:rPr lang="en-US" dirty="0"/>
              <a:t>lasting longer than five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Includes </a:t>
            </a:r>
            <a:r>
              <a:rPr lang="en-US" dirty="0"/>
              <a:t>fixed assets and real estate purchases, expensive machinery, and franchise </a:t>
            </a:r>
            <a:r>
              <a:rPr lang="en-US" dirty="0" smtClean="0"/>
              <a:t>financing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3525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Requirements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well-prepared assessment of capital needs and sources is essential</a:t>
            </a:r>
          </a:p>
          <a:p>
            <a:r>
              <a:rPr lang="en-US" dirty="0" smtClean="0"/>
              <a:t>Before </a:t>
            </a:r>
            <a:r>
              <a:rPr lang="en-US" dirty="0"/>
              <a:t>initiating a search for </a:t>
            </a:r>
            <a:r>
              <a:rPr lang="en-US" dirty="0" smtClean="0"/>
              <a:t>capital, the </a:t>
            </a:r>
            <a:r>
              <a:rPr lang="en-US" dirty="0"/>
              <a:t>entrepreneur should </a:t>
            </a:r>
            <a:r>
              <a:rPr lang="en-US" dirty="0" smtClean="0"/>
              <a:t>ask:</a:t>
            </a:r>
            <a:endParaRPr lang="en-US" dirty="0"/>
          </a:p>
          <a:p>
            <a:pPr lvl="1"/>
            <a:r>
              <a:rPr lang="en-US" dirty="0" smtClean="0"/>
              <a:t>How </a:t>
            </a:r>
            <a:r>
              <a:rPr lang="en-US" dirty="0"/>
              <a:t>much capital will I need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type of capital is required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can I get the </a:t>
            </a:r>
            <a:r>
              <a:rPr lang="en-US" dirty="0" smtClean="0"/>
              <a:t>funds?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19744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Equity Financing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52935322"/>
              </p:ext>
            </p:extLst>
          </p:nvPr>
        </p:nvGraphicFramePr>
        <p:xfrm>
          <a:off x="548684" y="1691658"/>
          <a:ext cx="8229510" cy="4663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994653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02695C-4D6F-E145-BDA9-0447BA38F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6202695C-4D6F-E145-BDA9-0447BA38F0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427633-1B3F-8C4D-8AD8-C32DC2A18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C1427633-1B3F-8C4D-8AD8-C32DC2A18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0E116A-B5CC-DC4A-8D84-0549E4996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990E116A-B5CC-DC4A-8D84-0549E4996D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40C630-B11A-B048-BD33-A4D78E1B3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1240C630-B11A-B048-BD33-A4D78E1B3E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5E4032-F7D8-EE48-BD4A-9A908E8D5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AB5E4032-F7D8-EE48-BD4A-9A908E8D58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4D85610-A4B1-7241-892A-833EAE4841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74D85610-A4B1-7241-892A-833EAE4841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Equity Financing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33657403"/>
              </p:ext>
            </p:extLst>
          </p:nvPr>
        </p:nvGraphicFramePr>
        <p:xfrm>
          <a:off x="548684" y="1691658"/>
          <a:ext cx="8229510" cy="4206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161371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02695C-4D6F-E145-BDA9-0447BA38F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6202695C-4D6F-E145-BDA9-0447BA38F0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427633-1B3F-8C4D-8AD8-C32DC2A18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C1427633-1B3F-8C4D-8AD8-C32DC2A18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0E116A-B5CC-DC4A-8D84-0549E4996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990E116A-B5CC-DC4A-8D84-0549E4996D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40C630-B11A-B048-BD33-A4D78E1B3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1240C630-B11A-B048-BD33-A4D78E1B3E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6D4260-EB67-4A4A-A56F-2FA731A57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4E6D4260-EB67-4A4A-A56F-2FA731A57B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965B59-21EA-6C4C-9288-68F530461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F9965B59-21EA-6C4C-9288-68F5304611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10195</TotalTime>
  <Words>1131</Words>
  <Application>Microsoft Office PowerPoint</Application>
  <PresentationFormat>On-screen Show (4:3)</PresentationFormat>
  <Paragraphs>184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LussierPPT-12_2013</vt:lpstr>
      <vt:lpstr>CHAPTER 11</vt:lpstr>
      <vt:lpstr>Learning Outcomes</vt:lpstr>
      <vt:lpstr>The  Interrelationship Between the  Financial Function and the Other  Business Plan Components </vt:lpstr>
      <vt:lpstr>Determining Capital Needs </vt:lpstr>
      <vt:lpstr>Major Types of Financing: Short-Term Capital </vt:lpstr>
      <vt:lpstr>Major Types of Financing: Long-Term Capital</vt:lpstr>
      <vt:lpstr>Capital Requirements </vt:lpstr>
      <vt:lpstr>Sources of Equity Financing </vt:lpstr>
      <vt:lpstr>Sources of Equity Financing </vt:lpstr>
      <vt:lpstr>Exhibit 11-1  Pros and Cons of Using Venture Capital</vt:lpstr>
      <vt:lpstr>Sources of Equity Financing </vt:lpstr>
      <vt:lpstr>Sources of Debt Financing </vt:lpstr>
      <vt:lpstr>Sources of Debt Financing </vt:lpstr>
      <vt:lpstr>Sources of Debt Financing </vt:lpstr>
      <vt:lpstr>Sources of Bootstrap Financing </vt:lpstr>
      <vt:lpstr>Government-  Sponsored Agencies </vt:lpstr>
      <vt:lpstr>Government  Sponsored Agencies 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</dc:title>
  <dc:subject>Chapter 11:  Sources of Funds: Where Do You Get The Money?</dc:subject>
  <dc:creator>Jimidene Murphey</dc:creator>
  <cp:keywords/>
  <dc:description/>
  <cp:lastModifiedBy>katielandmark</cp:lastModifiedBy>
  <cp:revision>841</cp:revision>
  <dcterms:created xsi:type="dcterms:W3CDTF">2003-02-17T02:06:55Z</dcterms:created>
  <dcterms:modified xsi:type="dcterms:W3CDTF">2014-06-11T13:16:37Z</dcterms:modified>
  <cp:category/>
</cp:coreProperties>
</file>