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2"/>
  </p:notesMasterIdLst>
  <p:handoutMasterIdLst>
    <p:handoutMasterId r:id="rId23"/>
  </p:handoutMasterIdLst>
  <p:sldIdLst>
    <p:sldId id="1258" r:id="rId2"/>
    <p:sldId id="1262" r:id="rId3"/>
    <p:sldId id="1263" r:id="rId4"/>
    <p:sldId id="1264" r:id="rId5"/>
    <p:sldId id="1265" r:id="rId6"/>
    <p:sldId id="1266" r:id="rId7"/>
    <p:sldId id="1267" r:id="rId8"/>
    <p:sldId id="1268" r:id="rId9"/>
    <p:sldId id="1269" r:id="rId10"/>
    <p:sldId id="1270" r:id="rId11"/>
    <p:sldId id="1271" r:id="rId12"/>
    <p:sldId id="1279" r:id="rId13"/>
    <p:sldId id="1272" r:id="rId14"/>
    <p:sldId id="1273" r:id="rId15"/>
    <p:sldId id="1274" r:id="rId16"/>
    <p:sldId id="1275" r:id="rId17"/>
    <p:sldId id="1276" r:id="rId18"/>
    <p:sldId id="1277" r:id="rId19"/>
    <p:sldId id="1278" r:id="rId20"/>
    <p:sldId id="1246" r:id="rId21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F8F"/>
    <a:srgbClr val="5D7652"/>
    <a:srgbClr val="868D13"/>
    <a:srgbClr val="9EA715"/>
    <a:srgbClr val="A78D28"/>
    <a:srgbClr val="B3E9F9"/>
    <a:srgbClr val="B5CA81"/>
    <a:srgbClr val="BB0408"/>
    <a:srgbClr val="FFE7DE"/>
    <a:srgbClr val="8B60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4DB95-3628-1643-92C2-43DA6F83C387}" type="doc">
      <dgm:prSet loTypeId="urn:microsoft.com/office/officeart/2005/8/layout/hList1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5E1C4D-389E-5546-97DD-25B73D67FF66}">
      <dgm:prSet phldrT="[Text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b="1" dirty="0" smtClean="0"/>
            <a:t>Current assets</a:t>
          </a:r>
          <a:endParaRPr lang="en-US" b="1" dirty="0"/>
        </a:p>
      </dgm:t>
    </dgm:pt>
    <dgm:pt modelId="{53527CAC-2A8A-2F48-9A6A-EC22A5E81EF6}" type="parTrans" cxnId="{21802A29-33BF-1D43-98FC-AFFCBA766B76}">
      <dgm:prSet/>
      <dgm:spPr/>
      <dgm:t>
        <a:bodyPr/>
        <a:lstStyle/>
        <a:p>
          <a:endParaRPr lang="en-US" b="1"/>
        </a:p>
      </dgm:t>
    </dgm:pt>
    <dgm:pt modelId="{BAB9DEB2-0801-4F45-85F5-6223BFFBE4E1}" type="sibTrans" cxnId="{21802A29-33BF-1D43-98FC-AFFCBA766B76}">
      <dgm:prSet/>
      <dgm:spPr/>
      <dgm:t>
        <a:bodyPr/>
        <a:lstStyle/>
        <a:p>
          <a:endParaRPr lang="en-US" b="1"/>
        </a:p>
      </dgm:t>
    </dgm:pt>
    <dgm:pt modelId="{5129DCB1-DC8D-3940-BE6A-67B749E0F817}">
      <dgm:prSet phldrT="[Text]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b="1" dirty="0" smtClean="0"/>
            <a:t>Cash</a:t>
          </a:r>
          <a:endParaRPr lang="en-US" b="1" dirty="0"/>
        </a:p>
      </dgm:t>
    </dgm:pt>
    <dgm:pt modelId="{5EBD3EDE-0C36-954F-A70C-7A5462B2A318}" type="parTrans" cxnId="{ADAC4F48-06FE-6543-B048-82D9D56DC92A}">
      <dgm:prSet/>
      <dgm:spPr/>
      <dgm:t>
        <a:bodyPr/>
        <a:lstStyle/>
        <a:p>
          <a:endParaRPr lang="en-US" b="1"/>
        </a:p>
      </dgm:t>
    </dgm:pt>
    <dgm:pt modelId="{19592C08-1B67-FE47-A722-7CADD41C7B08}" type="sibTrans" cxnId="{ADAC4F48-06FE-6543-B048-82D9D56DC92A}">
      <dgm:prSet/>
      <dgm:spPr/>
      <dgm:t>
        <a:bodyPr/>
        <a:lstStyle/>
        <a:p>
          <a:endParaRPr lang="en-US" b="1"/>
        </a:p>
      </dgm:t>
    </dgm:pt>
    <dgm:pt modelId="{2D995B9D-E297-9549-ABAA-2CA56E63C18C}">
      <dgm:prSet phldrT="[Text]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b="1" dirty="0" smtClean="0"/>
            <a:t>Receivables</a:t>
          </a:r>
          <a:endParaRPr lang="en-US" b="1" dirty="0"/>
        </a:p>
      </dgm:t>
    </dgm:pt>
    <dgm:pt modelId="{93340851-2E95-CF4B-B1D1-AB36D366D7A9}" type="parTrans" cxnId="{EF596916-EBF7-574F-BFB6-167F97BFF7E8}">
      <dgm:prSet/>
      <dgm:spPr/>
      <dgm:t>
        <a:bodyPr/>
        <a:lstStyle/>
        <a:p>
          <a:endParaRPr lang="en-US" b="1"/>
        </a:p>
      </dgm:t>
    </dgm:pt>
    <dgm:pt modelId="{537E43B3-6574-9648-BE1F-C6735F8C4539}" type="sibTrans" cxnId="{EF596916-EBF7-574F-BFB6-167F97BFF7E8}">
      <dgm:prSet/>
      <dgm:spPr/>
      <dgm:t>
        <a:bodyPr/>
        <a:lstStyle/>
        <a:p>
          <a:endParaRPr lang="en-US" b="1"/>
        </a:p>
      </dgm:t>
    </dgm:pt>
    <dgm:pt modelId="{780EA211-8C29-3644-9324-641688336B18}">
      <dgm:prSet phldrT="[Text]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b="1" dirty="0" smtClean="0"/>
            <a:t>Inventory</a:t>
          </a:r>
          <a:endParaRPr lang="en-US" b="1" dirty="0"/>
        </a:p>
      </dgm:t>
    </dgm:pt>
    <dgm:pt modelId="{D12A33E2-FBD5-0A40-A32B-AE73006DEF8B}" type="parTrans" cxnId="{3C4EBA60-0622-B449-9D3E-2AB35944EB1E}">
      <dgm:prSet/>
      <dgm:spPr/>
      <dgm:t>
        <a:bodyPr/>
        <a:lstStyle/>
        <a:p>
          <a:endParaRPr lang="en-US" b="1"/>
        </a:p>
      </dgm:t>
    </dgm:pt>
    <dgm:pt modelId="{4A60C9E3-0FB0-6245-8E56-84E9D04F8858}" type="sibTrans" cxnId="{3C4EBA60-0622-B449-9D3E-2AB35944EB1E}">
      <dgm:prSet/>
      <dgm:spPr/>
      <dgm:t>
        <a:bodyPr/>
        <a:lstStyle/>
        <a:p>
          <a:endParaRPr lang="en-US" b="1"/>
        </a:p>
      </dgm:t>
    </dgm:pt>
    <dgm:pt modelId="{DE310CE5-6AAE-1D46-8ABD-7EB028667B88}">
      <dgm:prSet phldrT="[Text]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b="1" dirty="0" smtClean="0"/>
            <a:t>Supplies</a:t>
          </a:r>
          <a:endParaRPr lang="en-US" b="1" dirty="0"/>
        </a:p>
      </dgm:t>
    </dgm:pt>
    <dgm:pt modelId="{7F1523A6-701E-1642-B838-8A1B83A926A1}" type="parTrans" cxnId="{072B0DEF-3F4A-6541-8E29-DBDF186B77CE}">
      <dgm:prSet/>
      <dgm:spPr/>
      <dgm:t>
        <a:bodyPr/>
        <a:lstStyle/>
        <a:p>
          <a:endParaRPr lang="en-US" b="1"/>
        </a:p>
      </dgm:t>
    </dgm:pt>
    <dgm:pt modelId="{AD721AAB-FC4F-AA45-9A57-2F4A47D2D4A3}" type="sibTrans" cxnId="{072B0DEF-3F4A-6541-8E29-DBDF186B77CE}">
      <dgm:prSet/>
      <dgm:spPr/>
      <dgm:t>
        <a:bodyPr/>
        <a:lstStyle/>
        <a:p>
          <a:endParaRPr lang="en-US" b="1"/>
        </a:p>
      </dgm:t>
    </dgm:pt>
    <dgm:pt modelId="{C2415787-38E8-B34D-A2D6-F43BA88D0290}">
      <dgm:prSet phldrT="[Text]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b="1" dirty="0" smtClean="0"/>
            <a:t>Prepaid expenses</a:t>
          </a:r>
          <a:endParaRPr lang="en-US" b="1" dirty="0"/>
        </a:p>
      </dgm:t>
    </dgm:pt>
    <dgm:pt modelId="{4BCAA5ED-2E54-984F-9337-494CD21F1CEB}" type="parTrans" cxnId="{610CC336-F848-0745-A32D-7D9B41C30846}">
      <dgm:prSet/>
      <dgm:spPr/>
      <dgm:t>
        <a:bodyPr/>
        <a:lstStyle/>
        <a:p>
          <a:endParaRPr lang="en-US" b="1"/>
        </a:p>
      </dgm:t>
    </dgm:pt>
    <dgm:pt modelId="{AFDCB56A-42D4-0D45-A688-1A3C1C006DAA}" type="sibTrans" cxnId="{610CC336-F848-0745-A32D-7D9B41C30846}">
      <dgm:prSet/>
      <dgm:spPr/>
      <dgm:t>
        <a:bodyPr/>
        <a:lstStyle/>
        <a:p>
          <a:endParaRPr lang="en-US" b="1"/>
        </a:p>
      </dgm:t>
    </dgm:pt>
    <dgm:pt modelId="{AF6CB928-CC30-CB4E-89B2-DE90860AE460}">
      <dgm:prSet phldrT="[Text]"/>
      <dgm:spPr/>
      <dgm:t>
        <a:bodyPr/>
        <a:lstStyle/>
        <a:p>
          <a:r>
            <a:rPr lang="en-US" b="1" dirty="0" smtClean="0"/>
            <a:t>Fixed assets</a:t>
          </a:r>
          <a:endParaRPr lang="en-US" b="1" dirty="0"/>
        </a:p>
      </dgm:t>
    </dgm:pt>
    <dgm:pt modelId="{0E7EC9F0-574E-7644-9630-0A1FBAA91EBE}" type="sibTrans" cxnId="{16DA4813-5E2D-F248-A410-A41D4CDF8180}">
      <dgm:prSet/>
      <dgm:spPr/>
      <dgm:t>
        <a:bodyPr/>
        <a:lstStyle/>
        <a:p>
          <a:endParaRPr lang="en-US" b="1"/>
        </a:p>
      </dgm:t>
    </dgm:pt>
    <dgm:pt modelId="{14416CD3-6929-3F45-A757-75303ABD4325}" type="parTrans" cxnId="{16DA4813-5E2D-F248-A410-A41D4CDF8180}">
      <dgm:prSet/>
      <dgm:spPr/>
      <dgm:t>
        <a:bodyPr/>
        <a:lstStyle/>
        <a:p>
          <a:endParaRPr lang="en-US" b="1"/>
        </a:p>
      </dgm:t>
    </dgm:pt>
    <dgm:pt modelId="{AF53ABC2-A5DB-DF49-8633-E7D9E0CE3951}">
      <dgm:prSet phldrT="[Text]"/>
      <dgm:spPr/>
      <dgm:t>
        <a:bodyPr/>
        <a:lstStyle/>
        <a:p>
          <a:r>
            <a:rPr lang="en-US" b="1" dirty="0" smtClean="0"/>
            <a:t>Land</a:t>
          </a:r>
          <a:endParaRPr lang="en-US" b="1" dirty="0"/>
        </a:p>
      </dgm:t>
    </dgm:pt>
    <dgm:pt modelId="{5C5F7726-F264-9742-97DC-286794B20B6B}" type="sibTrans" cxnId="{CE4DAE35-D36C-8544-A21A-27AC91E84F6D}">
      <dgm:prSet/>
      <dgm:spPr/>
      <dgm:t>
        <a:bodyPr/>
        <a:lstStyle/>
        <a:p>
          <a:endParaRPr lang="en-US" b="1"/>
        </a:p>
      </dgm:t>
    </dgm:pt>
    <dgm:pt modelId="{65E52BA9-AE37-DB4E-8B30-B89439607A30}" type="parTrans" cxnId="{CE4DAE35-D36C-8544-A21A-27AC91E84F6D}">
      <dgm:prSet/>
      <dgm:spPr/>
      <dgm:t>
        <a:bodyPr/>
        <a:lstStyle/>
        <a:p>
          <a:endParaRPr lang="en-US" b="1"/>
        </a:p>
      </dgm:t>
    </dgm:pt>
    <dgm:pt modelId="{EDBB69AD-3F42-E643-9509-D17CE4CA58B5}">
      <dgm:prSet phldrT="[Text]"/>
      <dgm:spPr/>
      <dgm:t>
        <a:bodyPr/>
        <a:lstStyle/>
        <a:p>
          <a:r>
            <a:rPr lang="en-US" b="1" dirty="0" smtClean="0"/>
            <a:t>Buildings</a:t>
          </a:r>
          <a:endParaRPr lang="en-US" b="1" dirty="0"/>
        </a:p>
      </dgm:t>
    </dgm:pt>
    <dgm:pt modelId="{8A0C806F-E5B2-6C48-AD28-1BC6D81B0FED}" type="parTrans" cxnId="{BF2028DA-9CA8-BF46-BE37-27682CC0DFDC}">
      <dgm:prSet/>
      <dgm:spPr/>
      <dgm:t>
        <a:bodyPr/>
        <a:lstStyle/>
        <a:p>
          <a:endParaRPr lang="en-US" b="1"/>
        </a:p>
      </dgm:t>
    </dgm:pt>
    <dgm:pt modelId="{5E7E1D34-8B8A-6543-905D-5F0C51AB08EA}" type="sibTrans" cxnId="{BF2028DA-9CA8-BF46-BE37-27682CC0DFDC}">
      <dgm:prSet/>
      <dgm:spPr/>
      <dgm:t>
        <a:bodyPr/>
        <a:lstStyle/>
        <a:p>
          <a:endParaRPr lang="en-US" b="1"/>
        </a:p>
      </dgm:t>
    </dgm:pt>
    <dgm:pt modelId="{058E49DC-7705-8946-8D9F-8CAEDB199916}">
      <dgm:prSet phldrT="[Text]"/>
      <dgm:spPr/>
      <dgm:t>
        <a:bodyPr/>
        <a:lstStyle/>
        <a:p>
          <a:r>
            <a:rPr lang="en-US" b="1" dirty="0" smtClean="0"/>
            <a:t>Equipment</a:t>
          </a:r>
          <a:endParaRPr lang="en-US" b="1" dirty="0"/>
        </a:p>
      </dgm:t>
    </dgm:pt>
    <dgm:pt modelId="{74FEB411-E183-5A41-BF2A-3FF37FF55CDD}" type="parTrans" cxnId="{82A9098C-A755-0644-AE11-BF34594E632E}">
      <dgm:prSet/>
      <dgm:spPr/>
      <dgm:t>
        <a:bodyPr/>
        <a:lstStyle/>
        <a:p>
          <a:endParaRPr lang="en-US" b="1"/>
        </a:p>
      </dgm:t>
    </dgm:pt>
    <dgm:pt modelId="{B27961AF-4AEC-5641-B227-B4B559B9165D}" type="sibTrans" cxnId="{82A9098C-A755-0644-AE11-BF34594E632E}">
      <dgm:prSet/>
      <dgm:spPr/>
      <dgm:t>
        <a:bodyPr/>
        <a:lstStyle/>
        <a:p>
          <a:endParaRPr lang="en-US" b="1"/>
        </a:p>
      </dgm:t>
    </dgm:pt>
    <dgm:pt modelId="{08C4F9A9-DA6F-C74A-92EE-6121B3A76440}">
      <dgm:prSet phldrT="[Text]"/>
      <dgm:spPr/>
      <dgm:t>
        <a:bodyPr/>
        <a:lstStyle/>
        <a:p>
          <a:r>
            <a:rPr lang="en-US" b="1" dirty="0" smtClean="0"/>
            <a:t>Assets not used in production</a:t>
          </a:r>
          <a:endParaRPr lang="en-US" b="1" dirty="0"/>
        </a:p>
      </dgm:t>
    </dgm:pt>
    <dgm:pt modelId="{0DA75C3B-5E0B-7045-8944-E3601CE3AE01}" type="parTrans" cxnId="{0C8070B2-5240-F342-B1B3-5DB38889C117}">
      <dgm:prSet/>
      <dgm:spPr/>
      <dgm:t>
        <a:bodyPr/>
        <a:lstStyle/>
        <a:p>
          <a:endParaRPr lang="en-US" b="1"/>
        </a:p>
      </dgm:t>
    </dgm:pt>
    <dgm:pt modelId="{D795820E-B4B0-9D47-B263-0C423761391D}" type="sibTrans" cxnId="{0C8070B2-5240-F342-B1B3-5DB38889C117}">
      <dgm:prSet/>
      <dgm:spPr/>
      <dgm:t>
        <a:bodyPr/>
        <a:lstStyle/>
        <a:p>
          <a:endParaRPr lang="en-US" b="1"/>
        </a:p>
      </dgm:t>
    </dgm:pt>
    <dgm:pt modelId="{A02DC0D7-7558-114A-892B-B7FD77163808}" type="pres">
      <dgm:prSet presAssocID="{5C84DB95-3628-1643-92C2-43DA6F83C3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3DFA08-5CFC-224B-AA33-168F48AB0D44}" type="pres">
      <dgm:prSet presAssocID="{9D5E1C4D-389E-5546-97DD-25B73D67FF66}" presName="composite" presStyleCnt="0"/>
      <dgm:spPr/>
    </dgm:pt>
    <dgm:pt modelId="{C1213A41-9820-9146-AE08-78336CEC4513}" type="pres">
      <dgm:prSet presAssocID="{9D5E1C4D-389E-5546-97DD-25B73D67FF6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67820F-1DA4-B34F-917B-BC9F8C4BDABB}" type="pres">
      <dgm:prSet presAssocID="{9D5E1C4D-389E-5546-97DD-25B73D67FF6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85BF1-C318-1C4C-9332-EB159BC480FF}" type="pres">
      <dgm:prSet presAssocID="{BAB9DEB2-0801-4F45-85F5-6223BFFBE4E1}" presName="space" presStyleCnt="0"/>
      <dgm:spPr/>
    </dgm:pt>
    <dgm:pt modelId="{F38851FF-9C5F-6141-A753-34B15578CDE9}" type="pres">
      <dgm:prSet presAssocID="{AF6CB928-CC30-CB4E-89B2-DE90860AE460}" presName="composite" presStyleCnt="0"/>
      <dgm:spPr/>
    </dgm:pt>
    <dgm:pt modelId="{E5DF4CB9-67E9-D145-A12E-DE4EA2484904}" type="pres">
      <dgm:prSet presAssocID="{AF6CB928-CC30-CB4E-89B2-DE90860AE46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AA76B-9CD0-1945-8E81-93B499620DB0}" type="pres">
      <dgm:prSet presAssocID="{AF6CB928-CC30-CB4E-89B2-DE90860AE46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39DEBA-CF36-E14E-9107-12C22E66A850}" type="presOf" srcId="{EDBB69AD-3F42-E643-9509-D17CE4CA58B5}" destId="{B3BAA76B-9CD0-1945-8E81-93B499620DB0}" srcOrd="0" destOrd="1" presId="urn:microsoft.com/office/officeart/2005/8/layout/hList1"/>
    <dgm:cxn modelId="{D4DC42AF-617A-2A4E-9A53-43A168AFF6D3}" type="presOf" srcId="{08C4F9A9-DA6F-C74A-92EE-6121B3A76440}" destId="{B3BAA76B-9CD0-1945-8E81-93B499620DB0}" srcOrd="0" destOrd="3" presId="urn:microsoft.com/office/officeart/2005/8/layout/hList1"/>
    <dgm:cxn modelId="{D3BA0A40-89B6-8540-99ED-A96C7E3C78D3}" type="presOf" srcId="{2D995B9D-E297-9549-ABAA-2CA56E63C18C}" destId="{C767820F-1DA4-B34F-917B-BC9F8C4BDABB}" srcOrd="0" destOrd="1" presId="urn:microsoft.com/office/officeart/2005/8/layout/hList1"/>
    <dgm:cxn modelId="{E1B8A9F8-F45B-0744-B21A-C2D29B80B922}" type="presOf" srcId="{AF6CB928-CC30-CB4E-89B2-DE90860AE460}" destId="{E5DF4CB9-67E9-D145-A12E-DE4EA2484904}" srcOrd="0" destOrd="0" presId="urn:microsoft.com/office/officeart/2005/8/layout/hList1"/>
    <dgm:cxn modelId="{B68D9D36-146F-B94D-999B-77A81B60E04B}" type="presOf" srcId="{058E49DC-7705-8946-8D9F-8CAEDB199916}" destId="{B3BAA76B-9CD0-1945-8E81-93B499620DB0}" srcOrd="0" destOrd="2" presId="urn:microsoft.com/office/officeart/2005/8/layout/hList1"/>
    <dgm:cxn modelId="{610CC336-F848-0745-A32D-7D9B41C30846}" srcId="{9D5E1C4D-389E-5546-97DD-25B73D67FF66}" destId="{C2415787-38E8-B34D-A2D6-F43BA88D0290}" srcOrd="4" destOrd="0" parTransId="{4BCAA5ED-2E54-984F-9337-494CD21F1CEB}" sibTransId="{AFDCB56A-42D4-0D45-A688-1A3C1C006DAA}"/>
    <dgm:cxn modelId="{213BBD1E-76AA-1844-A546-AEB8AC079293}" type="presOf" srcId="{9D5E1C4D-389E-5546-97DD-25B73D67FF66}" destId="{C1213A41-9820-9146-AE08-78336CEC4513}" srcOrd="0" destOrd="0" presId="urn:microsoft.com/office/officeart/2005/8/layout/hList1"/>
    <dgm:cxn modelId="{16DA4813-5E2D-F248-A410-A41D4CDF8180}" srcId="{5C84DB95-3628-1643-92C2-43DA6F83C387}" destId="{AF6CB928-CC30-CB4E-89B2-DE90860AE460}" srcOrd="1" destOrd="0" parTransId="{14416CD3-6929-3F45-A757-75303ABD4325}" sibTransId="{0E7EC9F0-574E-7644-9630-0A1FBAA91EBE}"/>
    <dgm:cxn modelId="{4A1EE076-BEFD-CA4E-97F4-1D325F12BE1A}" type="presOf" srcId="{C2415787-38E8-B34D-A2D6-F43BA88D0290}" destId="{C767820F-1DA4-B34F-917B-BC9F8C4BDABB}" srcOrd="0" destOrd="4" presId="urn:microsoft.com/office/officeart/2005/8/layout/hList1"/>
    <dgm:cxn modelId="{D50C4E97-68FD-5748-8E89-1D63E3AA5421}" type="presOf" srcId="{780EA211-8C29-3644-9324-641688336B18}" destId="{C767820F-1DA4-B34F-917B-BC9F8C4BDABB}" srcOrd="0" destOrd="2" presId="urn:microsoft.com/office/officeart/2005/8/layout/hList1"/>
    <dgm:cxn modelId="{82A9098C-A755-0644-AE11-BF34594E632E}" srcId="{AF6CB928-CC30-CB4E-89B2-DE90860AE460}" destId="{058E49DC-7705-8946-8D9F-8CAEDB199916}" srcOrd="2" destOrd="0" parTransId="{74FEB411-E183-5A41-BF2A-3FF37FF55CDD}" sibTransId="{B27961AF-4AEC-5641-B227-B4B559B9165D}"/>
    <dgm:cxn modelId="{EF596916-EBF7-574F-BFB6-167F97BFF7E8}" srcId="{9D5E1C4D-389E-5546-97DD-25B73D67FF66}" destId="{2D995B9D-E297-9549-ABAA-2CA56E63C18C}" srcOrd="1" destOrd="0" parTransId="{93340851-2E95-CF4B-B1D1-AB36D366D7A9}" sibTransId="{537E43B3-6574-9648-BE1F-C6735F8C4539}"/>
    <dgm:cxn modelId="{890E7401-C68D-E34A-A856-42467278EB07}" type="presOf" srcId="{DE310CE5-6AAE-1D46-8ABD-7EB028667B88}" destId="{C767820F-1DA4-B34F-917B-BC9F8C4BDABB}" srcOrd="0" destOrd="3" presId="urn:microsoft.com/office/officeart/2005/8/layout/hList1"/>
    <dgm:cxn modelId="{6C06D72E-6DB9-AE41-B385-DA323DD89814}" type="presOf" srcId="{AF53ABC2-A5DB-DF49-8633-E7D9E0CE3951}" destId="{B3BAA76B-9CD0-1945-8E81-93B499620DB0}" srcOrd="0" destOrd="0" presId="urn:microsoft.com/office/officeart/2005/8/layout/hList1"/>
    <dgm:cxn modelId="{0C8070B2-5240-F342-B1B3-5DB38889C117}" srcId="{AF6CB928-CC30-CB4E-89B2-DE90860AE460}" destId="{08C4F9A9-DA6F-C74A-92EE-6121B3A76440}" srcOrd="3" destOrd="0" parTransId="{0DA75C3B-5E0B-7045-8944-E3601CE3AE01}" sibTransId="{D795820E-B4B0-9D47-B263-0C423761391D}"/>
    <dgm:cxn modelId="{072B0DEF-3F4A-6541-8E29-DBDF186B77CE}" srcId="{9D5E1C4D-389E-5546-97DD-25B73D67FF66}" destId="{DE310CE5-6AAE-1D46-8ABD-7EB028667B88}" srcOrd="3" destOrd="0" parTransId="{7F1523A6-701E-1642-B838-8A1B83A926A1}" sibTransId="{AD721AAB-FC4F-AA45-9A57-2F4A47D2D4A3}"/>
    <dgm:cxn modelId="{BF2028DA-9CA8-BF46-BE37-27682CC0DFDC}" srcId="{AF6CB928-CC30-CB4E-89B2-DE90860AE460}" destId="{EDBB69AD-3F42-E643-9509-D17CE4CA58B5}" srcOrd="1" destOrd="0" parTransId="{8A0C806F-E5B2-6C48-AD28-1BC6D81B0FED}" sibTransId="{5E7E1D34-8B8A-6543-905D-5F0C51AB08EA}"/>
    <dgm:cxn modelId="{3C4EBA60-0622-B449-9D3E-2AB35944EB1E}" srcId="{9D5E1C4D-389E-5546-97DD-25B73D67FF66}" destId="{780EA211-8C29-3644-9324-641688336B18}" srcOrd="2" destOrd="0" parTransId="{D12A33E2-FBD5-0A40-A32B-AE73006DEF8B}" sibTransId="{4A60C9E3-0FB0-6245-8E56-84E9D04F8858}"/>
    <dgm:cxn modelId="{21802A29-33BF-1D43-98FC-AFFCBA766B76}" srcId="{5C84DB95-3628-1643-92C2-43DA6F83C387}" destId="{9D5E1C4D-389E-5546-97DD-25B73D67FF66}" srcOrd="0" destOrd="0" parTransId="{53527CAC-2A8A-2F48-9A6A-EC22A5E81EF6}" sibTransId="{BAB9DEB2-0801-4F45-85F5-6223BFFBE4E1}"/>
    <dgm:cxn modelId="{ADAC4F48-06FE-6543-B048-82D9D56DC92A}" srcId="{9D5E1C4D-389E-5546-97DD-25B73D67FF66}" destId="{5129DCB1-DC8D-3940-BE6A-67B749E0F817}" srcOrd="0" destOrd="0" parTransId="{5EBD3EDE-0C36-954F-A70C-7A5462B2A318}" sibTransId="{19592C08-1B67-FE47-A722-7CADD41C7B08}"/>
    <dgm:cxn modelId="{6203F767-3FFB-CC49-848F-EC04BE3A2E62}" type="presOf" srcId="{5C84DB95-3628-1643-92C2-43DA6F83C387}" destId="{A02DC0D7-7558-114A-892B-B7FD77163808}" srcOrd="0" destOrd="0" presId="urn:microsoft.com/office/officeart/2005/8/layout/hList1"/>
    <dgm:cxn modelId="{F6F0DAC4-A5EB-D247-BDD0-F28FB3678E44}" type="presOf" srcId="{5129DCB1-DC8D-3940-BE6A-67B749E0F817}" destId="{C767820F-1DA4-B34F-917B-BC9F8C4BDABB}" srcOrd="0" destOrd="0" presId="urn:microsoft.com/office/officeart/2005/8/layout/hList1"/>
    <dgm:cxn modelId="{CE4DAE35-D36C-8544-A21A-27AC91E84F6D}" srcId="{AF6CB928-CC30-CB4E-89B2-DE90860AE460}" destId="{AF53ABC2-A5DB-DF49-8633-E7D9E0CE3951}" srcOrd="0" destOrd="0" parTransId="{65E52BA9-AE37-DB4E-8B30-B89439607A30}" sibTransId="{5C5F7726-F264-9742-97DC-286794B20B6B}"/>
    <dgm:cxn modelId="{9E8A3BC2-DAE2-1041-9A1D-8F5A82A14B0E}" type="presParOf" srcId="{A02DC0D7-7558-114A-892B-B7FD77163808}" destId="{DD3DFA08-5CFC-224B-AA33-168F48AB0D44}" srcOrd="0" destOrd="0" presId="urn:microsoft.com/office/officeart/2005/8/layout/hList1"/>
    <dgm:cxn modelId="{3BDBB642-7554-2E4C-A4AE-7B36D6996CB4}" type="presParOf" srcId="{DD3DFA08-5CFC-224B-AA33-168F48AB0D44}" destId="{C1213A41-9820-9146-AE08-78336CEC4513}" srcOrd="0" destOrd="0" presId="urn:microsoft.com/office/officeart/2005/8/layout/hList1"/>
    <dgm:cxn modelId="{0372C50C-069D-7247-98D3-41BE9584B044}" type="presParOf" srcId="{DD3DFA08-5CFC-224B-AA33-168F48AB0D44}" destId="{C767820F-1DA4-B34F-917B-BC9F8C4BDABB}" srcOrd="1" destOrd="0" presId="urn:microsoft.com/office/officeart/2005/8/layout/hList1"/>
    <dgm:cxn modelId="{F2A48E4D-75F3-E24A-8584-CF5CD7B54523}" type="presParOf" srcId="{A02DC0D7-7558-114A-892B-B7FD77163808}" destId="{E7985BF1-C318-1C4C-9332-EB159BC480FF}" srcOrd="1" destOrd="0" presId="urn:microsoft.com/office/officeart/2005/8/layout/hList1"/>
    <dgm:cxn modelId="{B3583F3B-9A08-3645-A48F-C10FC56D4DBF}" type="presParOf" srcId="{A02DC0D7-7558-114A-892B-B7FD77163808}" destId="{F38851FF-9C5F-6141-A753-34B15578CDE9}" srcOrd="2" destOrd="0" presId="urn:microsoft.com/office/officeart/2005/8/layout/hList1"/>
    <dgm:cxn modelId="{21715AF0-2251-974F-B784-0BE0EEF3C5AC}" type="presParOf" srcId="{F38851FF-9C5F-6141-A753-34B15578CDE9}" destId="{E5DF4CB9-67E9-D145-A12E-DE4EA2484904}" srcOrd="0" destOrd="0" presId="urn:microsoft.com/office/officeart/2005/8/layout/hList1"/>
    <dgm:cxn modelId="{4D4F80F1-1A53-E746-801F-1366A9FD8BCE}" type="presParOf" srcId="{F38851FF-9C5F-6141-A753-34B15578CDE9}" destId="{B3BAA76B-9CD0-1945-8E81-93B499620DB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5DF8E1-5DA2-0143-9139-23F798914665}" type="doc">
      <dgm:prSet loTypeId="urn:microsoft.com/office/officeart/2005/8/layout/radial4" loCatId="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1C3634D-6D7A-ED47-A67E-55329257230E}">
      <dgm:prSet phldrT="[Text]"/>
      <dgm:spPr/>
      <dgm:t>
        <a:bodyPr/>
        <a:lstStyle/>
        <a:p>
          <a:r>
            <a:rPr lang="en-US" b="1" dirty="0" smtClean="0"/>
            <a:t>Tax Burden</a:t>
          </a:r>
          <a:endParaRPr lang="en-US" b="1" dirty="0"/>
        </a:p>
      </dgm:t>
    </dgm:pt>
    <dgm:pt modelId="{467F231E-49D8-A34D-A62C-1F549110F9A6}" type="parTrans" cxnId="{D800C04E-A20C-AC40-ADB2-509CDD6A9A29}">
      <dgm:prSet/>
      <dgm:spPr/>
      <dgm:t>
        <a:bodyPr/>
        <a:lstStyle/>
        <a:p>
          <a:endParaRPr lang="en-US" b="1"/>
        </a:p>
      </dgm:t>
    </dgm:pt>
    <dgm:pt modelId="{8116FBBF-C856-A742-A161-B39287BEA223}" type="sibTrans" cxnId="{D800C04E-A20C-AC40-ADB2-509CDD6A9A29}">
      <dgm:prSet/>
      <dgm:spPr/>
      <dgm:t>
        <a:bodyPr/>
        <a:lstStyle/>
        <a:p>
          <a:endParaRPr lang="en-US" b="1"/>
        </a:p>
      </dgm:t>
    </dgm:pt>
    <dgm:pt modelId="{1769E812-0A9D-7D44-B6B7-709FA10E410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000" b="1" dirty="0" smtClean="0"/>
            <a:t>Income taxes</a:t>
          </a:r>
          <a:endParaRPr lang="en-US" sz="2000" b="1" dirty="0"/>
        </a:p>
      </dgm:t>
    </dgm:pt>
    <dgm:pt modelId="{6663445C-6B47-4F42-A296-7713B2B75E43}" type="parTrans" cxnId="{ED1CD070-F457-9749-B787-DEB61B8E66B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 b="1"/>
        </a:p>
      </dgm:t>
    </dgm:pt>
    <dgm:pt modelId="{8D4F3A26-98C2-144B-96FF-AE52C9EB414D}" type="sibTrans" cxnId="{ED1CD070-F457-9749-B787-DEB61B8E66B7}">
      <dgm:prSet/>
      <dgm:spPr/>
      <dgm:t>
        <a:bodyPr/>
        <a:lstStyle/>
        <a:p>
          <a:endParaRPr lang="en-US" b="1"/>
        </a:p>
      </dgm:t>
    </dgm:pt>
    <dgm:pt modelId="{AB161786-1012-6541-ACD3-74D168304535}">
      <dgm:prSet phldrT="[Text]" custT="1"/>
      <dgm:spPr>
        <a:solidFill>
          <a:srgbClr val="A78D28"/>
        </a:solidFill>
      </dgm:spPr>
      <dgm:t>
        <a:bodyPr/>
        <a:lstStyle/>
        <a:p>
          <a:r>
            <a:rPr lang="en-US" sz="2000" b="1" dirty="0" smtClean="0"/>
            <a:t>Social Security taxes</a:t>
          </a:r>
          <a:endParaRPr lang="en-US" sz="2000" b="1" dirty="0"/>
        </a:p>
      </dgm:t>
    </dgm:pt>
    <dgm:pt modelId="{7E0AF8F8-46B6-874C-B7C0-1C31BD87A799}" type="parTrans" cxnId="{4C0FCAC6-1817-3F4E-BAF4-B91AD137968D}">
      <dgm:prSet/>
      <dgm:spPr>
        <a:solidFill>
          <a:srgbClr val="A78D28"/>
        </a:solidFill>
      </dgm:spPr>
      <dgm:t>
        <a:bodyPr/>
        <a:lstStyle/>
        <a:p>
          <a:endParaRPr lang="en-US" b="1"/>
        </a:p>
      </dgm:t>
    </dgm:pt>
    <dgm:pt modelId="{0BF981DC-5E78-C849-A5CD-E52069CB070F}" type="sibTrans" cxnId="{4C0FCAC6-1817-3F4E-BAF4-B91AD137968D}">
      <dgm:prSet/>
      <dgm:spPr/>
      <dgm:t>
        <a:bodyPr/>
        <a:lstStyle/>
        <a:p>
          <a:endParaRPr lang="en-US" b="1"/>
        </a:p>
      </dgm:t>
    </dgm:pt>
    <dgm:pt modelId="{69EF9399-F55D-5940-AA9F-9D03468EC1BF}">
      <dgm:prSet phldrT="[Text]" custT="1"/>
      <dgm:spPr>
        <a:solidFill>
          <a:srgbClr val="3366FF"/>
        </a:solidFill>
      </dgm:spPr>
      <dgm:t>
        <a:bodyPr/>
        <a:lstStyle/>
        <a:p>
          <a:r>
            <a:rPr lang="en-US" sz="2000" b="1" dirty="0" smtClean="0"/>
            <a:t>Unemploy-ment taxes</a:t>
          </a:r>
          <a:endParaRPr lang="en-US" sz="2000" b="1" dirty="0"/>
        </a:p>
      </dgm:t>
    </dgm:pt>
    <dgm:pt modelId="{FE5B9C2D-4680-1348-BAF9-2E1725DA273C}" type="parTrans" cxnId="{D0E18C34-F56E-904A-932B-07DB58A588B3}">
      <dgm:prSet/>
      <dgm:spPr>
        <a:solidFill>
          <a:srgbClr val="3366FF"/>
        </a:solidFill>
      </dgm:spPr>
      <dgm:t>
        <a:bodyPr/>
        <a:lstStyle/>
        <a:p>
          <a:endParaRPr lang="en-US" b="1"/>
        </a:p>
      </dgm:t>
    </dgm:pt>
    <dgm:pt modelId="{0C38A547-38FC-E644-A752-D2C8D5090421}" type="sibTrans" cxnId="{D0E18C34-F56E-904A-932B-07DB58A588B3}">
      <dgm:prSet/>
      <dgm:spPr/>
      <dgm:t>
        <a:bodyPr/>
        <a:lstStyle/>
        <a:p>
          <a:endParaRPr lang="en-US" b="1"/>
        </a:p>
      </dgm:t>
    </dgm:pt>
    <dgm:pt modelId="{BE5B1B93-0C3E-714E-9A86-11A2977B8060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000" b="1" dirty="0" smtClean="0"/>
            <a:t>Sales taxes</a:t>
          </a:r>
          <a:endParaRPr lang="en-US" sz="2000" b="1" dirty="0"/>
        </a:p>
      </dgm:t>
    </dgm:pt>
    <dgm:pt modelId="{A6BEAE7D-153A-C44C-B0B3-D5F36A04792B}" type="parTrans" cxnId="{D2029DB4-07DB-7E4E-9AD6-96CA712E8CB8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US" b="1"/>
        </a:p>
      </dgm:t>
    </dgm:pt>
    <dgm:pt modelId="{C6D428F5-0F6A-744F-B96C-A889E6F12947}" type="sibTrans" cxnId="{D2029DB4-07DB-7E4E-9AD6-96CA712E8CB8}">
      <dgm:prSet/>
      <dgm:spPr/>
      <dgm:t>
        <a:bodyPr/>
        <a:lstStyle/>
        <a:p>
          <a:endParaRPr lang="en-US" b="1"/>
        </a:p>
      </dgm:t>
    </dgm:pt>
    <dgm:pt modelId="{25A04EA8-F762-2F42-A54E-A68503C2BAC0}">
      <dgm:prSet phldrT="[Text]" custT="1"/>
      <dgm:spPr/>
      <dgm:t>
        <a:bodyPr/>
        <a:lstStyle/>
        <a:p>
          <a:r>
            <a:rPr lang="en-US" sz="2000" b="1" dirty="0" smtClean="0"/>
            <a:t>Property taxes</a:t>
          </a:r>
          <a:endParaRPr lang="en-US" sz="2000" b="1" dirty="0"/>
        </a:p>
      </dgm:t>
    </dgm:pt>
    <dgm:pt modelId="{81F327D1-B4E4-9D4D-A586-8F820C4672D9}" type="parTrans" cxnId="{A8066745-7CB0-9144-AD76-CB4593AA6370}">
      <dgm:prSet/>
      <dgm:spPr/>
      <dgm:t>
        <a:bodyPr/>
        <a:lstStyle/>
        <a:p>
          <a:endParaRPr lang="en-US" b="1"/>
        </a:p>
      </dgm:t>
    </dgm:pt>
    <dgm:pt modelId="{8643B9AB-0BD3-4D47-B097-4C74DE56BC50}" type="sibTrans" cxnId="{A8066745-7CB0-9144-AD76-CB4593AA6370}">
      <dgm:prSet/>
      <dgm:spPr/>
      <dgm:t>
        <a:bodyPr/>
        <a:lstStyle/>
        <a:p>
          <a:endParaRPr lang="en-US" b="1"/>
        </a:p>
      </dgm:t>
    </dgm:pt>
    <dgm:pt modelId="{FC72B863-7EFB-E748-AD86-C56A09BBCE3D}">
      <dgm:prSet phldrT="[Text]" custT="1"/>
      <dgm:spPr/>
      <dgm:t>
        <a:bodyPr/>
        <a:lstStyle/>
        <a:p>
          <a:r>
            <a:rPr lang="en-US" sz="2000" b="1" dirty="0" smtClean="0"/>
            <a:t>Excise taxes</a:t>
          </a:r>
          <a:endParaRPr lang="en-US" sz="2000" b="1" dirty="0"/>
        </a:p>
      </dgm:t>
    </dgm:pt>
    <dgm:pt modelId="{8A88902F-1895-DE45-B8E0-EE4D73C2B12B}" type="parTrans" cxnId="{1993AA2B-DF65-0246-A21C-F004E5061416}">
      <dgm:prSet/>
      <dgm:spPr/>
      <dgm:t>
        <a:bodyPr/>
        <a:lstStyle/>
        <a:p>
          <a:endParaRPr lang="en-US" b="1"/>
        </a:p>
      </dgm:t>
    </dgm:pt>
    <dgm:pt modelId="{C3162317-AF47-8347-B7E1-E81F204A4A38}" type="sibTrans" cxnId="{1993AA2B-DF65-0246-A21C-F004E5061416}">
      <dgm:prSet/>
      <dgm:spPr/>
      <dgm:t>
        <a:bodyPr/>
        <a:lstStyle/>
        <a:p>
          <a:endParaRPr lang="en-US" b="1"/>
        </a:p>
      </dgm:t>
    </dgm:pt>
    <dgm:pt modelId="{31AA9581-2E23-C741-A0B3-D05FD564DA28}" type="pres">
      <dgm:prSet presAssocID="{F25DF8E1-5DA2-0143-9139-23F79891466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E6922D-194B-464B-AEB5-50D9B2C2AF63}" type="pres">
      <dgm:prSet presAssocID="{41C3634D-6D7A-ED47-A67E-55329257230E}" presName="centerShape" presStyleLbl="node0" presStyleIdx="0" presStyleCnt="1"/>
      <dgm:spPr/>
      <dgm:t>
        <a:bodyPr/>
        <a:lstStyle/>
        <a:p>
          <a:endParaRPr lang="en-US"/>
        </a:p>
      </dgm:t>
    </dgm:pt>
    <dgm:pt modelId="{6A8D88D1-0B7D-2A40-86D2-387125D4536E}" type="pres">
      <dgm:prSet presAssocID="{6663445C-6B47-4F42-A296-7713B2B75E43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B23E5912-36A7-5F4F-A87A-88D300703580}" type="pres">
      <dgm:prSet presAssocID="{1769E812-0A9D-7D44-B6B7-709FA10E410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6A223-9FA9-FF44-A884-6B469A610279}" type="pres">
      <dgm:prSet presAssocID="{7E0AF8F8-46B6-874C-B7C0-1C31BD87A799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48836F0E-800A-7C41-A17C-4B584FA87EB1}" type="pres">
      <dgm:prSet presAssocID="{AB161786-1012-6541-ACD3-74D168304535}" presName="node" presStyleLbl="node1" presStyleIdx="1" presStyleCnt="6" custRadScaleRad="95709" custRadScaleInc="-123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F8111-1C92-D945-901D-115A56C1A005}" type="pres">
      <dgm:prSet presAssocID="{FE5B9C2D-4680-1348-BAF9-2E1725DA273C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00B2BDC7-F57C-B84B-AE88-2DE62FE74321}" type="pres">
      <dgm:prSet presAssocID="{69EF9399-F55D-5940-AA9F-9D03468EC1BF}" presName="node" presStyleLbl="node1" presStyleIdx="2" presStyleCnt="6" custScaleX="117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0005B-E5D4-404F-8FDA-7C6B98AE7026}" type="pres">
      <dgm:prSet presAssocID="{A6BEAE7D-153A-C44C-B0B3-D5F36A04792B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EF8B1129-8F28-B646-B487-2DA8C2CD7789}" type="pres">
      <dgm:prSet presAssocID="{BE5B1B93-0C3E-714E-9A86-11A2977B8060}" presName="node" presStyleLbl="node1" presStyleIdx="3" presStyleCnt="6" custScaleX="1190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873C5-FEFD-C148-A629-566C1F39D755}" type="pres">
      <dgm:prSet presAssocID="{81F327D1-B4E4-9D4D-A586-8F820C4672D9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D10008BE-86D2-D541-822E-1CA456BB3137}" type="pres">
      <dgm:prSet presAssocID="{25A04EA8-F762-2F42-A54E-A68503C2BAC0}" presName="node" presStyleLbl="node1" presStyleIdx="4" presStyleCnt="6" custRadScaleRad="95709" custRadScaleInc="123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E1B18-2428-F647-8EA8-26349D8BDF39}" type="pres">
      <dgm:prSet presAssocID="{8A88902F-1895-DE45-B8E0-EE4D73C2B12B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16A61C03-DAC9-894A-B375-274C9B050EC7}" type="pres">
      <dgm:prSet presAssocID="{FC72B863-7EFB-E748-AD86-C56A09BBCE3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DFEE6B-2DD4-4C44-9343-33137644B351}" type="presOf" srcId="{25A04EA8-F762-2F42-A54E-A68503C2BAC0}" destId="{D10008BE-86D2-D541-822E-1CA456BB3137}" srcOrd="0" destOrd="0" presId="urn:microsoft.com/office/officeart/2005/8/layout/radial4"/>
    <dgm:cxn modelId="{E0CD5BAA-60A5-6041-A846-6263D35C4E51}" type="presOf" srcId="{6663445C-6B47-4F42-A296-7713B2B75E43}" destId="{6A8D88D1-0B7D-2A40-86D2-387125D4536E}" srcOrd="0" destOrd="0" presId="urn:microsoft.com/office/officeart/2005/8/layout/radial4"/>
    <dgm:cxn modelId="{4C0FCAC6-1817-3F4E-BAF4-B91AD137968D}" srcId="{41C3634D-6D7A-ED47-A67E-55329257230E}" destId="{AB161786-1012-6541-ACD3-74D168304535}" srcOrd="1" destOrd="0" parTransId="{7E0AF8F8-46B6-874C-B7C0-1C31BD87A799}" sibTransId="{0BF981DC-5E78-C849-A5CD-E52069CB070F}"/>
    <dgm:cxn modelId="{D0E18C34-F56E-904A-932B-07DB58A588B3}" srcId="{41C3634D-6D7A-ED47-A67E-55329257230E}" destId="{69EF9399-F55D-5940-AA9F-9D03468EC1BF}" srcOrd="2" destOrd="0" parTransId="{FE5B9C2D-4680-1348-BAF9-2E1725DA273C}" sibTransId="{0C38A547-38FC-E644-A752-D2C8D5090421}"/>
    <dgm:cxn modelId="{AE6E2482-477C-4C45-9EC1-353A714680DC}" type="presOf" srcId="{BE5B1B93-0C3E-714E-9A86-11A2977B8060}" destId="{EF8B1129-8F28-B646-B487-2DA8C2CD7789}" srcOrd="0" destOrd="0" presId="urn:microsoft.com/office/officeart/2005/8/layout/radial4"/>
    <dgm:cxn modelId="{AF3CD97D-30D7-3C43-961D-BB38F80FAB42}" type="presOf" srcId="{FE5B9C2D-4680-1348-BAF9-2E1725DA273C}" destId="{900F8111-1C92-D945-901D-115A56C1A005}" srcOrd="0" destOrd="0" presId="urn:microsoft.com/office/officeart/2005/8/layout/radial4"/>
    <dgm:cxn modelId="{270E4EEB-1291-C649-9D89-BDDF0378D554}" type="presOf" srcId="{8A88902F-1895-DE45-B8E0-EE4D73C2B12B}" destId="{83CE1B18-2428-F647-8EA8-26349D8BDF39}" srcOrd="0" destOrd="0" presId="urn:microsoft.com/office/officeart/2005/8/layout/radial4"/>
    <dgm:cxn modelId="{1BE5312F-9ADB-A34B-9FC1-424ABC13FB43}" type="presOf" srcId="{A6BEAE7D-153A-C44C-B0B3-D5F36A04792B}" destId="{F120005B-E5D4-404F-8FDA-7C6B98AE7026}" srcOrd="0" destOrd="0" presId="urn:microsoft.com/office/officeart/2005/8/layout/radial4"/>
    <dgm:cxn modelId="{A8066745-7CB0-9144-AD76-CB4593AA6370}" srcId="{41C3634D-6D7A-ED47-A67E-55329257230E}" destId="{25A04EA8-F762-2F42-A54E-A68503C2BAC0}" srcOrd="4" destOrd="0" parTransId="{81F327D1-B4E4-9D4D-A586-8F820C4672D9}" sibTransId="{8643B9AB-0BD3-4D47-B097-4C74DE56BC50}"/>
    <dgm:cxn modelId="{69C8B802-3E09-6940-B769-1723637E6699}" type="presOf" srcId="{81F327D1-B4E4-9D4D-A586-8F820C4672D9}" destId="{0F1873C5-FEFD-C148-A629-566C1F39D755}" srcOrd="0" destOrd="0" presId="urn:microsoft.com/office/officeart/2005/8/layout/radial4"/>
    <dgm:cxn modelId="{036D40CA-38D8-5B43-A798-8B04D0BCBF49}" type="presOf" srcId="{F25DF8E1-5DA2-0143-9139-23F798914665}" destId="{31AA9581-2E23-C741-A0B3-D05FD564DA28}" srcOrd="0" destOrd="0" presId="urn:microsoft.com/office/officeart/2005/8/layout/radial4"/>
    <dgm:cxn modelId="{CAFACFCA-23CF-4C44-9457-8F361366BF01}" type="presOf" srcId="{1769E812-0A9D-7D44-B6B7-709FA10E410E}" destId="{B23E5912-36A7-5F4F-A87A-88D300703580}" srcOrd="0" destOrd="0" presId="urn:microsoft.com/office/officeart/2005/8/layout/radial4"/>
    <dgm:cxn modelId="{D2029DB4-07DB-7E4E-9AD6-96CA712E8CB8}" srcId="{41C3634D-6D7A-ED47-A67E-55329257230E}" destId="{BE5B1B93-0C3E-714E-9A86-11A2977B8060}" srcOrd="3" destOrd="0" parTransId="{A6BEAE7D-153A-C44C-B0B3-D5F36A04792B}" sibTransId="{C6D428F5-0F6A-744F-B96C-A889E6F12947}"/>
    <dgm:cxn modelId="{1EE00659-8A56-7E4C-8DF0-44505BF87B58}" type="presOf" srcId="{7E0AF8F8-46B6-874C-B7C0-1C31BD87A799}" destId="{A8A6A223-9FA9-FF44-A884-6B469A610279}" srcOrd="0" destOrd="0" presId="urn:microsoft.com/office/officeart/2005/8/layout/radial4"/>
    <dgm:cxn modelId="{61220411-B831-B645-A2E9-A507AA1E1981}" type="presOf" srcId="{41C3634D-6D7A-ED47-A67E-55329257230E}" destId="{6AE6922D-194B-464B-AEB5-50D9B2C2AF63}" srcOrd="0" destOrd="0" presId="urn:microsoft.com/office/officeart/2005/8/layout/radial4"/>
    <dgm:cxn modelId="{ED1CD070-F457-9749-B787-DEB61B8E66B7}" srcId="{41C3634D-6D7A-ED47-A67E-55329257230E}" destId="{1769E812-0A9D-7D44-B6B7-709FA10E410E}" srcOrd="0" destOrd="0" parTransId="{6663445C-6B47-4F42-A296-7713B2B75E43}" sibTransId="{8D4F3A26-98C2-144B-96FF-AE52C9EB414D}"/>
    <dgm:cxn modelId="{1993AA2B-DF65-0246-A21C-F004E5061416}" srcId="{41C3634D-6D7A-ED47-A67E-55329257230E}" destId="{FC72B863-7EFB-E748-AD86-C56A09BBCE3D}" srcOrd="5" destOrd="0" parTransId="{8A88902F-1895-DE45-B8E0-EE4D73C2B12B}" sibTransId="{C3162317-AF47-8347-B7E1-E81F204A4A38}"/>
    <dgm:cxn modelId="{5CF311C3-3347-9B44-A269-0694277F1290}" type="presOf" srcId="{69EF9399-F55D-5940-AA9F-9D03468EC1BF}" destId="{00B2BDC7-F57C-B84B-AE88-2DE62FE74321}" srcOrd="0" destOrd="0" presId="urn:microsoft.com/office/officeart/2005/8/layout/radial4"/>
    <dgm:cxn modelId="{7EE76673-0EB0-434A-8D09-4FD1F6596B3F}" type="presOf" srcId="{AB161786-1012-6541-ACD3-74D168304535}" destId="{48836F0E-800A-7C41-A17C-4B584FA87EB1}" srcOrd="0" destOrd="0" presId="urn:microsoft.com/office/officeart/2005/8/layout/radial4"/>
    <dgm:cxn modelId="{D800C04E-A20C-AC40-ADB2-509CDD6A9A29}" srcId="{F25DF8E1-5DA2-0143-9139-23F798914665}" destId="{41C3634D-6D7A-ED47-A67E-55329257230E}" srcOrd="0" destOrd="0" parTransId="{467F231E-49D8-A34D-A62C-1F549110F9A6}" sibTransId="{8116FBBF-C856-A742-A161-B39287BEA223}"/>
    <dgm:cxn modelId="{DFCCE8C8-9FAE-2E42-AFB1-5BF5DD62C553}" type="presOf" srcId="{FC72B863-7EFB-E748-AD86-C56A09BBCE3D}" destId="{16A61C03-DAC9-894A-B375-274C9B050EC7}" srcOrd="0" destOrd="0" presId="urn:microsoft.com/office/officeart/2005/8/layout/radial4"/>
    <dgm:cxn modelId="{19EE5F8E-EDB5-2E41-862C-0ADB3635D271}" type="presParOf" srcId="{31AA9581-2E23-C741-A0B3-D05FD564DA28}" destId="{6AE6922D-194B-464B-AEB5-50D9B2C2AF63}" srcOrd="0" destOrd="0" presId="urn:microsoft.com/office/officeart/2005/8/layout/radial4"/>
    <dgm:cxn modelId="{E6E6BDF6-EA9F-9A49-B7FA-CFEDB722E0ED}" type="presParOf" srcId="{31AA9581-2E23-C741-A0B3-D05FD564DA28}" destId="{6A8D88D1-0B7D-2A40-86D2-387125D4536E}" srcOrd="1" destOrd="0" presId="urn:microsoft.com/office/officeart/2005/8/layout/radial4"/>
    <dgm:cxn modelId="{766043FD-62B6-F440-950F-93236C996BB2}" type="presParOf" srcId="{31AA9581-2E23-C741-A0B3-D05FD564DA28}" destId="{B23E5912-36A7-5F4F-A87A-88D300703580}" srcOrd="2" destOrd="0" presId="urn:microsoft.com/office/officeart/2005/8/layout/radial4"/>
    <dgm:cxn modelId="{65DF30A5-7031-C54A-963C-E1276D36EE56}" type="presParOf" srcId="{31AA9581-2E23-C741-A0B3-D05FD564DA28}" destId="{A8A6A223-9FA9-FF44-A884-6B469A610279}" srcOrd="3" destOrd="0" presId="urn:microsoft.com/office/officeart/2005/8/layout/radial4"/>
    <dgm:cxn modelId="{E8C6FCBC-0F58-194C-AF03-D7343E297339}" type="presParOf" srcId="{31AA9581-2E23-C741-A0B3-D05FD564DA28}" destId="{48836F0E-800A-7C41-A17C-4B584FA87EB1}" srcOrd="4" destOrd="0" presId="urn:microsoft.com/office/officeart/2005/8/layout/radial4"/>
    <dgm:cxn modelId="{5DDCDFF5-6923-5142-88E2-99D09C02454F}" type="presParOf" srcId="{31AA9581-2E23-C741-A0B3-D05FD564DA28}" destId="{900F8111-1C92-D945-901D-115A56C1A005}" srcOrd="5" destOrd="0" presId="urn:microsoft.com/office/officeart/2005/8/layout/radial4"/>
    <dgm:cxn modelId="{1B57A0CA-E889-A444-91CE-80AB3525D794}" type="presParOf" srcId="{31AA9581-2E23-C741-A0B3-D05FD564DA28}" destId="{00B2BDC7-F57C-B84B-AE88-2DE62FE74321}" srcOrd="6" destOrd="0" presId="urn:microsoft.com/office/officeart/2005/8/layout/radial4"/>
    <dgm:cxn modelId="{67010353-8A1F-7640-AB5A-94E14CE1CA0C}" type="presParOf" srcId="{31AA9581-2E23-C741-A0B3-D05FD564DA28}" destId="{F120005B-E5D4-404F-8FDA-7C6B98AE7026}" srcOrd="7" destOrd="0" presId="urn:microsoft.com/office/officeart/2005/8/layout/radial4"/>
    <dgm:cxn modelId="{8A4088F7-524D-9343-80F0-B786DF80BA99}" type="presParOf" srcId="{31AA9581-2E23-C741-A0B3-D05FD564DA28}" destId="{EF8B1129-8F28-B646-B487-2DA8C2CD7789}" srcOrd="8" destOrd="0" presId="urn:microsoft.com/office/officeart/2005/8/layout/radial4"/>
    <dgm:cxn modelId="{51F63348-4B3E-C148-B3AA-742FF56A9AB0}" type="presParOf" srcId="{31AA9581-2E23-C741-A0B3-D05FD564DA28}" destId="{0F1873C5-FEFD-C148-A629-566C1F39D755}" srcOrd="9" destOrd="0" presId="urn:microsoft.com/office/officeart/2005/8/layout/radial4"/>
    <dgm:cxn modelId="{5CAB31CE-31CB-F442-B304-D7FC47EB3E9F}" type="presParOf" srcId="{31AA9581-2E23-C741-A0B3-D05FD564DA28}" destId="{D10008BE-86D2-D541-822E-1CA456BB3137}" srcOrd="10" destOrd="0" presId="urn:microsoft.com/office/officeart/2005/8/layout/radial4"/>
    <dgm:cxn modelId="{F9E16B1D-69C1-8541-B80E-EC84E4DD9229}" type="presParOf" srcId="{31AA9581-2E23-C741-A0B3-D05FD564DA28}" destId="{83CE1B18-2428-F647-8EA8-26349D8BDF39}" srcOrd="11" destOrd="0" presId="urn:microsoft.com/office/officeart/2005/8/layout/radial4"/>
    <dgm:cxn modelId="{E9C0383E-7292-064C-9296-705E5250E860}" type="presParOf" srcId="{31AA9581-2E23-C741-A0B3-D05FD564DA28}" destId="{16A61C03-DAC9-894A-B375-274C9B050EC7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13A41-9820-9146-AE08-78336CEC4513}">
      <dsp:nvSpPr>
        <dsp:cNvPr id="0" name=""/>
        <dsp:cNvSpPr/>
      </dsp:nvSpPr>
      <dsp:spPr>
        <a:xfrm>
          <a:off x="39" y="50566"/>
          <a:ext cx="3760071" cy="66240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Current assets</a:t>
          </a:r>
          <a:endParaRPr lang="en-US" sz="2300" b="1" kern="1200" dirty="0"/>
        </a:p>
      </dsp:txBody>
      <dsp:txXfrm>
        <a:off x="39" y="50566"/>
        <a:ext cx="3760071" cy="662400"/>
      </dsp:txXfrm>
    </dsp:sp>
    <dsp:sp modelId="{C767820F-1DA4-B34F-917B-BC9F8C4BDABB}">
      <dsp:nvSpPr>
        <dsp:cNvPr id="0" name=""/>
        <dsp:cNvSpPr/>
      </dsp:nvSpPr>
      <dsp:spPr>
        <a:xfrm>
          <a:off x="39" y="712966"/>
          <a:ext cx="3760071" cy="2020320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Cash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Receivables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Inventory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Supplies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Prepaid expenses</a:t>
          </a:r>
          <a:endParaRPr lang="en-US" sz="2300" b="1" kern="1200" dirty="0"/>
        </a:p>
      </dsp:txBody>
      <dsp:txXfrm>
        <a:off x="39" y="712966"/>
        <a:ext cx="3760071" cy="2020320"/>
      </dsp:txXfrm>
    </dsp:sp>
    <dsp:sp modelId="{E5DF4CB9-67E9-D145-A12E-DE4EA2484904}">
      <dsp:nvSpPr>
        <dsp:cNvPr id="0" name=""/>
        <dsp:cNvSpPr/>
      </dsp:nvSpPr>
      <dsp:spPr>
        <a:xfrm>
          <a:off x="4286521" y="50566"/>
          <a:ext cx="3760071" cy="662400"/>
        </a:xfrm>
        <a:prstGeom prst="rect">
          <a:avLst/>
        </a:prstGeom>
        <a:solidFill>
          <a:schemeClr val="accent2">
            <a:hueOff val="-10161094"/>
            <a:satOff val="35315"/>
            <a:lumOff val="25688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Fixed assets</a:t>
          </a:r>
          <a:endParaRPr lang="en-US" sz="2300" b="1" kern="1200" dirty="0"/>
        </a:p>
      </dsp:txBody>
      <dsp:txXfrm>
        <a:off x="4286521" y="50566"/>
        <a:ext cx="3760071" cy="662400"/>
      </dsp:txXfrm>
    </dsp:sp>
    <dsp:sp modelId="{B3BAA76B-9CD0-1945-8E81-93B499620DB0}">
      <dsp:nvSpPr>
        <dsp:cNvPr id="0" name=""/>
        <dsp:cNvSpPr/>
      </dsp:nvSpPr>
      <dsp:spPr>
        <a:xfrm>
          <a:off x="4286521" y="712966"/>
          <a:ext cx="3760071" cy="2020320"/>
        </a:xfrm>
        <a:prstGeom prst="rect">
          <a:avLst/>
        </a:prstGeom>
        <a:solidFill>
          <a:schemeClr val="accent2">
            <a:tint val="40000"/>
            <a:alpha val="90000"/>
            <a:hueOff val="-11225364"/>
            <a:satOff val="59373"/>
            <a:lumOff val="67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Land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Buildings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Equipment</a:t>
          </a:r>
          <a:endParaRPr lang="en-US" sz="2300" b="1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1" kern="1200" dirty="0" smtClean="0"/>
            <a:t>Assets not used in production</a:t>
          </a:r>
          <a:endParaRPr lang="en-US" sz="2300" b="1" kern="1200" dirty="0"/>
        </a:p>
      </dsp:txBody>
      <dsp:txXfrm>
        <a:off x="4286521" y="712966"/>
        <a:ext cx="3760071" cy="2020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6922D-194B-464B-AEB5-50D9B2C2AF63}">
      <dsp:nvSpPr>
        <dsp:cNvPr id="0" name=""/>
        <dsp:cNvSpPr/>
      </dsp:nvSpPr>
      <dsp:spPr>
        <a:xfrm>
          <a:off x="3246806" y="2468883"/>
          <a:ext cx="2020419" cy="2020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Tax Burden</a:t>
          </a:r>
          <a:endParaRPr lang="en-US" sz="3100" b="1" kern="1200" dirty="0"/>
        </a:p>
      </dsp:txBody>
      <dsp:txXfrm>
        <a:off x="3542690" y="2764767"/>
        <a:ext cx="1428651" cy="1428651"/>
      </dsp:txXfrm>
    </dsp:sp>
    <dsp:sp modelId="{6A8D88D1-0B7D-2A40-86D2-387125D4536E}">
      <dsp:nvSpPr>
        <dsp:cNvPr id="0" name=""/>
        <dsp:cNvSpPr/>
      </dsp:nvSpPr>
      <dsp:spPr>
        <a:xfrm rot="10800000">
          <a:off x="1195168" y="3191183"/>
          <a:ext cx="1938797" cy="575819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E5912-36A7-5F4F-A87A-88D300703580}">
      <dsp:nvSpPr>
        <dsp:cNvPr id="0" name=""/>
        <dsp:cNvSpPr/>
      </dsp:nvSpPr>
      <dsp:spPr>
        <a:xfrm>
          <a:off x="488021" y="2913375"/>
          <a:ext cx="1414293" cy="1131435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Income taxes</a:t>
          </a:r>
          <a:endParaRPr lang="en-US" sz="2000" b="1" kern="1200" dirty="0"/>
        </a:p>
      </dsp:txBody>
      <dsp:txXfrm>
        <a:off x="521160" y="2946514"/>
        <a:ext cx="1348015" cy="1065157"/>
      </dsp:txXfrm>
    </dsp:sp>
    <dsp:sp modelId="{A8A6A223-9FA9-FF44-A884-6B469A610279}">
      <dsp:nvSpPr>
        <dsp:cNvPr id="0" name=""/>
        <dsp:cNvSpPr/>
      </dsp:nvSpPr>
      <dsp:spPr>
        <a:xfrm rot="12737844">
          <a:off x="1639560" y="2110189"/>
          <a:ext cx="1814640" cy="575819"/>
        </a:xfrm>
        <a:prstGeom prst="leftArrow">
          <a:avLst>
            <a:gd name="adj1" fmla="val 60000"/>
            <a:gd name="adj2" fmla="val 50000"/>
          </a:avLst>
        </a:prstGeom>
        <a:solidFill>
          <a:srgbClr val="A78D28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36F0E-800A-7C41-A17C-4B584FA87EB1}">
      <dsp:nvSpPr>
        <dsp:cNvPr id="0" name=""/>
        <dsp:cNvSpPr/>
      </dsp:nvSpPr>
      <dsp:spPr>
        <a:xfrm>
          <a:off x="1072788" y="1347588"/>
          <a:ext cx="1414293" cy="1131435"/>
        </a:xfrm>
        <a:prstGeom prst="roundRect">
          <a:avLst>
            <a:gd name="adj" fmla="val 10000"/>
          </a:avLst>
        </a:prstGeom>
        <a:solidFill>
          <a:srgbClr val="A78D28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Social Security taxes</a:t>
          </a:r>
          <a:endParaRPr lang="en-US" sz="2000" b="1" kern="1200" dirty="0"/>
        </a:p>
      </dsp:txBody>
      <dsp:txXfrm>
        <a:off x="1105927" y="1380727"/>
        <a:ext cx="1348015" cy="1065157"/>
      </dsp:txXfrm>
    </dsp:sp>
    <dsp:sp modelId="{900F8111-1C92-D945-901D-115A56C1A005}">
      <dsp:nvSpPr>
        <dsp:cNvPr id="0" name=""/>
        <dsp:cNvSpPr/>
      </dsp:nvSpPr>
      <dsp:spPr>
        <a:xfrm rot="15120000">
          <a:off x="2641014" y="1201146"/>
          <a:ext cx="1938797" cy="575819"/>
        </a:xfrm>
        <a:prstGeom prst="leftArrow">
          <a:avLst>
            <a:gd name="adj1" fmla="val 60000"/>
            <a:gd name="adj2" fmla="val 50000"/>
          </a:avLst>
        </a:prstGeom>
        <a:solidFill>
          <a:srgbClr val="3366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2BDC7-F57C-B84B-AE88-2DE62FE74321}">
      <dsp:nvSpPr>
        <dsp:cNvPr id="0" name=""/>
        <dsp:cNvSpPr/>
      </dsp:nvSpPr>
      <dsp:spPr>
        <a:xfrm>
          <a:off x="2479057" y="1385"/>
          <a:ext cx="1663591" cy="1131435"/>
        </a:xfrm>
        <a:prstGeom prst="roundRect">
          <a:avLst>
            <a:gd name="adj" fmla="val 10000"/>
          </a:avLst>
        </a:prstGeom>
        <a:solidFill>
          <a:srgbClr val="3366FF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Unemploy-ment taxes</a:t>
          </a:r>
          <a:endParaRPr lang="en-US" sz="2000" b="1" kern="1200" dirty="0"/>
        </a:p>
      </dsp:txBody>
      <dsp:txXfrm>
        <a:off x="2512196" y="34524"/>
        <a:ext cx="1597313" cy="1065157"/>
      </dsp:txXfrm>
    </dsp:sp>
    <dsp:sp modelId="{F120005B-E5D4-404F-8FDA-7C6B98AE7026}">
      <dsp:nvSpPr>
        <dsp:cNvPr id="0" name=""/>
        <dsp:cNvSpPr/>
      </dsp:nvSpPr>
      <dsp:spPr>
        <a:xfrm rot="17280000">
          <a:off x="3934219" y="1201146"/>
          <a:ext cx="1938797" cy="57581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8B1129-8F28-B646-B487-2DA8C2CD7789}">
      <dsp:nvSpPr>
        <dsp:cNvPr id="0" name=""/>
        <dsp:cNvSpPr/>
      </dsp:nvSpPr>
      <dsp:spPr>
        <a:xfrm>
          <a:off x="4361179" y="1385"/>
          <a:ext cx="1683999" cy="1131435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Sales taxes</a:t>
          </a:r>
          <a:endParaRPr lang="en-US" sz="2000" b="1" kern="1200" dirty="0"/>
        </a:p>
      </dsp:txBody>
      <dsp:txXfrm>
        <a:off x="4394318" y="34524"/>
        <a:ext cx="1617721" cy="1065157"/>
      </dsp:txXfrm>
    </dsp:sp>
    <dsp:sp modelId="{0F1873C5-FEFD-C148-A629-566C1F39D755}">
      <dsp:nvSpPr>
        <dsp:cNvPr id="0" name=""/>
        <dsp:cNvSpPr/>
      </dsp:nvSpPr>
      <dsp:spPr>
        <a:xfrm rot="19662156">
          <a:off x="5059831" y="2110189"/>
          <a:ext cx="1814640" cy="575819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008BE-86D2-D541-822E-1CA456BB3137}">
      <dsp:nvSpPr>
        <dsp:cNvPr id="0" name=""/>
        <dsp:cNvSpPr/>
      </dsp:nvSpPr>
      <dsp:spPr>
        <a:xfrm>
          <a:off x="6026949" y="1347588"/>
          <a:ext cx="1414293" cy="11314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Property taxes</a:t>
          </a:r>
          <a:endParaRPr lang="en-US" sz="2000" b="1" kern="1200" dirty="0"/>
        </a:p>
      </dsp:txBody>
      <dsp:txXfrm>
        <a:off x="6060088" y="1380727"/>
        <a:ext cx="1348015" cy="1065157"/>
      </dsp:txXfrm>
    </dsp:sp>
    <dsp:sp modelId="{83CE1B18-2428-F647-8EA8-26349D8BDF39}">
      <dsp:nvSpPr>
        <dsp:cNvPr id="0" name=""/>
        <dsp:cNvSpPr/>
      </dsp:nvSpPr>
      <dsp:spPr>
        <a:xfrm>
          <a:off x="5380065" y="3191183"/>
          <a:ext cx="1938797" cy="57581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61C03-DAC9-894A-B375-274C9B050EC7}">
      <dsp:nvSpPr>
        <dsp:cNvPr id="0" name=""/>
        <dsp:cNvSpPr/>
      </dsp:nvSpPr>
      <dsp:spPr>
        <a:xfrm>
          <a:off x="6611716" y="2913375"/>
          <a:ext cx="1414293" cy="11314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Excise taxes</a:t>
          </a:r>
          <a:endParaRPr lang="en-US" sz="2000" b="1" kern="1200" dirty="0"/>
        </a:p>
      </dsp:txBody>
      <dsp:txXfrm>
        <a:off x="6644855" y="2946514"/>
        <a:ext cx="1348015" cy="1065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20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90" r:id="rId3"/>
    <p:sldLayoutId id="2147483686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562756"/>
            <a:ext cx="8320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Finance Plan: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How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Much Money Do You Need?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10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Owner's Equity: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You Are Worth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84" y="1645892"/>
            <a:ext cx="8042276" cy="434340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BB0408"/>
                </a:solidFill>
              </a:rPr>
              <a:t>Net </a:t>
            </a:r>
            <a:r>
              <a:rPr lang="en-US" sz="3000" dirty="0" smtClean="0">
                <a:solidFill>
                  <a:srgbClr val="BB0408"/>
                </a:solidFill>
              </a:rPr>
              <a:t>worth</a:t>
            </a:r>
            <a:r>
              <a:rPr lang="en-US" sz="3000" dirty="0" smtClean="0"/>
              <a:t>: accumulated </a:t>
            </a:r>
            <a:r>
              <a:rPr lang="en-US" sz="3000" dirty="0"/>
              <a:t>net income of the company from its inception to the present </a:t>
            </a:r>
            <a:endParaRPr lang="en-US" sz="3000" dirty="0" smtClean="0"/>
          </a:p>
          <a:p>
            <a:r>
              <a:rPr lang="en-US" sz="3000" dirty="0"/>
              <a:t>Net worth is not cash, does not represent a liquidation value and cannot be </a:t>
            </a:r>
            <a:r>
              <a:rPr lang="en-US" sz="3000" dirty="0" smtClean="0"/>
              <a:t>spent</a:t>
            </a:r>
          </a:p>
          <a:p>
            <a:r>
              <a:rPr lang="en-US" sz="3000" dirty="0"/>
              <a:t>I</a:t>
            </a:r>
            <a:r>
              <a:rPr lang="en-US" sz="3000" dirty="0" smtClean="0"/>
              <a:t>t </a:t>
            </a:r>
            <a:r>
              <a:rPr lang="en-US" sz="3000" dirty="0"/>
              <a:t>may even be a negative value if </a:t>
            </a:r>
            <a:r>
              <a:rPr lang="en-US" sz="3000" dirty="0" smtClean="0"/>
              <a:t>the amount </a:t>
            </a:r>
            <a:r>
              <a:rPr lang="en-US" sz="3000" dirty="0"/>
              <a:t>a company owes is greater than its </a:t>
            </a:r>
            <a:r>
              <a:rPr lang="en-US" sz="3000" dirty="0" smtClean="0"/>
              <a:t>assets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07528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Income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20358" cy="46634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Sometimes called profit and loss statement</a:t>
            </a:r>
          </a:p>
          <a:p>
            <a:r>
              <a:rPr lang="en-US" sz="3200" dirty="0"/>
              <a:t>S</a:t>
            </a:r>
            <a:r>
              <a:rPr lang="en-US" sz="3200" dirty="0" smtClean="0"/>
              <a:t>hows revenues </a:t>
            </a:r>
            <a:r>
              <a:rPr lang="en-US" sz="3200" dirty="0"/>
              <a:t>and expenses that result in </a:t>
            </a:r>
            <a:r>
              <a:rPr lang="en-US" sz="3200" dirty="0" smtClean="0"/>
              <a:t>profit </a:t>
            </a:r>
            <a:r>
              <a:rPr lang="en-US" sz="3200" dirty="0"/>
              <a:t>or loss from operations during a given </a:t>
            </a:r>
            <a:r>
              <a:rPr lang="en-US" sz="3200" dirty="0" smtClean="0"/>
              <a:t>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54380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Income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20358" cy="484628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Components:</a:t>
            </a:r>
          </a:p>
          <a:p>
            <a:pPr lvl="1"/>
            <a:r>
              <a:rPr lang="en-US" dirty="0" smtClean="0"/>
              <a:t>Revenues</a:t>
            </a:r>
          </a:p>
          <a:p>
            <a:pPr lvl="2"/>
            <a:r>
              <a:rPr lang="en-US" dirty="0" smtClean="0"/>
              <a:t>Income from selling product or service</a:t>
            </a:r>
          </a:p>
          <a:p>
            <a:pPr lvl="1"/>
            <a:r>
              <a:rPr lang="en-US" dirty="0"/>
              <a:t>Cost of g</a:t>
            </a:r>
            <a:r>
              <a:rPr lang="en-US" dirty="0" smtClean="0"/>
              <a:t>oods sold</a:t>
            </a:r>
          </a:p>
          <a:p>
            <a:pPr lvl="2"/>
            <a:r>
              <a:rPr lang="en-US" dirty="0" smtClean="0"/>
              <a:t>Cost of merchandise from all sources for resale, and is a cost to you</a:t>
            </a:r>
          </a:p>
          <a:p>
            <a:pPr lvl="1"/>
            <a:r>
              <a:rPr lang="en-US" dirty="0" smtClean="0"/>
              <a:t>Expenses </a:t>
            </a:r>
          </a:p>
          <a:p>
            <a:pPr lvl="2"/>
            <a:r>
              <a:rPr lang="en-US" dirty="0" smtClean="0"/>
              <a:t>Outflows or incurrence of liabilities as a result of producing goods or services</a:t>
            </a:r>
          </a:p>
          <a:p>
            <a:pPr lvl="1"/>
            <a:r>
              <a:rPr lang="en-US" dirty="0" smtClean="0"/>
              <a:t>Profits or loss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his amount is added or subtracted from owner’s equity on balance sheet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50608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 Forma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Cash </a:t>
            </a:r>
            <a:r>
              <a:rPr lang="en-US" dirty="0"/>
              <a:t>Flow Statement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79" y="1828770"/>
            <a:ext cx="8042276" cy="43434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Pro forma statements are guidelines against which you can measure how your assumptions relate to reality </a:t>
            </a:r>
            <a:endParaRPr lang="en-US" sz="3200" dirty="0" smtClean="0"/>
          </a:p>
          <a:p>
            <a:pPr>
              <a:spcBef>
                <a:spcPts val="1800"/>
              </a:spcBef>
            </a:pPr>
            <a:r>
              <a:rPr lang="en-US" sz="3200" dirty="0" smtClean="0"/>
              <a:t>Methods of calculating pro forma cash flow statements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Use present </a:t>
            </a:r>
            <a:r>
              <a:rPr lang="en-US" dirty="0"/>
              <a:t>knowledge of </a:t>
            </a:r>
            <a:r>
              <a:rPr lang="en-US" dirty="0" smtClean="0"/>
              <a:t>business </a:t>
            </a:r>
            <a:r>
              <a:rPr lang="en-US" dirty="0"/>
              <a:t>operation and its operating history to define </a:t>
            </a:r>
            <a:r>
              <a:rPr lang="en-US" dirty="0" smtClean="0"/>
              <a:t>necessary </a:t>
            </a:r>
            <a:r>
              <a:rPr lang="en-US" dirty="0"/>
              <a:t>expense categories and any relationships that exist </a:t>
            </a:r>
            <a:endParaRPr lang="en-US" dirty="0" smtClean="0"/>
          </a:p>
          <a:p>
            <a:pPr lvl="1">
              <a:spcBef>
                <a:spcPts val="1800"/>
              </a:spcBef>
            </a:pPr>
            <a:r>
              <a:rPr lang="en-US" dirty="0" smtClean="0"/>
              <a:t>Use standard </a:t>
            </a:r>
            <a:r>
              <a:rPr lang="en-US" dirty="0"/>
              <a:t>industry ratios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44847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 Forma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Cash </a:t>
            </a:r>
            <a:r>
              <a:rPr lang="en-US" dirty="0"/>
              <a:t>Flow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320358" cy="1828799"/>
          </a:xfrm>
        </p:spPr>
        <p:txBody>
          <a:bodyPr>
            <a:noAutofit/>
          </a:bodyPr>
          <a:lstStyle/>
          <a:p>
            <a:r>
              <a:rPr lang="en-US" sz="2200" dirty="0"/>
              <a:t>Assumptions for Pro Forma Cash Flow Statements</a:t>
            </a:r>
          </a:p>
          <a:p>
            <a:r>
              <a:rPr lang="en-US" sz="2200" dirty="0" smtClean="0"/>
              <a:t>The Excel </a:t>
            </a:r>
            <a:r>
              <a:rPr lang="en-US" sz="2200" dirty="0"/>
              <a:t>spreadsheet </a:t>
            </a:r>
            <a:r>
              <a:rPr lang="en-US" sz="2200" dirty="0" smtClean="0"/>
              <a:t>below is Exhibit 10-6 Scrap Metal Recycler, Pro Forma Cash Flow Statement 2015.  </a:t>
            </a:r>
            <a:r>
              <a:rPr lang="en-US" sz="2200" dirty="0"/>
              <a:t>The </a:t>
            </a:r>
            <a:r>
              <a:rPr lang="en-US" sz="2200" dirty="0" smtClean="0"/>
              <a:t>sheet </a:t>
            </a:r>
            <a:r>
              <a:rPr lang="en-US" sz="2200" dirty="0"/>
              <a:t>shows </a:t>
            </a:r>
            <a:r>
              <a:rPr lang="en-US" sz="2200" dirty="0" smtClean="0"/>
              <a:t>figures for all </a:t>
            </a:r>
            <a:r>
              <a:rPr lang="en-US" sz="2200" dirty="0"/>
              <a:t>12 </a:t>
            </a:r>
            <a:r>
              <a:rPr lang="en-US" sz="2200" dirty="0" smtClean="0"/>
              <a:t>months (but some columns and rows have been omitted here to conserve space)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645951" y="3703317"/>
            <a:ext cx="5760657" cy="2743171"/>
            <a:chOff x="253444" y="2320642"/>
            <a:chExt cx="4397137" cy="2108227"/>
          </a:xfrm>
        </p:grpSpPr>
        <p:sp>
          <p:nvSpPr>
            <p:cNvPr id="12" name="Rectangle 11"/>
            <p:cNvSpPr/>
            <p:nvPr/>
          </p:nvSpPr>
          <p:spPr>
            <a:xfrm>
              <a:off x="253444" y="3910372"/>
              <a:ext cx="4390703" cy="151071"/>
            </a:xfrm>
            <a:prstGeom prst="rect">
              <a:avLst/>
            </a:prstGeom>
            <a:solidFill>
              <a:srgbClr val="EDF1F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31909" y="2320642"/>
              <a:ext cx="127620" cy="2108226"/>
            </a:xfrm>
            <a:prstGeom prst="rect">
              <a:avLst/>
            </a:prstGeom>
            <a:solidFill>
              <a:srgbClr val="EDF1F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/>
            <a:srcRect l="6805" t="5832" r="12"/>
            <a:stretch/>
          </p:blipFill>
          <p:spPr>
            <a:xfrm>
              <a:off x="253445" y="4061443"/>
              <a:ext cx="3250904" cy="36742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/>
            <a:srcRect b="19694"/>
            <a:stretch/>
          </p:blipFill>
          <p:spPr>
            <a:xfrm>
              <a:off x="253445" y="2320642"/>
              <a:ext cx="3259164" cy="1589731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print"/>
            <a:srcRect b="18990"/>
            <a:stretch/>
          </p:blipFill>
          <p:spPr>
            <a:xfrm>
              <a:off x="3675127" y="2320642"/>
              <a:ext cx="975454" cy="1589731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4" cstate="print"/>
            <a:srcRect t="81276"/>
            <a:stretch/>
          </p:blipFill>
          <p:spPr>
            <a:xfrm>
              <a:off x="3668695" y="4061444"/>
              <a:ext cx="975453" cy="367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19339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Breakeven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BB0408"/>
                </a:solidFill>
              </a:rPr>
              <a:t>Breakeven</a:t>
            </a:r>
            <a:r>
              <a:rPr lang="en-US" dirty="0"/>
              <a:t> occurs when </a:t>
            </a:r>
            <a:r>
              <a:rPr lang="en-US" dirty="0" smtClean="0"/>
              <a:t>volume </a:t>
            </a:r>
            <a:r>
              <a:rPr lang="en-US" dirty="0"/>
              <a:t>of sales is sufficient to cover all fixed and variable </a:t>
            </a:r>
            <a:r>
              <a:rPr lang="en-US" dirty="0" smtClean="0"/>
              <a:t>costs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point at which revenues equal </a:t>
            </a:r>
            <a:r>
              <a:rPr lang="en-US" dirty="0" smtClean="0"/>
              <a:t>costs</a:t>
            </a:r>
          </a:p>
          <a:p>
            <a:r>
              <a:rPr lang="en-US" dirty="0"/>
              <a:t>B</a:t>
            </a:r>
            <a:r>
              <a:rPr lang="en-US" dirty="0" smtClean="0"/>
              <a:t>reakeven </a:t>
            </a:r>
            <a:r>
              <a:rPr lang="en-US" dirty="0"/>
              <a:t>point also tells you the minimum level of sales you need to start or continue to </a:t>
            </a:r>
            <a:r>
              <a:rPr lang="en-US" dirty="0" smtClean="0"/>
              <a:t>operate</a:t>
            </a:r>
          </a:p>
          <a:p>
            <a:r>
              <a:rPr lang="en-US" dirty="0" smtClean="0"/>
              <a:t>Components</a:t>
            </a:r>
          </a:p>
          <a:p>
            <a:pPr lvl="1"/>
            <a:r>
              <a:rPr lang="en-US" sz="3400" dirty="0" smtClean="0"/>
              <a:t>Revenue = unit sales X unit price</a:t>
            </a:r>
          </a:p>
          <a:p>
            <a:pPr lvl="1"/>
            <a:r>
              <a:rPr lang="en-US" sz="3400" dirty="0" smtClean="0"/>
              <a:t>Fixed costs are rent, loan payments, etc.</a:t>
            </a:r>
          </a:p>
          <a:p>
            <a:pPr lvl="1"/>
            <a:r>
              <a:rPr lang="en-US" sz="3400" dirty="0" smtClean="0"/>
              <a:t>Variable costs are direct labor, raw materials, and other costs that fluctuate with goods production </a:t>
            </a:r>
            <a:endParaRPr lang="en-US" sz="3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61247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Two sources of tax revenue: individuals and businesses</a:t>
            </a:r>
          </a:p>
          <a:p>
            <a:r>
              <a:rPr lang="en-US" sz="3000" dirty="0" smtClean="0"/>
              <a:t>Taxes are payable on three levels: federal</a:t>
            </a:r>
            <a:r>
              <a:rPr lang="en-US" sz="3000" dirty="0"/>
              <a:t>, </a:t>
            </a:r>
            <a:r>
              <a:rPr lang="en-US" sz="3000" dirty="0" smtClean="0"/>
              <a:t>state, </a:t>
            </a:r>
            <a:r>
              <a:rPr lang="en-US" sz="3000" dirty="0"/>
              <a:t>and local </a:t>
            </a:r>
            <a:endParaRPr lang="en-US" sz="3000" dirty="0" smtClean="0"/>
          </a:p>
          <a:p>
            <a:r>
              <a:rPr lang="en-US" sz="3000" dirty="0" smtClean="0"/>
              <a:t>Taxes come in many different forms</a:t>
            </a:r>
          </a:p>
          <a:p>
            <a:r>
              <a:rPr lang="en-US" sz="3000" dirty="0" smtClean="0"/>
              <a:t>Keep complete and detailed records 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9570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Business Taxes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43726376"/>
              </p:ext>
            </p:extLst>
          </p:nvPr>
        </p:nvGraphicFramePr>
        <p:xfrm>
          <a:off x="274367" y="1772919"/>
          <a:ext cx="8514032" cy="4490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07683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AE6922D-194B-464B-AEB5-50D9B2C2A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6AE6922D-194B-464B-AEB5-50D9B2C2AF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A8D88D1-0B7D-2A40-86D2-387125D45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6A8D88D1-0B7D-2A40-86D2-387125D45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23E5912-36A7-5F4F-A87A-88D300703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B23E5912-36A7-5F4F-A87A-88D3007035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8A6A223-9FA9-FF44-A884-6B469A610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A8A6A223-9FA9-FF44-A884-6B469A610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8836F0E-800A-7C41-A17C-4B584FA87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48836F0E-800A-7C41-A17C-4B584FA87E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0F8111-1C92-D945-901D-115A56C1A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900F8111-1C92-D945-901D-115A56C1A0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0B2BDC7-F57C-B84B-AE88-2DE62FE74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00B2BDC7-F57C-B84B-AE88-2DE62FE743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120005B-E5D4-404F-8FDA-7C6B98AE7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F120005B-E5D4-404F-8FDA-7C6B98AE70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F8B1129-8F28-B646-B487-2DA8C2CD7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dgm id="{EF8B1129-8F28-B646-B487-2DA8C2CD7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F1873C5-FEFD-C148-A629-566C1F39D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0F1873C5-FEFD-C148-A629-566C1F39D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0008BE-86D2-D541-822E-1CA456BB31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dgm id="{D10008BE-86D2-D541-822E-1CA456BB31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3CE1B18-2428-F647-8EA8-26349D8BDF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83CE1B18-2428-F647-8EA8-26349D8BDF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A61C03-DAC9-894A-B375-274C9B050E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">
                                            <p:graphicEl>
                                              <a:dgm id="{16A61C03-DAC9-894A-B375-274C9B050E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</a:t>
            </a:r>
            <a:r>
              <a:rPr lang="en-US" dirty="0" smtClean="0"/>
              <a:t>Deductions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6360" y="2800359"/>
            <a:ext cx="3954429" cy="731511"/>
          </a:xfrm>
          <a:prstGeom prst="roundRect">
            <a:avLst>
              <a:gd name="adj" fmla="val 9334"/>
            </a:avLst>
          </a:prstGeom>
          <a:solidFill>
            <a:srgbClr val="006699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Salaries and wages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6361" y="3741418"/>
            <a:ext cx="3977596" cy="731511"/>
          </a:xfrm>
          <a:prstGeom prst="roundRect">
            <a:avLst>
              <a:gd name="adj" fmla="val 9334"/>
            </a:avLst>
          </a:prstGeom>
          <a:solidFill>
            <a:srgbClr val="800000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 / lease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6361" y="4682477"/>
            <a:ext cx="3977596" cy="731511"/>
          </a:xfrm>
          <a:prstGeom prst="roundRect">
            <a:avLst>
              <a:gd name="adj" fmla="val 9334"/>
            </a:avLst>
          </a:prstGeom>
          <a:solidFill>
            <a:srgbClr val="2B8802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Depreciation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6361" y="5623536"/>
            <a:ext cx="3977596" cy="731511"/>
          </a:xfrm>
          <a:prstGeom prst="roundRect">
            <a:avLst>
              <a:gd name="adj" fmla="val 9334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tx1">
                <a:lumMod val="50000"/>
                <a:lumOff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Automobile expenses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00597" y="2815597"/>
            <a:ext cx="3954429" cy="731511"/>
          </a:xfrm>
          <a:prstGeom prst="roundRect">
            <a:avLst>
              <a:gd name="adj" fmla="val 9334"/>
            </a:avLst>
          </a:prstGeom>
          <a:solidFill>
            <a:schemeClr val="tx2">
              <a:lumMod val="90000"/>
              <a:lumOff val="10000"/>
            </a:schemeClr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 and entertainment</a:t>
            </a:r>
            <a:endParaRPr lang="en-US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00598" y="3756656"/>
            <a:ext cx="3977596" cy="731511"/>
          </a:xfrm>
          <a:prstGeom prst="roundRect">
            <a:avLst>
              <a:gd name="adj" fmla="val 9334"/>
            </a:avLst>
          </a:prstGeom>
          <a:solidFill>
            <a:srgbClr val="5D7652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00598" y="4697715"/>
            <a:ext cx="3977596" cy="731511"/>
          </a:xfrm>
          <a:prstGeom prst="roundRect">
            <a:avLst>
              <a:gd name="adj" fmla="val 9334"/>
            </a:avLst>
          </a:prstGeom>
          <a:solidFill>
            <a:srgbClr val="006699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Taxes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00598" y="5638774"/>
            <a:ext cx="3977596" cy="731511"/>
          </a:xfrm>
          <a:prstGeom prst="roundRect">
            <a:avLst>
              <a:gd name="adj" fmla="val 9334"/>
            </a:avLst>
          </a:prstGeom>
          <a:solidFill>
            <a:srgbClr val="803501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tx1">
                <a:lumMod val="50000"/>
                <a:lumOff val="50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Miscellaneous expenses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9528" y="1859300"/>
            <a:ext cx="3954429" cy="731511"/>
          </a:xfrm>
          <a:prstGeom prst="roundRect">
            <a:avLst>
              <a:gd name="adj" fmla="val 9334"/>
            </a:avLst>
          </a:prstGeom>
          <a:solidFill>
            <a:srgbClr val="0000FF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goods sold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23765" y="1874538"/>
            <a:ext cx="3954429" cy="731511"/>
          </a:xfrm>
          <a:prstGeom prst="roundRect">
            <a:avLst>
              <a:gd name="adj" fmla="val 9334"/>
            </a:avLst>
          </a:prstGeom>
          <a:solidFill>
            <a:srgbClr val="868D13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 debts</a:t>
            </a:r>
            <a:endPara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52019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Taxes on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Form </a:t>
            </a:r>
            <a:r>
              <a:rPr lang="en-US" dirty="0"/>
              <a:t>of Ownership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owners of sole proprietorships, partnerships, S corporations, and limited liability companies (LLC) pay personal income </a:t>
            </a:r>
            <a:r>
              <a:rPr lang="en-US" sz="2800" dirty="0" smtClean="0"/>
              <a:t>taxes but </a:t>
            </a:r>
            <a:r>
              <a:rPr lang="en-US" sz="2800" dirty="0"/>
              <a:t>no business </a:t>
            </a:r>
            <a:r>
              <a:rPr lang="en-US" sz="2800" dirty="0" smtClean="0"/>
              <a:t>taxes</a:t>
            </a:r>
          </a:p>
          <a:p>
            <a:r>
              <a:rPr lang="en-US" sz="2800" dirty="0"/>
              <a:t>S corporation and LLC </a:t>
            </a:r>
            <a:r>
              <a:rPr lang="en-US" sz="2800" dirty="0" smtClean="0"/>
              <a:t>allow </a:t>
            </a:r>
            <a:r>
              <a:rPr lang="en-US" sz="2800" dirty="0"/>
              <a:t>you to bypass double taxation and thereby to minimize your tax bill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28208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2057415"/>
            <a:ext cx="8869583" cy="4571950"/>
          </a:xfrm>
        </p:spPr>
        <p:txBody>
          <a:bodyPr>
            <a:noAutofit/>
          </a:bodyPr>
          <a:lstStyle/>
          <a:p>
            <a:pPr lvl="0">
              <a:spcBef>
                <a:spcPts val="800"/>
              </a:spcBef>
            </a:pPr>
            <a:r>
              <a:rPr lang="en-US" sz="2200" dirty="0"/>
              <a:t>Explain the importance and purpose of an accounting system.</a:t>
            </a:r>
          </a:p>
          <a:p>
            <a:pPr lvl="0">
              <a:spcBef>
                <a:spcPts val="800"/>
              </a:spcBef>
            </a:pPr>
            <a:r>
              <a:rPr lang="en-US" sz="2200" dirty="0"/>
              <a:t>Identify the importance of a balance sheet and an income statement and their three parts. </a:t>
            </a:r>
          </a:p>
          <a:p>
            <a:pPr lvl="0">
              <a:spcBef>
                <a:spcPts val="800"/>
              </a:spcBef>
            </a:pPr>
            <a:r>
              <a:rPr lang="en-US" sz="2200" dirty="0"/>
              <a:t>State the importance of a pro forma cash flow statement and its two parts.</a:t>
            </a:r>
          </a:p>
          <a:p>
            <a:pPr lvl="0">
              <a:spcBef>
                <a:spcPts val="800"/>
              </a:spcBef>
            </a:pPr>
            <a:r>
              <a:rPr lang="en-US" sz="2200" dirty="0"/>
              <a:t>Describe the role of a breakeven analysis in determining when the business actually makes a profit.</a:t>
            </a:r>
          </a:p>
          <a:p>
            <a:pPr lvl="0">
              <a:spcBef>
                <a:spcPts val="800"/>
              </a:spcBef>
            </a:pPr>
            <a:r>
              <a:rPr lang="en-US" sz="2200" dirty="0"/>
              <a:t>Identify the most common forms of taxation.</a:t>
            </a:r>
          </a:p>
          <a:p>
            <a:pPr lvl="0">
              <a:spcBef>
                <a:spcPts val="800"/>
              </a:spcBef>
            </a:pPr>
            <a:r>
              <a:rPr lang="en-US" sz="2200" dirty="0"/>
              <a:t>Explain the effect of taxes on the form of ownership.</a:t>
            </a:r>
          </a:p>
          <a:p>
            <a:pPr lvl="0">
              <a:spcBef>
                <a:spcPts val="800"/>
              </a:spcBef>
            </a:pPr>
            <a:r>
              <a:rPr lang="en-US" sz="2200" dirty="0" smtClean="0"/>
              <a:t>Define </a:t>
            </a:r>
            <a:r>
              <a:rPr lang="en-US" sz="2200" dirty="0" smtClean="0"/>
              <a:t>the 36 </a:t>
            </a:r>
            <a:r>
              <a:rPr lang="en-US" sz="2200" dirty="0"/>
              <a:t>key </a:t>
            </a:r>
            <a:r>
              <a:rPr lang="en-US" sz="2200" dirty="0" smtClean="0"/>
              <a:t>terms identified in this chapter.</a:t>
            </a:r>
            <a:endParaRPr lang="en-US" sz="2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850"/>
            <a:ext cx="3749049" cy="4937076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en-US" sz="1600" dirty="0"/>
              <a:t>A</a:t>
            </a:r>
            <a:r>
              <a:rPr lang="en-US" sz="1600" dirty="0" smtClean="0"/>
              <a:t>ccounts </a:t>
            </a:r>
            <a:r>
              <a:rPr lang="en-US" sz="1600" dirty="0"/>
              <a:t>payable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A</a:t>
            </a:r>
            <a:r>
              <a:rPr lang="en-US" sz="1600" dirty="0" smtClean="0"/>
              <a:t>ccounts </a:t>
            </a:r>
            <a:r>
              <a:rPr lang="en-US" sz="1600" dirty="0"/>
              <a:t>receivable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A</a:t>
            </a:r>
            <a:r>
              <a:rPr lang="en-US" sz="1600" dirty="0" smtClean="0"/>
              <a:t>ccumulative depreciation</a:t>
            </a:r>
            <a:endParaRPr lang="en-US" sz="1600" dirty="0"/>
          </a:p>
          <a:p>
            <a:pPr>
              <a:spcBef>
                <a:spcPts val="200"/>
              </a:spcBef>
            </a:pPr>
            <a:r>
              <a:rPr lang="en-US" sz="1600" dirty="0"/>
              <a:t>A</a:t>
            </a:r>
            <a:r>
              <a:rPr lang="en-US" sz="1600" dirty="0" smtClean="0"/>
              <a:t>sset</a:t>
            </a:r>
            <a:r>
              <a:rPr lang="en-US" sz="1600" dirty="0"/>
              <a:t>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B</a:t>
            </a:r>
            <a:r>
              <a:rPr lang="en-US" sz="1600" dirty="0" smtClean="0"/>
              <a:t>alance </a:t>
            </a:r>
            <a:r>
              <a:rPr lang="en-US" sz="1600" dirty="0"/>
              <a:t>sheet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B</a:t>
            </a:r>
            <a:r>
              <a:rPr lang="en-US" sz="1600" dirty="0" smtClean="0"/>
              <a:t>reakeven </a:t>
            </a:r>
            <a:r>
              <a:rPr lang="en-US" sz="1600" dirty="0"/>
              <a:t>analysis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B</a:t>
            </a:r>
            <a:r>
              <a:rPr lang="en-US" sz="1600" dirty="0" smtClean="0"/>
              <a:t>uildings</a:t>
            </a:r>
            <a:r>
              <a:rPr lang="en-US" sz="1600" dirty="0"/>
              <a:t>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C</a:t>
            </a:r>
            <a:r>
              <a:rPr lang="en-US" sz="1600" dirty="0" smtClean="0"/>
              <a:t>ash</a:t>
            </a:r>
            <a:r>
              <a:rPr lang="en-US" sz="1600" dirty="0"/>
              <a:t>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C</a:t>
            </a:r>
            <a:r>
              <a:rPr lang="en-US" sz="1600" dirty="0" smtClean="0"/>
              <a:t>hart </a:t>
            </a:r>
            <a:r>
              <a:rPr lang="en-US" sz="1600" dirty="0"/>
              <a:t>of accounts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C</a:t>
            </a:r>
            <a:r>
              <a:rPr lang="en-US" sz="1600" dirty="0" smtClean="0"/>
              <a:t>ost </a:t>
            </a:r>
            <a:r>
              <a:rPr lang="en-US" sz="1600" dirty="0"/>
              <a:t>of goods  sold 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C</a:t>
            </a:r>
            <a:r>
              <a:rPr lang="en-US" sz="1600" dirty="0" smtClean="0"/>
              <a:t>urrent </a:t>
            </a:r>
            <a:r>
              <a:rPr lang="en-US" sz="1600" dirty="0"/>
              <a:t>assets 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C</a:t>
            </a:r>
            <a:r>
              <a:rPr lang="en-US" sz="1600" dirty="0" smtClean="0"/>
              <a:t>urrent </a:t>
            </a:r>
            <a:r>
              <a:rPr lang="en-US" sz="1600" dirty="0"/>
              <a:t>liabilities                                      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D</a:t>
            </a:r>
            <a:r>
              <a:rPr lang="en-US" sz="1600" dirty="0" smtClean="0"/>
              <a:t>epreciation</a:t>
            </a:r>
            <a:r>
              <a:rPr lang="en-US" sz="1600" dirty="0"/>
              <a:t>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F</a:t>
            </a:r>
            <a:r>
              <a:rPr lang="en-US" sz="1600" dirty="0" smtClean="0"/>
              <a:t>ixed </a:t>
            </a:r>
            <a:r>
              <a:rPr lang="en-US" sz="1600" dirty="0"/>
              <a:t>asset list 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F</a:t>
            </a:r>
            <a:r>
              <a:rPr lang="en-US" sz="1600" dirty="0" smtClean="0"/>
              <a:t>ixed </a:t>
            </a:r>
            <a:r>
              <a:rPr lang="en-US" sz="1600" dirty="0"/>
              <a:t>assets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G</a:t>
            </a:r>
            <a:r>
              <a:rPr lang="en-US" sz="1600" dirty="0" smtClean="0"/>
              <a:t>eneral </a:t>
            </a:r>
            <a:r>
              <a:rPr lang="en-US" sz="1600" dirty="0"/>
              <a:t>ledger	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G</a:t>
            </a:r>
            <a:r>
              <a:rPr lang="en-US" sz="1600" dirty="0" smtClean="0"/>
              <a:t>ross </a:t>
            </a:r>
            <a:r>
              <a:rPr lang="en-US" sz="1600" dirty="0"/>
              <a:t>profits</a:t>
            </a:r>
          </a:p>
          <a:p>
            <a:pPr>
              <a:spcBef>
                <a:spcPts val="200"/>
              </a:spcBef>
            </a:pPr>
            <a:r>
              <a:rPr lang="en-US" sz="1600" dirty="0"/>
              <a:t>I</a:t>
            </a:r>
            <a:r>
              <a:rPr lang="en-US" sz="1600" dirty="0" smtClean="0"/>
              <a:t>ncome statement</a:t>
            </a:r>
            <a:endParaRPr lang="en-US" sz="1600" dirty="0"/>
          </a:p>
          <a:p>
            <a:pPr>
              <a:spcBef>
                <a:spcPts val="200"/>
              </a:spcBef>
            </a:pPr>
            <a:endParaRPr lang="en-US" sz="16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206244" y="1600220"/>
            <a:ext cx="3749049" cy="4937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defTabSz="914400" eaLnBrk="1" latinLnBrk="0" hangingPunct="1">
              <a:spcBef>
                <a:spcPts val="2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16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685800" indent="-336550" defTabSz="91440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800" b="1" i="0">
                <a:solidFill>
                  <a:srgbClr val="006699"/>
                </a:solidFill>
                <a:latin typeface="Arial"/>
                <a:cs typeface="Arial"/>
              </a:defRPr>
            </a:lvl2pPr>
            <a:lvl3pPr marL="96837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b="1">
                <a:solidFill>
                  <a:srgbClr val="000000"/>
                </a:solidFill>
                <a:latin typeface="Arial"/>
                <a:cs typeface="Arial"/>
              </a:defRPr>
            </a:lvl3pPr>
            <a:lvl4pPr marL="1263650" indent="-295275" defTabSz="91440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4pPr>
            <a:lvl5pPr marL="154622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5pPr>
            <a:lvl6pPr marL="1828800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6pPr>
            <a:lvl7pPr marL="21177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7pPr>
            <a:lvl8pPr marL="2398713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8pPr>
            <a:lvl9pPr marL="26892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9pPr>
          </a:lstStyle>
          <a:p>
            <a:r>
              <a:rPr lang="en-US" dirty="0"/>
              <a:t>I</a:t>
            </a:r>
            <a:r>
              <a:rPr lang="en-US" dirty="0" smtClean="0"/>
              <a:t>ncome </a:t>
            </a:r>
            <a:r>
              <a:rPr lang="en-US" dirty="0"/>
              <a:t>taxes</a:t>
            </a:r>
          </a:p>
          <a:p>
            <a:r>
              <a:rPr lang="en-US" dirty="0"/>
              <a:t>I</a:t>
            </a:r>
            <a:r>
              <a:rPr lang="en-US" dirty="0" smtClean="0"/>
              <a:t>ntangible </a:t>
            </a:r>
            <a:r>
              <a:rPr lang="en-US" dirty="0"/>
              <a:t>assets </a:t>
            </a:r>
          </a:p>
          <a:p>
            <a:r>
              <a:rPr lang="en-US" dirty="0"/>
              <a:t>L</a:t>
            </a:r>
            <a:r>
              <a:rPr lang="en-US" dirty="0" smtClean="0"/>
              <a:t>easehold improvement</a:t>
            </a:r>
            <a:r>
              <a:rPr lang="en-US" dirty="0"/>
              <a:t>	</a:t>
            </a:r>
          </a:p>
          <a:p>
            <a:r>
              <a:rPr lang="en-US" dirty="0"/>
              <a:t>L</a:t>
            </a:r>
            <a:r>
              <a:rPr lang="en-US" dirty="0" smtClean="0"/>
              <a:t>iabilities</a:t>
            </a:r>
            <a:r>
              <a:rPr lang="en-US" dirty="0"/>
              <a:t>	</a:t>
            </a:r>
          </a:p>
          <a:p>
            <a:r>
              <a:rPr lang="en-US" dirty="0"/>
              <a:t>L</a:t>
            </a:r>
            <a:r>
              <a:rPr lang="en-US" dirty="0" smtClean="0"/>
              <a:t>ong</a:t>
            </a:r>
            <a:r>
              <a:rPr lang="en-US" dirty="0"/>
              <a:t>-term liabilities                                         </a:t>
            </a:r>
          </a:p>
          <a:p>
            <a:r>
              <a:rPr lang="en-US" dirty="0"/>
              <a:t>M</a:t>
            </a:r>
            <a:r>
              <a:rPr lang="en-US" dirty="0" smtClean="0"/>
              <a:t>erchandise </a:t>
            </a:r>
            <a:r>
              <a:rPr lang="en-US" dirty="0"/>
              <a:t>inventory</a:t>
            </a:r>
          </a:p>
          <a:p>
            <a:r>
              <a:rPr lang="en-US" dirty="0"/>
              <a:t>N</a:t>
            </a:r>
            <a:r>
              <a:rPr lang="en-US" dirty="0" smtClean="0"/>
              <a:t>et </a:t>
            </a:r>
            <a:r>
              <a:rPr lang="en-US" dirty="0"/>
              <a:t>worth/owner's </a:t>
            </a:r>
            <a:r>
              <a:rPr lang="en-US" dirty="0" smtClean="0"/>
              <a:t>equity</a:t>
            </a:r>
            <a:endParaRPr lang="en-US" dirty="0"/>
          </a:p>
          <a:p>
            <a:r>
              <a:rPr lang="en-US" dirty="0" smtClean="0"/>
              <a:t>Notes </a:t>
            </a:r>
            <a:r>
              <a:rPr lang="en-US" dirty="0"/>
              <a:t>payable	</a:t>
            </a:r>
          </a:p>
          <a:p>
            <a:r>
              <a:rPr lang="en-US" dirty="0"/>
              <a:t>P</a:t>
            </a:r>
            <a:r>
              <a:rPr lang="en-US" dirty="0" smtClean="0"/>
              <a:t>repaid </a:t>
            </a:r>
            <a:r>
              <a:rPr lang="en-US" dirty="0"/>
              <a:t>expenses </a:t>
            </a:r>
          </a:p>
          <a:p>
            <a:r>
              <a:rPr lang="en-US" dirty="0"/>
              <a:t>P</a:t>
            </a:r>
            <a:r>
              <a:rPr lang="en-US" dirty="0" smtClean="0"/>
              <a:t>ro </a:t>
            </a:r>
            <a:r>
              <a:rPr lang="en-US" dirty="0"/>
              <a:t>forma statements </a:t>
            </a:r>
          </a:p>
          <a:p>
            <a:r>
              <a:rPr lang="en-US" dirty="0"/>
              <a:t>P</a:t>
            </a:r>
            <a:r>
              <a:rPr lang="en-US" dirty="0" smtClean="0"/>
              <a:t>rofits </a:t>
            </a:r>
            <a:r>
              <a:rPr lang="en-US" dirty="0"/>
              <a:t>(loss) </a:t>
            </a:r>
          </a:p>
          <a:p>
            <a:r>
              <a:rPr lang="en-US" dirty="0"/>
              <a:t>P</a:t>
            </a:r>
            <a:r>
              <a:rPr lang="en-US" dirty="0" smtClean="0"/>
              <a:t>roperty </a:t>
            </a:r>
            <a:r>
              <a:rPr lang="en-US" dirty="0"/>
              <a:t>and  excise taxes </a:t>
            </a:r>
          </a:p>
          <a:p>
            <a:r>
              <a:rPr lang="en-US" dirty="0"/>
              <a:t>R</a:t>
            </a:r>
            <a:r>
              <a:rPr lang="en-US" dirty="0" smtClean="0"/>
              <a:t>etained </a:t>
            </a:r>
            <a:r>
              <a:rPr lang="en-US" dirty="0"/>
              <a:t>earnings</a:t>
            </a:r>
          </a:p>
          <a:p>
            <a:r>
              <a:rPr lang="en-US" dirty="0"/>
              <a:t>S</a:t>
            </a:r>
            <a:r>
              <a:rPr lang="en-US" dirty="0" smtClean="0"/>
              <a:t>ales </a:t>
            </a:r>
            <a:r>
              <a:rPr lang="en-US" dirty="0"/>
              <a:t>taxes</a:t>
            </a:r>
          </a:p>
          <a:p>
            <a:r>
              <a:rPr lang="en-US" dirty="0"/>
              <a:t>S</a:t>
            </a:r>
            <a:r>
              <a:rPr lang="en-US" dirty="0" smtClean="0"/>
              <a:t>ocial </a:t>
            </a:r>
            <a:r>
              <a:rPr lang="en-US" dirty="0"/>
              <a:t>security taxes</a:t>
            </a:r>
          </a:p>
          <a:p>
            <a:r>
              <a:rPr lang="en-US" dirty="0"/>
              <a:t>S</a:t>
            </a:r>
            <a:r>
              <a:rPr lang="en-US" dirty="0" smtClean="0"/>
              <a:t>upplies</a:t>
            </a:r>
            <a:r>
              <a:rPr lang="en-US" dirty="0"/>
              <a:t>	</a:t>
            </a:r>
          </a:p>
          <a:p>
            <a:r>
              <a:rPr lang="en-US" dirty="0"/>
              <a:t>T</a:t>
            </a:r>
            <a:r>
              <a:rPr lang="en-US" dirty="0" smtClean="0"/>
              <a:t>angible </a:t>
            </a:r>
            <a:r>
              <a:rPr lang="en-US" dirty="0"/>
              <a:t>assets </a:t>
            </a:r>
          </a:p>
          <a:p>
            <a:r>
              <a:rPr lang="en-US" dirty="0"/>
              <a:t>U</a:t>
            </a:r>
            <a:r>
              <a:rPr lang="en-US" dirty="0" smtClean="0"/>
              <a:t>nemployment </a:t>
            </a:r>
            <a:r>
              <a:rPr lang="en-US" dirty="0"/>
              <a:t>taxes </a:t>
            </a: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4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Financial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265175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To construct the necessary statements </a:t>
            </a:r>
          </a:p>
          <a:p>
            <a:r>
              <a:rPr lang="en-US" sz="2800" dirty="0"/>
              <a:t>To be able to compare budget figures (projected versus actual results) to see if you are on target </a:t>
            </a:r>
            <a:endParaRPr lang="en-US" sz="2800" dirty="0" smtClean="0"/>
          </a:p>
          <a:p>
            <a:r>
              <a:rPr lang="en-US" sz="2800" dirty="0"/>
              <a:t>To satisfy the requirements of the Internal Revenue </a:t>
            </a:r>
            <a:r>
              <a:rPr lang="en-US" sz="2800" dirty="0" smtClean="0"/>
              <a:t>Service, keep records this long: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30503"/>
              </p:ext>
            </p:extLst>
          </p:nvPr>
        </p:nvGraphicFramePr>
        <p:xfrm>
          <a:off x="548684" y="4251951"/>
          <a:ext cx="8046631" cy="207701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38547"/>
                <a:gridCol w="1217132"/>
                <a:gridCol w="2129981"/>
                <a:gridCol w="1960971"/>
              </a:tblGrid>
              <a:tr h="37013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Record</a:t>
                      </a:r>
                      <a:endParaRPr lang="en-US" sz="1600" b="1" dirty="0"/>
                    </a:p>
                  </a:txBody>
                  <a:tcPr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Years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Record</a:t>
                      </a:r>
                      <a:endParaRPr lang="en-US" sz="1600" b="1" dirty="0"/>
                    </a:p>
                  </a:txBody>
                  <a:tcPr>
                    <a:lnL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Years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0438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Payroll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L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656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Depreciation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L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Life o</a:t>
                      </a:r>
                      <a:r>
                        <a:rPr lang="en-US" sz="1600" b="1" baseline="0" dirty="0" smtClean="0"/>
                        <a:t>f assets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6985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Accounts Receivable</a:t>
                      </a:r>
                      <a:endParaRPr lang="en-US" sz="1600" b="1" dirty="0"/>
                    </a:p>
                  </a:txBody>
                  <a:tcPr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Equipment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L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Life of assets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71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Accounts Payable</a:t>
                      </a:r>
                      <a:endParaRPr lang="en-US" sz="1600" b="1" dirty="0"/>
                    </a:p>
                  </a:txBody>
                  <a:tcPr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Purchases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L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0903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Cash</a:t>
                      </a:r>
                      <a:r>
                        <a:rPr lang="en-US" sz="1600" b="1" dirty="0" smtClean="0">
                          <a:effectLst/>
                        </a:rPr>
                        <a:t> </a:t>
                      </a:r>
                      <a:endParaRPr lang="en-US" sz="1600" b="1" dirty="0"/>
                    </a:p>
                  </a:txBody>
                  <a:tcPr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1857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555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mportance </a:t>
            </a:r>
            <a:r>
              <a:rPr lang="en-US" dirty="0"/>
              <a:t>of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Accounting </a:t>
            </a:r>
            <a:r>
              <a:rPr lang="en-US" dirty="0"/>
              <a:t>F</a:t>
            </a:r>
            <a:r>
              <a:rPr lang="en-US" dirty="0" smtClean="0"/>
              <a:t>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57196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Know if your business is making a </a:t>
            </a:r>
            <a:r>
              <a:rPr lang="en-US" dirty="0" smtClean="0"/>
              <a:t>profit</a:t>
            </a:r>
            <a:endParaRPr lang="en-US" dirty="0"/>
          </a:p>
          <a:p>
            <a:r>
              <a:rPr lang="en-US" dirty="0" smtClean="0"/>
              <a:t>Compare </a:t>
            </a:r>
            <a:r>
              <a:rPr lang="en-US" dirty="0"/>
              <a:t>your firm's current performance with past </a:t>
            </a:r>
            <a:r>
              <a:rPr lang="en-US" dirty="0" smtClean="0"/>
              <a:t>performance</a:t>
            </a:r>
            <a:endParaRPr lang="en-US" dirty="0"/>
          </a:p>
          <a:p>
            <a:r>
              <a:rPr lang="en-US" dirty="0" smtClean="0"/>
              <a:t>Project </a:t>
            </a:r>
            <a:r>
              <a:rPr lang="en-US" dirty="0"/>
              <a:t>future </a:t>
            </a:r>
            <a:r>
              <a:rPr lang="en-US" dirty="0" smtClean="0"/>
              <a:t>performance</a:t>
            </a:r>
            <a:endParaRPr lang="en-US" dirty="0"/>
          </a:p>
          <a:p>
            <a:r>
              <a:rPr lang="en-US" dirty="0" smtClean="0"/>
              <a:t>Compare </a:t>
            </a:r>
            <a:r>
              <a:rPr lang="en-US" dirty="0"/>
              <a:t>your firm's results with the results of other firms in your </a:t>
            </a:r>
            <a:r>
              <a:rPr lang="en-US" dirty="0" smtClean="0"/>
              <a:t>industry</a:t>
            </a:r>
            <a:endParaRPr lang="en-US" dirty="0"/>
          </a:p>
          <a:p>
            <a:r>
              <a:rPr lang="en-US" dirty="0" smtClean="0"/>
              <a:t>Make </a:t>
            </a:r>
            <a:r>
              <a:rPr lang="en-US" dirty="0"/>
              <a:t>informed decisions about what future actions your firm should </a:t>
            </a:r>
            <a:r>
              <a:rPr lang="en-US" dirty="0" smtClean="0"/>
              <a:t>take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B0408"/>
                </a:solidFill>
              </a:rPr>
              <a:t>chart of accounts </a:t>
            </a:r>
            <a:r>
              <a:rPr lang="en-US" dirty="0" smtClean="0"/>
              <a:t>is invaluable in determining the above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40834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2"/>
            <a:ext cx="8042276" cy="329182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napshot </a:t>
            </a:r>
            <a:r>
              <a:rPr lang="en-US" dirty="0"/>
              <a:t>view of the financial value of the firm's assets, </a:t>
            </a:r>
            <a:r>
              <a:rPr lang="en-US" dirty="0" smtClean="0"/>
              <a:t>liabilities, </a:t>
            </a:r>
            <a:r>
              <a:rPr lang="en-US" dirty="0"/>
              <a:t>and net worth at </a:t>
            </a:r>
            <a:r>
              <a:rPr lang="en-US" dirty="0" smtClean="0"/>
              <a:t>particular </a:t>
            </a:r>
            <a:r>
              <a:rPr lang="en-US" dirty="0"/>
              <a:t>point in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Divided into two sections: firm’s resources and the claims against them</a:t>
            </a:r>
          </a:p>
          <a:p>
            <a:r>
              <a:rPr lang="en-US" dirty="0" smtClean="0"/>
              <a:t>Two types of claims against assets: claims of creditors and claims of owners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sp>
        <p:nvSpPr>
          <p:cNvPr id="6" name="Bevel 5"/>
          <p:cNvSpPr/>
          <p:nvPr/>
        </p:nvSpPr>
        <p:spPr>
          <a:xfrm>
            <a:off x="182928" y="4983464"/>
            <a:ext cx="1280146" cy="548633"/>
          </a:xfrm>
          <a:prstGeom prst="bevel">
            <a:avLst>
              <a:gd name="adj" fmla="val 6439"/>
            </a:avLst>
          </a:prstGeom>
          <a:solidFill>
            <a:srgbClr val="C8D0FF"/>
          </a:solidFill>
          <a:ln>
            <a:solidFill>
              <a:srgbClr val="8B60A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rebuchet MS"/>
                <a:cs typeface="Trebuchet MS"/>
              </a:rPr>
              <a:t>Assets</a:t>
            </a:r>
            <a:endParaRPr lang="en-US" sz="2000" b="1" dirty="0">
              <a:solidFill>
                <a:schemeClr val="tx1"/>
              </a:solidFill>
              <a:latin typeface="Trebuchet MS"/>
              <a:cs typeface="Trebuchet MS"/>
            </a:endParaRPr>
          </a:p>
        </p:txBody>
      </p:sp>
      <p:sp>
        <p:nvSpPr>
          <p:cNvPr id="7" name="Equal 6"/>
          <p:cNvSpPr/>
          <p:nvPr/>
        </p:nvSpPr>
        <p:spPr>
          <a:xfrm>
            <a:off x="1645952" y="5074902"/>
            <a:ext cx="548634" cy="457195"/>
          </a:xfrm>
          <a:prstGeom prst="mathEqual">
            <a:avLst/>
          </a:prstGeom>
          <a:solidFill>
            <a:schemeClr val="bg2">
              <a:lumMod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evel 7"/>
          <p:cNvSpPr/>
          <p:nvPr/>
        </p:nvSpPr>
        <p:spPr>
          <a:xfrm>
            <a:off x="2377463" y="4983463"/>
            <a:ext cx="1645903" cy="548633"/>
          </a:xfrm>
          <a:prstGeom prst="bevel">
            <a:avLst>
              <a:gd name="adj" fmla="val 6439"/>
            </a:avLst>
          </a:prstGeom>
          <a:solidFill>
            <a:srgbClr val="B3E9F9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rebuchet MS"/>
                <a:cs typeface="Trebuchet MS"/>
              </a:rPr>
              <a:t>Liabilities</a:t>
            </a:r>
          </a:p>
        </p:txBody>
      </p:sp>
      <p:sp>
        <p:nvSpPr>
          <p:cNvPr id="9" name="Bevel 8"/>
          <p:cNvSpPr/>
          <p:nvPr/>
        </p:nvSpPr>
        <p:spPr>
          <a:xfrm>
            <a:off x="4754878" y="4983463"/>
            <a:ext cx="4206194" cy="548633"/>
          </a:xfrm>
          <a:prstGeom prst="bevel">
            <a:avLst>
              <a:gd name="adj" fmla="val 6439"/>
            </a:avLst>
          </a:prstGeom>
          <a:solidFill>
            <a:srgbClr val="B3E9F9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rebuchet MS"/>
                <a:cs typeface="Trebuchet MS"/>
              </a:rPr>
              <a:t>Net Worth (or owner’s equity)</a:t>
            </a:r>
            <a:endParaRPr lang="en-US" sz="2000" b="1" dirty="0">
              <a:solidFill>
                <a:schemeClr val="tx1"/>
              </a:solidFill>
              <a:latin typeface="Trebuchet MS"/>
              <a:cs typeface="Trebuchet MS"/>
            </a:endParaRPr>
          </a:p>
        </p:txBody>
      </p:sp>
      <p:sp>
        <p:nvSpPr>
          <p:cNvPr id="10" name="Plus 9"/>
          <p:cNvSpPr/>
          <p:nvPr/>
        </p:nvSpPr>
        <p:spPr>
          <a:xfrm>
            <a:off x="4114805" y="5074902"/>
            <a:ext cx="548634" cy="457195"/>
          </a:xfrm>
          <a:prstGeom prst="mathPlus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3001" y="5623536"/>
            <a:ext cx="746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It is called a balance sheet because the two sides always must </a:t>
            </a:r>
            <a:r>
              <a:rPr lang="en-US" sz="1800" dirty="0" smtClean="0"/>
              <a:t>balance.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448813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89" y="1600201"/>
            <a:ext cx="8869583" cy="1828799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BB0408"/>
                </a:solidFill>
              </a:rPr>
              <a:t>Asset: </a:t>
            </a:r>
            <a:r>
              <a:rPr lang="en-US" sz="2000" dirty="0" smtClean="0"/>
              <a:t>something owned </a:t>
            </a:r>
            <a:r>
              <a:rPr lang="en-US" sz="2000" dirty="0"/>
              <a:t>by the firm. 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BB0408"/>
                </a:solidFill>
              </a:rPr>
              <a:t>Tangible</a:t>
            </a:r>
            <a:r>
              <a:rPr lang="en-US" sz="2000" dirty="0" smtClean="0"/>
              <a:t> </a:t>
            </a:r>
            <a:r>
              <a:rPr lang="en-US" sz="2000" dirty="0"/>
              <a:t>assets </a:t>
            </a:r>
            <a:r>
              <a:rPr lang="en-US" sz="2000" dirty="0" smtClean="0"/>
              <a:t>that can </a:t>
            </a:r>
            <a:r>
              <a:rPr lang="en-US" sz="2000" dirty="0"/>
              <a:t>be seen such as land, cash, </a:t>
            </a:r>
            <a:r>
              <a:rPr lang="en-US" sz="2000" dirty="0" smtClean="0"/>
              <a:t>equipment, </a:t>
            </a:r>
            <a:r>
              <a:rPr lang="en-US" sz="2000" dirty="0"/>
              <a:t>and buildings. </a:t>
            </a:r>
            <a:endParaRPr lang="en-US" sz="2000" dirty="0" smtClean="0"/>
          </a:p>
          <a:p>
            <a:pPr lvl="1"/>
            <a:r>
              <a:rPr lang="en-US" sz="2000" dirty="0">
                <a:solidFill>
                  <a:srgbClr val="BB0408"/>
                </a:solidFill>
              </a:rPr>
              <a:t>Intangible</a:t>
            </a:r>
            <a:r>
              <a:rPr lang="en-US" sz="2000" dirty="0" smtClean="0"/>
              <a:t> </a:t>
            </a:r>
            <a:r>
              <a:rPr lang="en-US" sz="2000" dirty="0"/>
              <a:t>assets </a:t>
            </a:r>
            <a:r>
              <a:rPr lang="en-US" sz="2000" dirty="0" smtClean="0"/>
              <a:t>that cannot </a:t>
            </a:r>
            <a:r>
              <a:rPr lang="en-US" sz="2000" dirty="0"/>
              <a:t>be seen such as patents or copyrights. 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29032516"/>
              </p:ext>
            </p:extLst>
          </p:nvPr>
        </p:nvGraphicFramePr>
        <p:xfrm>
          <a:off x="640123" y="3429000"/>
          <a:ext cx="8046632" cy="2783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5577829" y="6172170"/>
            <a:ext cx="28346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b="1" dirty="0" smtClean="0">
                <a:latin typeface="Trebuchet MS"/>
                <a:cs typeface="Trebuchet MS"/>
              </a:rPr>
              <a:t>Continued on next slides</a:t>
            </a:r>
            <a:endParaRPr lang="en-US" sz="1800" b="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2717039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13A41-9820-9146-AE08-78336CEC4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C1213A41-9820-9146-AE08-78336CEC45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67820F-1DA4-B34F-917B-BC9F8C4BDA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C767820F-1DA4-B34F-917B-BC9F8C4BDA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DF4CB9-67E9-D145-A12E-DE4EA2484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E5DF4CB9-67E9-D145-A12E-DE4EA2484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BAA76B-9CD0-1945-8E81-93B499620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B3BAA76B-9CD0-1945-8E81-93B499620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6" y="1508762"/>
            <a:ext cx="8503827" cy="4846286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BB0408"/>
                </a:solidFill>
              </a:rPr>
              <a:t>Current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BB0408"/>
                </a:solidFill>
              </a:rPr>
              <a:t>assets:</a:t>
            </a:r>
            <a:r>
              <a:rPr lang="en-US" sz="2600" dirty="0"/>
              <a:t> cash and other assets that can be converted to cash in generally less than one year </a:t>
            </a:r>
          </a:p>
          <a:p>
            <a:pPr lvl="1"/>
            <a:r>
              <a:rPr lang="en-US" sz="2000" dirty="0" smtClean="0">
                <a:solidFill>
                  <a:srgbClr val="BB0408"/>
                </a:solidFill>
              </a:rPr>
              <a:t>Cash:</a:t>
            </a:r>
            <a:r>
              <a:rPr lang="en-US" sz="2000" dirty="0" smtClean="0"/>
              <a:t> bills</a:t>
            </a:r>
            <a:r>
              <a:rPr lang="en-US" sz="2000" dirty="0"/>
              <a:t>, currency, coins, and checks on hand or in a checking or savings </a:t>
            </a:r>
            <a:r>
              <a:rPr lang="en-US" sz="2000" dirty="0" smtClean="0"/>
              <a:t>account</a:t>
            </a:r>
            <a:endParaRPr lang="en-US" sz="2000" dirty="0"/>
          </a:p>
          <a:p>
            <a:pPr lvl="1"/>
            <a:r>
              <a:rPr lang="en-US" sz="2000" dirty="0">
                <a:solidFill>
                  <a:srgbClr val="BB0408"/>
                </a:solidFill>
              </a:rPr>
              <a:t>Accounts </a:t>
            </a:r>
            <a:r>
              <a:rPr lang="en-US" sz="2000" dirty="0" smtClean="0">
                <a:solidFill>
                  <a:srgbClr val="BB0408"/>
                </a:solidFill>
              </a:rPr>
              <a:t>receivable: </a:t>
            </a:r>
            <a:r>
              <a:rPr lang="en-US" sz="2000" dirty="0" smtClean="0"/>
              <a:t>money </a:t>
            </a:r>
            <a:r>
              <a:rPr lang="en-US" sz="2000" dirty="0"/>
              <a:t>owed to </a:t>
            </a:r>
            <a:r>
              <a:rPr lang="en-US" sz="2000" dirty="0" smtClean="0"/>
              <a:t>company </a:t>
            </a:r>
            <a:r>
              <a:rPr lang="en-US" sz="2000" dirty="0"/>
              <a:t>for </a:t>
            </a:r>
            <a:r>
              <a:rPr lang="en-US" sz="2000" dirty="0" smtClean="0"/>
              <a:t>sale </a:t>
            </a:r>
            <a:r>
              <a:rPr lang="en-US" sz="2000" dirty="0"/>
              <a:t>of goods or </a:t>
            </a:r>
            <a:r>
              <a:rPr lang="en-US" sz="2000" dirty="0" smtClean="0"/>
              <a:t>services</a:t>
            </a:r>
            <a:endParaRPr lang="en-US" sz="2000" dirty="0"/>
          </a:p>
          <a:p>
            <a:pPr lvl="1"/>
            <a:r>
              <a:rPr lang="en-US" sz="2000" dirty="0">
                <a:solidFill>
                  <a:srgbClr val="BB0408"/>
                </a:solidFill>
              </a:rPr>
              <a:t>Net </a:t>
            </a:r>
            <a:r>
              <a:rPr lang="en-US" sz="2000" dirty="0" smtClean="0">
                <a:solidFill>
                  <a:srgbClr val="BB0408"/>
                </a:solidFill>
              </a:rPr>
              <a:t>receivables: </a:t>
            </a:r>
            <a:r>
              <a:rPr lang="en-US" sz="2000" dirty="0" smtClean="0"/>
              <a:t>allowance for customer non-payment</a:t>
            </a:r>
          </a:p>
          <a:p>
            <a:pPr lvl="1"/>
            <a:r>
              <a:rPr lang="en-US" sz="2000" dirty="0" smtClean="0">
                <a:solidFill>
                  <a:srgbClr val="BB0408"/>
                </a:solidFill>
              </a:rPr>
              <a:t>Merchandise inventory:</a:t>
            </a:r>
            <a:r>
              <a:rPr lang="en-US" sz="2000" dirty="0" smtClean="0"/>
              <a:t> </a:t>
            </a:r>
            <a:r>
              <a:rPr lang="en-US" sz="2000" dirty="0"/>
              <a:t>amount of goods </a:t>
            </a:r>
            <a:r>
              <a:rPr lang="en-US" sz="2000" dirty="0" smtClean="0"/>
              <a:t>held for sale to </a:t>
            </a:r>
            <a:r>
              <a:rPr lang="en-US" sz="2000" dirty="0"/>
              <a:t>customers at a particular moment</a:t>
            </a:r>
          </a:p>
          <a:p>
            <a:pPr lvl="1"/>
            <a:r>
              <a:rPr lang="en-US" sz="2000" dirty="0" smtClean="0">
                <a:solidFill>
                  <a:srgbClr val="BB0408"/>
                </a:solidFill>
              </a:rPr>
              <a:t>Supplies:</a:t>
            </a:r>
            <a:r>
              <a:rPr lang="en-US" sz="2000" dirty="0" smtClean="0"/>
              <a:t> items </a:t>
            </a:r>
            <a:r>
              <a:rPr lang="en-US" sz="2000" dirty="0"/>
              <a:t>the company holds that are used in supporting the production process, </a:t>
            </a:r>
            <a:r>
              <a:rPr lang="en-US" sz="2000" dirty="0" smtClean="0"/>
              <a:t>such as </a:t>
            </a:r>
            <a:r>
              <a:rPr lang="en-US" sz="2000" dirty="0"/>
              <a:t>paper, pencils, lubricating oil, or light bulbs 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BB0408"/>
                </a:solidFill>
              </a:rPr>
              <a:t>Prepaid: </a:t>
            </a:r>
            <a:r>
              <a:rPr lang="en-US" sz="2000" dirty="0" smtClean="0"/>
              <a:t>not yet </a:t>
            </a:r>
            <a:r>
              <a:rPr lang="en-US" sz="2000" dirty="0"/>
              <a:t>been </a:t>
            </a:r>
            <a:r>
              <a:rPr lang="en-US" sz="2000" dirty="0" smtClean="0"/>
              <a:t>consumed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73367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600201"/>
            <a:ext cx="8317184" cy="43434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BB0408"/>
                </a:solidFill>
              </a:rPr>
              <a:t>Fixed assets</a:t>
            </a:r>
            <a:r>
              <a:rPr lang="en-US" sz="2800" dirty="0"/>
              <a:t>:  land, buildings, </a:t>
            </a:r>
            <a:r>
              <a:rPr lang="en-US" sz="2800" dirty="0" smtClean="0"/>
              <a:t>equipment, </a:t>
            </a:r>
            <a:r>
              <a:rPr lang="en-US" sz="2800" dirty="0"/>
              <a:t>and assets not consumed in the production of the firm's goods and services </a:t>
            </a:r>
          </a:p>
          <a:p>
            <a:pPr lvl="1"/>
            <a:r>
              <a:rPr lang="en-US" sz="2400" dirty="0"/>
              <a:t>Usually last longer than one year</a:t>
            </a:r>
          </a:p>
          <a:p>
            <a:pPr lvl="1"/>
            <a:r>
              <a:rPr lang="en-US" sz="2400" dirty="0" smtClean="0"/>
              <a:t>Land</a:t>
            </a:r>
            <a:r>
              <a:rPr lang="en-US" sz="2400" dirty="0"/>
              <a:t> </a:t>
            </a:r>
            <a:r>
              <a:rPr lang="en-US" sz="2400" dirty="0" smtClean="0"/>
              <a:t>is property </a:t>
            </a:r>
            <a:r>
              <a:rPr lang="en-US" sz="2400" dirty="0"/>
              <a:t>used by the firm in its operations </a:t>
            </a:r>
          </a:p>
          <a:p>
            <a:pPr lvl="1"/>
            <a:r>
              <a:rPr lang="en-US" sz="2400" dirty="0"/>
              <a:t>Buildings</a:t>
            </a:r>
          </a:p>
          <a:p>
            <a:pPr lvl="1"/>
            <a:r>
              <a:rPr lang="en-US" sz="2400" dirty="0">
                <a:solidFill>
                  <a:srgbClr val="BB0408"/>
                </a:solidFill>
              </a:rPr>
              <a:t>Depreciation</a:t>
            </a:r>
            <a:r>
              <a:rPr lang="en-US" sz="2400" dirty="0"/>
              <a:t>: use of a fixed asset </a:t>
            </a:r>
          </a:p>
          <a:p>
            <a:pPr lvl="1"/>
            <a:r>
              <a:rPr lang="en-US" sz="2400" dirty="0">
                <a:solidFill>
                  <a:srgbClr val="BB0408"/>
                </a:solidFill>
              </a:rPr>
              <a:t>Accumulated depreciation</a:t>
            </a:r>
            <a:r>
              <a:rPr lang="en-US" sz="2400" dirty="0"/>
              <a:t>:  amount of a fixed asset's value that has been written off over time due to wear and </a:t>
            </a:r>
            <a:r>
              <a:rPr lang="en-US" sz="2400" dirty="0" smtClean="0"/>
              <a:t>tear</a:t>
            </a:r>
          </a:p>
          <a:p>
            <a:pPr lvl="1"/>
            <a:r>
              <a:rPr lang="en-US" sz="2400" dirty="0">
                <a:solidFill>
                  <a:srgbClr val="BB0408"/>
                </a:solidFill>
              </a:rPr>
              <a:t>Leasehold </a:t>
            </a:r>
            <a:r>
              <a:rPr lang="en-US" sz="2400" dirty="0" smtClean="0">
                <a:solidFill>
                  <a:srgbClr val="BB0408"/>
                </a:solidFill>
              </a:rPr>
              <a:t>improvements: </a:t>
            </a:r>
            <a:r>
              <a:rPr lang="en-US" sz="2400" dirty="0" smtClean="0"/>
              <a:t>changes </a:t>
            </a:r>
            <a:r>
              <a:rPr lang="en-US" sz="2400" dirty="0"/>
              <a:t>made to </a:t>
            </a:r>
            <a:r>
              <a:rPr lang="en-US" sz="2400" dirty="0" smtClean="0"/>
              <a:t>building </a:t>
            </a:r>
            <a:r>
              <a:rPr lang="en-US" sz="2400" dirty="0"/>
              <a:t>or property to facilitate doing </a:t>
            </a:r>
            <a:r>
              <a:rPr lang="en-US" sz="2400" dirty="0" smtClean="0"/>
              <a:t>business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466922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Liabilities: What </a:t>
            </a:r>
            <a:r>
              <a:rPr lang="en-US" dirty="0" smtClean="0"/>
              <a:t>You </a:t>
            </a:r>
            <a:r>
              <a:rPr lang="en-US" dirty="0" smtClean="0"/>
              <a:t>Owe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411797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BB0408"/>
                </a:solidFill>
              </a:rPr>
              <a:t>Current </a:t>
            </a:r>
            <a:r>
              <a:rPr lang="en-US" dirty="0"/>
              <a:t>liabilities</a:t>
            </a:r>
            <a:r>
              <a:rPr lang="en-US" dirty="0" smtClean="0"/>
              <a:t>:  obligations due in </a:t>
            </a:r>
            <a:r>
              <a:rPr lang="en-US" dirty="0"/>
              <a:t>less than one year.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BB0408"/>
                </a:solidFill>
              </a:rPr>
              <a:t>Accounts payable</a:t>
            </a:r>
            <a:r>
              <a:rPr lang="en-US" dirty="0" smtClean="0"/>
              <a:t>:  payments </a:t>
            </a:r>
            <a:r>
              <a:rPr lang="en-US" dirty="0"/>
              <a:t>due to suppliers </a:t>
            </a:r>
            <a:r>
              <a:rPr lang="en-US" dirty="0" smtClean="0"/>
              <a:t>within 30 </a:t>
            </a:r>
            <a:r>
              <a:rPr lang="en-US" dirty="0"/>
              <a:t>days from </a:t>
            </a:r>
            <a:r>
              <a:rPr lang="en-US" dirty="0" smtClean="0"/>
              <a:t>purchase</a:t>
            </a:r>
          </a:p>
          <a:p>
            <a:pPr lvl="1"/>
            <a:r>
              <a:rPr lang="en-US" dirty="0" smtClean="0"/>
              <a:t>Note or loans: due </a:t>
            </a:r>
            <a:r>
              <a:rPr lang="en-US" dirty="0"/>
              <a:t>within the next 12-month </a:t>
            </a:r>
            <a:r>
              <a:rPr lang="en-US" dirty="0" smtClean="0"/>
              <a:t>period</a:t>
            </a:r>
            <a:endParaRPr lang="en-US" dirty="0"/>
          </a:p>
          <a:p>
            <a:pPr lvl="1"/>
            <a:r>
              <a:rPr lang="en-US" dirty="0" smtClean="0"/>
              <a:t>Other </a:t>
            </a:r>
            <a:r>
              <a:rPr lang="en-US" dirty="0"/>
              <a:t>current </a:t>
            </a:r>
            <a:r>
              <a:rPr lang="en-US" dirty="0" smtClean="0"/>
              <a:t>liabilities, </a:t>
            </a:r>
            <a:r>
              <a:rPr lang="en-US" dirty="0"/>
              <a:t>including expenses incurred but not paid such as taxes or </a:t>
            </a:r>
            <a:r>
              <a:rPr lang="en-US" dirty="0" smtClean="0"/>
              <a:t>wages</a:t>
            </a:r>
          </a:p>
          <a:p>
            <a:r>
              <a:rPr lang="en-US" dirty="0">
                <a:solidFill>
                  <a:srgbClr val="BB0408"/>
                </a:solidFill>
              </a:rPr>
              <a:t>Long-term </a:t>
            </a:r>
            <a:r>
              <a:rPr lang="en-US" dirty="0" smtClean="0"/>
              <a:t>liabilities: obligations </a:t>
            </a:r>
            <a:r>
              <a:rPr lang="en-US" dirty="0"/>
              <a:t>due after one year </a:t>
            </a:r>
          </a:p>
          <a:p>
            <a:pPr lvl="1"/>
            <a:r>
              <a:rPr lang="en-US" dirty="0"/>
              <a:t>Notes payable or loans due after a </a:t>
            </a:r>
            <a:r>
              <a:rPr lang="en-US" dirty="0" smtClean="0"/>
              <a:t>year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3051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9980</TotalTime>
  <Words>1405</Words>
  <Application>Microsoft Office PowerPoint</Application>
  <PresentationFormat>On-screen Show (4:3)</PresentationFormat>
  <Paragraphs>232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LussierPPT-12_2013</vt:lpstr>
      <vt:lpstr>CHAPTER 10</vt:lpstr>
      <vt:lpstr>Learning Outcomes</vt:lpstr>
      <vt:lpstr>Keeping Financial Records</vt:lpstr>
      <vt:lpstr>Importance of the Accounting Function </vt:lpstr>
      <vt:lpstr>Balance Sheet</vt:lpstr>
      <vt:lpstr>Assets</vt:lpstr>
      <vt:lpstr>Assets </vt:lpstr>
      <vt:lpstr>Fixed Assets</vt:lpstr>
      <vt:lpstr>Liabilities: What You Owe</vt:lpstr>
      <vt:lpstr>Owner's Equity:  What You Are Worth </vt:lpstr>
      <vt:lpstr>The Income Statement</vt:lpstr>
      <vt:lpstr>The Income Statement</vt:lpstr>
      <vt:lpstr>Pro Forma  Cash Flow Statement </vt:lpstr>
      <vt:lpstr>Pro Forma  Cash Flow Statement</vt:lpstr>
      <vt:lpstr>Breakeven Analysis </vt:lpstr>
      <vt:lpstr>Taxation </vt:lpstr>
      <vt:lpstr>Common Business Taxes </vt:lpstr>
      <vt:lpstr>Tax Deductions</vt:lpstr>
      <vt:lpstr>Effects of Taxes on the  Form of Ownership 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10:  The Finance Plan - How Much Money do you Need?</dc:subject>
  <dc:creator>Jimidene Murphey</dc:creator>
  <cp:keywords/>
  <dc:description/>
  <cp:lastModifiedBy>katielandmark</cp:lastModifiedBy>
  <cp:revision>781</cp:revision>
  <dcterms:created xsi:type="dcterms:W3CDTF">2003-02-17T02:06:55Z</dcterms:created>
  <dcterms:modified xsi:type="dcterms:W3CDTF">2014-06-11T13:03:45Z</dcterms:modified>
  <cp:category/>
</cp:coreProperties>
</file>