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7"/>
  </p:notesMasterIdLst>
  <p:handoutMasterIdLst>
    <p:handoutMasterId r:id="rId28"/>
  </p:handoutMasterIdLst>
  <p:sldIdLst>
    <p:sldId id="1258" r:id="rId2"/>
    <p:sldId id="1262" r:id="rId3"/>
    <p:sldId id="1263" r:id="rId4"/>
    <p:sldId id="1264" r:id="rId5"/>
    <p:sldId id="1283" r:id="rId6"/>
    <p:sldId id="1265" r:id="rId7"/>
    <p:sldId id="1266" r:id="rId8"/>
    <p:sldId id="1267" r:id="rId9"/>
    <p:sldId id="1268" r:id="rId10"/>
    <p:sldId id="1269" r:id="rId11"/>
    <p:sldId id="1270" r:id="rId12"/>
    <p:sldId id="1271" r:id="rId13"/>
    <p:sldId id="1272" r:id="rId14"/>
    <p:sldId id="1284" r:id="rId15"/>
    <p:sldId id="1273" r:id="rId16"/>
    <p:sldId id="1274" r:id="rId17"/>
    <p:sldId id="1275" r:id="rId18"/>
    <p:sldId id="1285" r:id="rId19"/>
    <p:sldId id="1276" r:id="rId20"/>
    <p:sldId id="1277" r:id="rId21"/>
    <p:sldId id="1278" r:id="rId22"/>
    <p:sldId id="1279" r:id="rId23"/>
    <p:sldId id="1280" r:id="rId24"/>
    <p:sldId id="1281" r:id="rId25"/>
    <p:sldId id="1246" r:id="rId26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B0408"/>
    <a:srgbClr val="FFE7DE"/>
    <a:srgbClr val="8B60A1"/>
    <a:srgbClr val="B37DC2"/>
    <a:srgbClr val="D6E1FF"/>
    <a:srgbClr val="C8D0FF"/>
    <a:srgbClr val="B3FFF4"/>
    <a:srgbClr val="B09597"/>
    <a:srgbClr val="EBBFC7"/>
    <a:srgbClr val="B3934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22" autoAdjust="0"/>
    <p:restoredTop sz="96875" autoAdjust="0"/>
  </p:normalViewPr>
  <p:slideViewPr>
    <p:cSldViewPr>
      <p:cViewPr>
        <p:scale>
          <a:sx n="75" d="100"/>
          <a:sy n="75" d="100"/>
        </p:scale>
        <p:origin x="-1590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95722-1472-414D-86FB-8EAF573A1DEC}" type="doc">
      <dgm:prSet loTypeId="urn:microsoft.com/office/officeart/2005/8/layout/matrix1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F16C234-90CD-A344-8877-213369962BDB}">
      <dgm:prSet phldrT="[Text]"/>
      <dgm:spPr/>
      <dgm:t>
        <a:bodyPr/>
        <a:lstStyle/>
        <a:p>
          <a:r>
            <a:rPr lang="en-US" b="1" dirty="0" smtClean="0"/>
            <a:t>Purpose</a:t>
          </a:r>
          <a:endParaRPr lang="en-US" b="1" dirty="0"/>
        </a:p>
      </dgm:t>
    </dgm:pt>
    <dgm:pt modelId="{31715688-DE32-FD42-B154-5ECC22C2DCED}" type="parTrans" cxnId="{16F6B661-C6C6-6B4D-A57B-38A0D7674B2E}">
      <dgm:prSet/>
      <dgm:spPr/>
      <dgm:t>
        <a:bodyPr/>
        <a:lstStyle/>
        <a:p>
          <a:endParaRPr lang="en-US"/>
        </a:p>
      </dgm:t>
    </dgm:pt>
    <dgm:pt modelId="{EBA3F2D1-02E9-0D4A-A0D4-BFC77F43E24A}" type="sibTrans" cxnId="{16F6B661-C6C6-6B4D-A57B-38A0D7674B2E}">
      <dgm:prSet/>
      <dgm:spPr/>
      <dgm:t>
        <a:bodyPr/>
        <a:lstStyle/>
        <a:p>
          <a:endParaRPr lang="en-US"/>
        </a:p>
      </dgm:t>
    </dgm:pt>
    <dgm:pt modelId="{8950FEA1-77D7-EC4F-BEBA-00DE0B27C22A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b="1" dirty="0" smtClean="0"/>
            <a:t>Leverage</a:t>
          </a:r>
          <a:endParaRPr lang="en-US" b="1" dirty="0"/>
        </a:p>
      </dgm:t>
    </dgm:pt>
    <dgm:pt modelId="{9DF1AA9F-21D0-8C4C-9094-ACE1BE43C277}" type="parTrans" cxnId="{4C536DAD-F612-2E45-A18E-7D59A7101DD8}">
      <dgm:prSet/>
      <dgm:spPr/>
      <dgm:t>
        <a:bodyPr/>
        <a:lstStyle/>
        <a:p>
          <a:endParaRPr lang="en-US"/>
        </a:p>
      </dgm:t>
    </dgm:pt>
    <dgm:pt modelId="{1A9EBF93-86D9-F54F-9750-6EB37CBC9F8A}" type="sibTrans" cxnId="{4C536DAD-F612-2E45-A18E-7D59A7101DD8}">
      <dgm:prSet/>
      <dgm:spPr/>
      <dgm:t>
        <a:bodyPr/>
        <a:lstStyle/>
        <a:p>
          <a:endParaRPr lang="en-US"/>
        </a:p>
      </dgm:t>
    </dgm:pt>
    <dgm:pt modelId="{2A84C442-A0D9-214C-85E2-E962851DCD8A}">
      <dgm:prSet phldrT="[Text]"/>
      <dgm:spPr/>
      <dgm:t>
        <a:bodyPr/>
        <a:lstStyle/>
        <a:p>
          <a:r>
            <a:rPr lang="en-US" b="1" dirty="0" smtClean="0"/>
            <a:t>Process</a:t>
          </a:r>
          <a:endParaRPr lang="en-US" b="1" dirty="0"/>
        </a:p>
      </dgm:t>
    </dgm:pt>
    <dgm:pt modelId="{4B80507D-A094-5141-B9CF-B9537D2ABC9E}" type="parTrans" cxnId="{33FBAEF6-1512-3F43-98DB-7F0D818F85B3}">
      <dgm:prSet/>
      <dgm:spPr/>
      <dgm:t>
        <a:bodyPr/>
        <a:lstStyle/>
        <a:p>
          <a:endParaRPr lang="en-US"/>
        </a:p>
      </dgm:t>
    </dgm:pt>
    <dgm:pt modelId="{20F541C2-37F0-7649-8107-FF91CE6CDC83}" type="sibTrans" cxnId="{33FBAEF6-1512-3F43-98DB-7F0D818F85B3}">
      <dgm:prSet/>
      <dgm:spPr/>
      <dgm:t>
        <a:bodyPr/>
        <a:lstStyle/>
        <a:p>
          <a:endParaRPr lang="en-US"/>
        </a:p>
      </dgm:t>
    </dgm:pt>
    <dgm:pt modelId="{A347C45B-7FCA-5D4F-AD42-6FB310FB8787}">
      <dgm:prSet phldrT="[Text]"/>
      <dgm:spPr/>
      <dgm:t>
        <a:bodyPr/>
        <a:lstStyle/>
        <a:p>
          <a:r>
            <a:rPr lang="en-US" b="1" dirty="0" smtClean="0"/>
            <a:t>Personality</a:t>
          </a:r>
          <a:endParaRPr lang="en-US" b="1" dirty="0"/>
        </a:p>
      </dgm:t>
    </dgm:pt>
    <dgm:pt modelId="{A0735ADE-C7B2-B149-A098-FA1FDD48B6D8}" type="parTrans" cxnId="{D8C7F5C5-DB98-C943-9E13-4F26963F4499}">
      <dgm:prSet/>
      <dgm:spPr/>
      <dgm:t>
        <a:bodyPr/>
        <a:lstStyle/>
        <a:p>
          <a:endParaRPr lang="en-US"/>
        </a:p>
      </dgm:t>
    </dgm:pt>
    <dgm:pt modelId="{4F252EB1-CFB8-EC42-8127-9FB86B6B2CD3}" type="sibTrans" cxnId="{D8C7F5C5-DB98-C943-9E13-4F26963F4499}">
      <dgm:prSet/>
      <dgm:spPr/>
      <dgm:t>
        <a:bodyPr/>
        <a:lstStyle/>
        <a:p>
          <a:endParaRPr lang="en-US"/>
        </a:p>
      </dgm:t>
    </dgm:pt>
    <dgm:pt modelId="{DAC0636D-2F6B-E747-8B9F-E73FC77FD1D4}">
      <dgm:prSet phldrT="[Text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Guidelines</a:t>
          </a:r>
          <a:endParaRPr lang="en-US" b="1" dirty="0">
            <a:effectLst>
              <a:outerShdw blurRad="47625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620AAD8F-5FC7-EC46-8750-EAC7732858AC}" type="sibTrans" cxnId="{D9425A30-3AB2-D44A-A15D-7102C081C90F}">
      <dgm:prSet/>
      <dgm:spPr/>
      <dgm:t>
        <a:bodyPr/>
        <a:lstStyle/>
        <a:p>
          <a:endParaRPr lang="en-US"/>
        </a:p>
      </dgm:t>
    </dgm:pt>
    <dgm:pt modelId="{80FAED21-DA80-FC4C-BC19-9E06F82F20E4}" type="parTrans" cxnId="{D9425A30-3AB2-D44A-A15D-7102C081C90F}">
      <dgm:prSet/>
      <dgm:spPr/>
      <dgm:t>
        <a:bodyPr/>
        <a:lstStyle/>
        <a:p>
          <a:endParaRPr lang="en-US"/>
        </a:p>
      </dgm:t>
    </dgm:pt>
    <dgm:pt modelId="{C101413A-C00D-B84D-A891-C32E91EE5516}" type="pres">
      <dgm:prSet presAssocID="{9FD95722-1472-414D-86FB-8EAF573A1D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5C0257-7715-9C41-A764-5D28EF61011A}" type="pres">
      <dgm:prSet presAssocID="{9FD95722-1472-414D-86FB-8EAF573A1DEC}" presName="matrix" presStyleCnt="0"/>
      <dgm:spPr/>
      <dgm:t>
        <a:bodyPr/>
        <a:lstStyle/>
        <a:p>
          <a:endParaRPr lang="en-US"/>
        </a:p>
      </dgm:t>
    </dgm:pt>
    <dgm:pt modelId="{9E2C5CF8-B1FB-C247-A5A4-7348F5FCE653}" type="pres">
      <dgm:prSet presAssocID="{9FD95722-1472-414D-86FB-8EAF573A1DEC}" presName="tile1" presStyleLbl="node1" presStyleIdx="0" presStyleCnt="4"/>
      <dgm:spPr/>
      <dgm:t>
        <a:bodyPr/>
        <a:lstStyle/>
        <a:p>
          <a:endParaRPr lang="en-US"/>
        </a:p>
      </dgm:t>
    </dgm:pt>
    <dgm:pt modelId="{9C636854-C549-3642-9E18-98FEFF867985}" type="pres">
      <dgm:prSet presAssocID="{9FD95722-1472-414D-86FB-8EAF573A1D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42131-C9F1-0D4B-9152-D02A97411298}" type="pres">
      <dgm:prSet presAssocID="{9FD95722-1472-414D-86FB-8EAF573A1DEC}" presName="tile2" presStyleLbl="node1" presStyleIdx="1" presStyleCnt="4"/>
      <dgm:spPr/>
      <dgm:t>
        <a:bodyPr/>
        <a:lstStyle/>
        <a:p>
          <a:endParaRPr lang="en-US"/>
        </a:p>
      </dgm:t>
    </dgm:pt>
    <dgm:pt modelId="{750F6D5C-52E0-1647-89DF-9B6D8A78F091}" type="pres">
      <dgm:prSet presAssocID="{9FD95722-1472-414D-86FB-8EAF573A1D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3A978-4298-3046-9509-5D645C84D05E}" type="pres">
      <dgm:prSet presAssocID="{9FD95722-1472-414D-86FB-8EAF573A1DEC}" presName="tile3" presStyleLbl="node1" presStyleIdx="2" presStyleCnt="4"/>
      <dgm:spPr/>
      <dgm:t>
        <a:bodyPr/>
        <a:lstStyle/>
        <a:p>
          <a:endParaRPr lang="en-US"/>
        </a:p>
      </dgm:t>
    </dgm:pt>
    <dgm:pt modelId="{965CAFDA-D9E0-1845-BE5C-FF00933957EF}" type="pres">
      <dgm:prSet presAssocID="{9FD95722-1472-414D-86FB-8EAF573A1D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481A6-1ED3-0040-B98E-AAC9515611B4}" type="pres">
      <dgm:prSet presAssocID="{9FD95722-1472-414D-86FB-8EAF573A1DEC}" presName="tile4" presStyleLbl="node1" presStyleIdx="3" presStyleCnt="4"/>
      <dgm:spPr/>
      <dgm:t>
        <a:bodyPr/>
        <a:lstStyle/>
        <a:p>
          <a:endParaRPr lang="en-US"/>
        </a:p>
      </dgm:t>
    </dgm:pt>
    <dgm:pt modelId="{D3BB233E-8D7B-B846-8547-491463F7618D}" type="pres">
      <dgm:prSet presAssocID="{9FD95722-1472-414D-86FB-8EAF573A1D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59833-FBEC-8148-BCA6-3E46F06CDDB0}" type="pres">
      <dgm:prSet presAssocID="{9FD95722-1472-414D-86FB-8EAF573A1DEC}" presName="centerTile" presStyleLbl="fgShp" presStyleIdx="0" presStyleCnt="1" custScaleX="131120" custScaleY="1511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6F6B661-C6C6-6B4D-A57B-38A0D7674B2E}" srcId="{DAC0636D-2F6B-E747-8B9F-E73FC77FD1D4}" destId="{4F16C234-90CD-A344-8877-213369962BDB}" srcOrd="0" destOrd="0" parTransId="{31715688-DE32-FD42-B154-5ECC22C2DCED}" sibTransId="{EBA3F2D1-02E9-0D4A-A0D4-BFC77F43E24A}"/>
    <dgm:cxn modelId="{EA36AFC4-C3D6-0147-83D2-297BCE901B1A}" type="presOf" srcId="{8950FEA1-77D7-EC4F-BEBA-00DE0B27C22A}" destId="{750F6D5C-52E0-1647-89DF-9B6D8A78F091}" srcOrd="1" destOrd="0" presId="urn:microsoft.com/office/officeart/2005/8/layout/matrix1"/>
    <dgm:cxn modelId="{20ADE223-2409-8445-977A-FFA1400D8DD4}" type="presOf" srcId="{2A84C442-A0D9-214C-85E2-E962851DCD8A}" destId="{0CF3A978-4298-3046-9509-5D645C84D05E}" srcOrd="0" destOrd="0" presId="urn:microsoft.com/office/officeart/2005/8/layout/matrix1"/>
    <dgm:cxn modelId="{D9425A30-3AB2-D44A-A15D-7102C081C90F}" srcId="{9FD95722-1472-414D-86FB-8EAF573A1DEC}" destId="{DAC0636D-2F6B-E747-8B9F-E73FC77FD1D4}" srcOrd="0" destOrd="0" parTransId="{80FAED21-DA80-FC4C-BC19-9E06F82F20E4}" sibTransId="{620AAD8F-5FC7-EC46-8750-EAC7732858AC}"/>
    <dgm:cxn modelId="{4CEB19A1-D5B3-3344-AB88-9C071FE0489B}" type="presOf" srcId="{A347C45B-7FCA-5D4F-AD42-6FB310FB8787}" destId="{84E481A6-1ED3-0040-B98E-AAC9515611B4}" srcOrd="0" destOrd="0" presId="urn:microsoft.com/office/officeart/2005/8/layout/matrix1"/>
    <dgm:cxn modelId="{4C536DAD-F612-2E45-A18E-7D59A7101DD8}" srcId="{DAC0636D-2F6B-E747-8B9F-E73FC77FD1D4}" destId="{8950FEA1-77D7-EC4F-BEBA-00DE0B27C22A}" srcOrd="1" destOrd="0" parTransId="{9DF1AA9F-21D0-8C4C-9094-ACE1BE43C277}" sibTransId="{1A9EBF93-86D9-F54F-9750-6EB37CBC9F8A}"/>
    <dgm:cxn modelId="{33FBAEF6-1512-3F43-98DB-7F0D818F85B3}" srcId="{DAC0636D-2F6B-E747-8B9F-E73FC77FD1D4}" destId="{2A84C442-A0D9-214C-85E2-E962851DCD8A}" srcOrd="2" destOrd="0" parTransId="{4B80507D-A094-5141-B9CF-B9537D2ABC9E}" sibTransId="{20F541C2-37F0-7649-8107-FF91CE6CDC83}"/>
    <dgm:cxn modelId="{413D343F-8511-6443-AA53-9562884C4FEF}" type="presOf" srcId="{DAC0636D-2F6B-E747-8B9F-E73FC77FD1D4}" destId="{82559833-FBEC-8148-BCA6-3E46F06CDDB0}" srcOrd="0" destOrd="0" presId="urn:microsoft.com/office/officeart/2005/8/layout/matrix1"/>
    <dgm:cxn modelId="{1C6BDBAB-860C-604E-9A95-F154F3375EEB}" type="presOf" srcId="{9FD95722-1472-414D-86FB-8EAF573A1DEC}" destId="{C101413A-C00D-B84D-A891-C32E91EE5516}" srcOrd="0" destOrd="0" presId="urn:microsoft.com/office/officeart/2005/8/layout/matrix1"/>
    <dgm:cxn modelId="{3C367FAF-647D-834B-913D-B6A7519B28CC}" type="presOf" srcId="{2A84C442-A0D9-214C-85E2-E962851DCD8A}" destId="{965CAFDA-D9E0-1845-BE5C-FF00933957EF}" srcOrd="1" destOrd="0" presId="urn:microsoft.com/office/officeart/2005/8/layout/matrix1"/>
    <dgm:cxn modelId="{5858922E-A880-1B40-ACE8-A5508C104F65}" type="presOf" srcId="{4F16C234-90CD-A344-8877-213369962BDB}" destId="{9E2C5CF8-B1FB-C247-A5A4-7348F5FCE653}" srcOrd="0" destOrd="0" presId="urn:microsoft.com/office/officeart/2005/8/layout/matrix1"/>
    <dgm:cxn modelId="{00307D56-1B3B-9E4C-AE85-6F66D27409F3}" type="presOf" srcId="{A347C45B-7FCA-5D4F-AD42-6FB310FB8787}" destId="{D3BB233E-8D7B-B846-8547-491463F7618D}" srcOrd="1" destOrd="0" presId="urn:microsoft.com/office/officeart/2005/8/layout/matrix1"/>
    <dgm:cxn modelId="{C865BC2F-1CC6-C541-ACC9-70EB4C75D781}" type="presOf" srcId="{8950FEA1-77D7-EC4F-BEBA-00DE0B27C22A}" destId="{5DD42131-C9F1-0D4B-9152-D02A97411298}" srcOrd="0" destOrd="0" presId="urn:microsoft.com/office/officeart/2005/8/layout/matrix1"/>
    <dgm:cxn modelId="{D8C7F5C5-DB98-C943-9E13-4F26963F4499}" srcId="{DAC0636D-2F6B-E747-8B9F-E73FC77FD1D4}" destId="{A347C45B-7FCA-5D4F-AD42-6FB310FB8787}" srcOrd="3" destOrd="0" parTransId="{A0735ADE-C7B2-B149-A098-FA1FDD48B6D8}" sibTransId="{4F252EB1-CFB8-EC42-8127-9FB86B6B2CD3}"/>
    <dgm:cxn modelId="{0AA3B42D-D7B1-504B-90F4-63C2F2127DD5}" type="presOf" srcId="{4F16C234-90CD-A344-8877-213369962BDB}" destId="{9C636854-C549-3642-9E18-98FEFF867985}" srcOrd="1" destOrd="0" presId="urn:microsoft.com/office/officeart/2005/8/layout/matrix1"/>
    <dgm:cxn modelId="{28DD9555-C519-9F4B-B14F-CC5E646FB09C}" type="presParOf" srcId="{C101413A-C00D-B84D-A891-C32E91EE5516}" destId="{9A5C0257-7715-9C41-A764-5D28EF61011A}" srcOrd="0" destOrd="0" presId="urn:microsoft.com/office/officeart/2005/8/layout/matrix1"/>
    <dgm:cxn modelId="{170A8761-E4EE-BD46-BB89-E233C9B0D74E}" type="presParOf" srcId="{9A5C0257-7715-9C41-A764-5D28EF61011A}" destId="{9E2C5CF8-B1FB-C247-A5A4-7348F5FCE653}" srcOrd="0" destOrd="0" presId="urn:microsoft.com/office/officeart/2005/8/layout/matrix1"/>
    <dgm:cxn modelId="{0687A3E1-CD0C-C44D-B3A5-910DBEFEBD57}" type="presParOf" srcId="{9A5C0257-7715-9C41-A764-5D28EF61011A}" destId="{9C636854-C549-3642-9E18-98FEFF867985}" srcOrd="1" destOrd="0" presId="urn:microsoft.com/office/officeart/2005/8/layout/matrix1"/>
    <dgm:cxn modelId="{E4AD922B-E439-EE49-BBBF-60C9E0DF8FBE}" type="presParOf" srcId="{9A5C0257-7715-9C41-A764-5D28EF61011A}" destId="{5DD42131-C9F1-0D4B-9152-D02A97411298}" srcOrd="2" destOrd="0" presId="urn:microsoft.com/office/officeart/2005/8/layout/matrix1"/>
    <dgm:cxn modelId="{14866E40-802A-8D49-9743-182DEB868572}" type="presParOf" srcId="{9A5C0257-7715-9C41-A764-5D28EF61011A}" destId="{750F6D5C-52E0-1647-89DF-9B6D8A78F091}" srcOrd="3" destOrd="0" presId="urn:microsoft.com/office/officeart/2005/8/layout/matrix1"/>
    <dgm:cxn modelId="{FDB25AFA-570A-AE4B-9697-2931BE47E2A4}" type="presParOf" srcId="{9A5C0257-7715-9C41-A764-5D28EF61011A}" destId="{0CF3A978-4298-3046-9509-5D645C84D05E}" srcOrd="4" destOrd="0" presId="urn:microsoft.com/office/officeart/2005/8/layout/matrix1"/>
    <dgm:cxn modelId="{E77920C6-D794-9F46-8D24-946E80BCF147}" type="presParOf" srcId="{9A5C0257-7715-9C41-A764-5D28EF61011A}" destId="{965CAFDA-D9E0-1845-BE5C-FF00933957EF}" srcOrd="5" destOrd="0" presId="urn:microsoft.com/office/officeart/2005/8/layout/matrix1"/>
    <dgm:cxn modelId="{0AE24815-6343-9544-AD08-39194EF3C4BC}" type="presParOf" srcId="{9A5C0257-7715-9C41-A764-5D28EF61011A}" destId="{84E481A6-1ED3-0040-B98E-AAC9515611B4}" srcOrd="6" destOrd="0" presId="urn:microsoft.com/office/officeart/2005/8/layout/matrix1"/>
    <dgm:cxn modelId="{E5F7C553-D221-6C45-A4AD-40E2C0E0FDA6}" type="presParOf" srcId="{9A5C0257-7715-9C41-A764-5D28EF61011A}" destId="{D3BB233E-8D7B-B846-8547-491463F7618D}" srcOrd="7" destOrd="0" presId="urn:microsoft.com/office/officeart/2005/8/layout/matrix1"/>
    <dgm:cxn modelId="{3FE36027-E96B-2D48-AE1E-68E04D2E1DDC}" type="presParOf" srcId="{C101413A-C00D-B84D-A891-C32E91EE5516}" destId="{82559833-FBEC-8148-BCA6-3E46F06CDDB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2C5CF8-B1FB-C247-A5A4-7348F5FCE653}">
      <dsp:nvSpPr>
        <dsp:cNvPr id="0" name=""/>
        <dsp:cNvSpPr/>
      </dsp:nvSpPr>
      <dsp:spPr>
        <a:xfrm rot="16200000">
          <a:off x="640073" y="-640073"/>
          <a:ext cx="1554463" cy="283460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Purpose</a:t>
          </a:r>
          <a:endParaRPr lang="en-US" sz="2900" b="1" kern="1200" dirty="0"/>
        </a:p>
      </dsp:txBody>
      <dsp:txXfrm rot="16200000">
        <a:off x="834380" y="-834380"/>
        <a:ext cx="1165847" cy="2834609"/>
      </dsp:txXfrm>
    </dsp:sp>
    <dsp:sp modelId="{5DD42131-C9F1-0D4B-9152-D02A97411298}">
      <dsp:nvSpPr>
        <dsp:cNvPr id="0" name=""/>
        <dsp:cNvSpPr/>
      </dsp:nvSpPr>
      <dsp:spPr>
        <a:xfrm>
          <a:off x="2834609" y="0"/>
          <a:ext cx="2834609" cy="1554463"/>
        </a:xfrm>
        <a:prstGeom prst="round1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Leverage</a:t>
          </a:r>
          <a:endParaRPr lang="en-US" sz="2900" b="1" kern="1200" dirty="0"/>
        </a:p>
      </dsp:txBody>
      <dsp:txXfrm>
        <a:off x="2834609" y="0"/>
        <a:ext cx="2834609" cy="1165847"/>
      </dsp:txXfrm>
    </dsp:sp>
    <dsp:sp modelId="{0CF3A978-4298-3046-9509-5D645C84D05E}">
      <dsp:nvSpPr>
        <dsp:cNvPr id="0" name=""/>
        <dsp:cNvSpPr/>
      </dsp:nvSpPr>
      <dsp:spPr>
        <a:xfrm rot="10800000">
          <a:off x="0" y="1554463"/>
          <a:ext cx="2834609" cy="1554463"/>
        </a:xfrm>
        <a:prstGeom prst="round1Rect">
          <a:avLst/>
        </a:prstGeom>
        <a:solidFill>
          <a:schemeClr val="accent2">
            <a:hueOff val="-6774063"/>
            <a:satOff val="23543"/>
            <a:lumOff val="17125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Process</a:t>
          </a:r>
          <a:endParaRPr lang="en-US" sz="2900" b="1" kern="1200" dirty="0"/>
        </a:p>
      </dsp:txBody>
      <dsp:txXfrm rot="10800000">
        <a:off x="0" y="1943078"/>
        <a:ext cx="2834609" cy="1165847"/>
      </dsp:txXfrm>
    </dsp:sp>
    <dsp:sp modelId="{84E481A6-1ED3-0040-B98E-AAC9515611B4}">
      <dsp:nvSpPr>
        <dsp:cNvPr id="0" name=""/>
        <dsp:cNvSpPr/>
      </dsp:nvSpPr>
      <dsp:spPr>
        <a:xfrm rot="5400000">
          <a:off x="3474682" y="914390"/>
          <a:ext cx="1554463" cy="2834609"/>
        </a:xfrm>
        <a:prstGeom prst="round1Rect">
          <a:avLst/>
        </a:prstGeom>
        <a:solidFill>
          <a:schemeClr val="accent2">
            <a:hueOff val="-10161094"/>
            <a:satOff val="35315"/>
            <a:lumOff val="25688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Personality</a:t>
          </a:r>
          <a:endParaRPr lang="en-US" sz="2900" b="1" kern="1200" dirty="0"/>
        </a:p>
      </dsp:txBody>
      <dsp:txXfrm rot="5400000">
        <a:off x="3668989" y="1108697"/>
        <a:ext cx="1165847" cy="2834609"/>
      </dsp:txXfrm>
    </dsp:sp>
    <dsp:sp modelId="{82559833-FBEC-8148-BCA6-3E46F06CDDB0}">
      <dsp:nvSpPr>
        <dsp:cNvPr id="0" name=""/>
        <dsp:cNvSpPr/>
      </dsp:nvSpPr>
      <dsp:spPr>
        <a:xfrm>
          <a:off x="1719587" y="967093"/>
          <a:ext cx="2230043" cy="1174738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Guidelines</a:t>
          </a:r>
          <a:endParaRPr lang="en-US" sz="2900" b="1" kern="1200" dirty="0">
            <a:effectLst>
              <a:outerShdw blurRad="47625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719587" y="967093"/>
        <a:ext cx="2230043" cy="1174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25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90" r:id="rId3"/>
    <p:sldLayoutId id="2147483686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562756"/>
            <a:ext cx="8320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Operations Plan: 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How Will You Make the Product?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8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609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Carrying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63408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BC1400"/>
                </a:solidFill>
              </a:rPr>
              <a:t>Carrying costs </a:t>
            </a:r>
            <a:r>
              <a:rPr lang="en-US" dirty="0"/>
              <a:t>are </a:t>
            </a:r>
            <a:r>
              <a:rPr lang="en-US" dirty="0" smtClean="0"/>
              <a:t>costs </a:t>
            </a:r>
            <a:r>
              <a:rPr lang="en-US" dirty="0"/>
              <a:t>associated with ordering materials from the ordering cost through receiving, </a:t>
            </a:r>
            <a:r>
              <a:rPr lang="en-US" dirty="0" smtClean="0"/>
              <a:t>inspection, </a:t>
            </a:r>
            <a:r>
              <a:rPr lang="en-US" dirty="0"/>
              <a:t>and storage.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greater the amount of inventory, the greater the costs.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cost component consists of:</a:t>
            </a:r>
          </a:p>
          <a:p>
            <a:pPr lvl="1"/>
            <a:r>
              <a:rPr lang="en-US" dirty="0" smtClean="0"/>
              <a:t>Storage costs</a:t>
            </a:r>
            <a:endParaRPr lang="en-US" dirty="0"/>
          </a:p>
          <a:p>
            <a:pPr lvl="1"/>
            <a:r>
              <a:rPr lang="en-US" dirty="0" smtClean="0"/>
              <a:t>Maintenance</a:t>
            </a:r>
            <a:endParaRPr lang="en-US" dirty="0"/>
          </a:p>
          <a:p>
            <a:pPr lvl="1"/>
            <a:r>
              <a:rPr lang="en-US" dirty="0" smtClean="0"/>
              <a:t>Clerical tasks, </a:t>
            </a:r>
            <a:r>
              <a:rPr lang="en-US" dirty="0"/>
              <a:t>such as preparing and filing the </a:t>
            </a:r>
            <a:r>
              <a:rPr lang="en-US" dirty="0" smtClean="0"/>
              <a:t>requisition</a:t>
            </a:r>
            <a:endParaRPr lang="en-US" dirty="0"/>
          </a:p>
          <a:p>
            <a:pPr lvl="1"/>
            <a:r>
              <a:rPr lang="en-US" dirty="0" smtClean="0"/>
              <a:t>Insurance</a:t>
            </a:r>
            <a:endParaRPr lang="en-US" dirty="0"/>
          </a:p>
          <a:p>
            <a:pPr lvl="1"/>
            <a:r>
              <a:rPr lang="en-US" dirty="0" smtClean="0"/>
              <a:t>Obsolescence (the product becomes outdated)</a:t>
            </a:r>
          </a:p>
          <a:p>
            <a:pPr lvl="1"/>
            <a:r>
              <a:rPr lang="en-US" dirty="0" smtClean="0"/>
              <a:t>Taxes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03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 Costs and</a:t>
            </a:r>
            <a:br>
              <a:rPr lang="en-US" dirty="0" smtClean="0"/>
            </a:br>
            <a:r>
              <a:rPr lang="en-US" dirty="0" smtClean="0"/>
              <a:t>Storage Costs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801829" y="1691659"/>
            <a:ext cx="5421902" cy="2103097"/>
            <a:chOff x="1801829" y="1874537"/>
            <a:chExt cx="5421902" cy="2103097"/>
          </a:xfrm>
        </p:grpSpPr>
        <p:sp>
          <p:nvSpPr>
            <p:cNvPr id="6" name="Rectangle 5"/>
            <p:cNvSpPr/>
            <p:nvPr/>
          </p:nvSpPr>
          <p:spPr>
            <a:xfrm>
              <a:off x="1801829" y="1874537"/>
              <a:ext cx="54219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BC1400"/>
                  </a:solidFill>
                </a:rPr>
                <a:t>Exhibit 8-6</a:t>
              </a:r>
              <a:r>
                <a:rPr lang="en-US" sz="1400" b="1" dirty="0"/>
                <a:t> </a:t>
              </a:r>
              <a:r>
                <a:rPr lang="en-US" sz="1400" b="1" dirty="0" smtClean="0"/>
                <a:t>   Relationship between </a:t>
              </a:r>
              <a:r>
                <a:rPr lang="en-US" sz="1400" b="1" dirty="0"/>
                <a:t>Storage Cost and Quantity</a:t>
              </a:r>
              <a:endParaRPr lang="en-US" sz="1400" dirty="0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1901729" y="2240293"/>
              <a:ext cx="4407611" cy="1737341"/>
              <a:chOff x="1901730" y="2240293"/>
              <a:chExt cx="3950416" cy="1371585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920269" y="2240293"/>
                <a:ext cx="3931877" cy="1371585"/>
              </a:xfrm>
              <a:prstGeom prst="rect">
                <a:avLst/>
              </a:prstGeom>
              <a:solidFill>
                <a:srgbClr val="B3FFF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3291854" y="2331732"/>
                <a:ext cx="0" cy="1005829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3291854" y="3337561"/>
                <a:ext cx="1737341" cy="0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3291854" y="2514610"/>
                <a:ext cx="1188708" cy="822951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1901730" y="2273753"/>
                <a:ext cx="13901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/>
                  <a:t>$ Annual Cost 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377014" y="3304101"/>
                <a:ext cx="14216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smtClean="0"/>
                  <a:t>Order quantity</a:t>
                </a:r>
                <a:endParaRPr lang="en-US" sz="1400" b="1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480156" y="2331732"/>
                <a:ext cx="137199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/>
                  <a:t>Storage costs</a:t>
                </a: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1819914" y="4160512"/>
            <a:ext cx="5861012" cy="2194535"/>
            <a:chOff x="1819914" y="4160512"/>
            <a:chExt cx="5861012" cy="2194535"/>
          </a:xfrm>
        </p:grpSpPr>
        <p:sp>
          <p:nvSpPr>
            <p:cNvPr id="29" name="Rectangle 28"/>
            <p:cNvSpPr/>
            <p:nvPr/>
          </p:nvSpPr>
          <p:spPr>
            <a:xfrm>
              <a:off x="1819914" y="4160512"/>
              <a:ext cx="58610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BC1400"/>
                  </a:solidFill>
                </a:rPr>
                <a:t>Exhibit 8-7</a:t>
              </a:r>
              <a:r>
                <a:rPr lang="en-US" sz="1400" b="1" dirty="0"/>
                <a:t> Relationship </a:t>
              </a:r>
              <a:r>
                <a:rPr lang="en-US" sz="1400" b="1" dirty="0" smtClean="0"/>
                <a:t>between </a:t>
              </a:r>
              <a:r>
                <a:rPr lang="en-US" sz="1400" b="1" dirty="0"/>
                <a:t>Procurement Costs and Quantity</a:t>
              </a:r>
              <a:endParaRPr lang="en-US" sz="1400" dirty="0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1911353" y="4468288"/>
              <a:ext cx="4397988" cy="1886759"/>
              <a:chOff x="1911353" y="4468289"/>
              <a:chExt cx="3950416" cy="1463024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929892" y="4468289"/>
                <a:ext cx="3931877" cy="1463024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flipH="1">
                <a:off x="3291854" y="4559727"/>
                <a:ext cx="9623" cy="1155248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3301477" y="5714975"/>
                <a:ext cx="1737341" cy="0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1911353" y="4501748"/>
                <a:ext cx="13901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/>
                  <a:t>$ Annual Cost 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489779" y="4559727"/>
                <a:ext cx="137199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/>
                  <a:t>Storage costs</a:t>
                </a:r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3383293" y="4705818"/>
                <a:ext cx="1553784" cy="917718"/>
              </a:xfrm>
              <a:custGeom>
                <a:avLst/>
                <a:gdLst>
                  <a:gd name="connsiteX0" fmla="*/ 0 w 1524000"/>
                  <a:gd name="connsiteY0" fmla="*/ 0 h 689541"/>
                  <a:gd name="connsiteX1" fmla="*/ 51837 w 1524000"/>
                  <a:gd name="connsiteY1" fmla="*/ 129592 h 689541"/>
                  <a:gd name="connsiteX2" fmla="*/ 176245 w 1524000"/>
                  <a:gd name="connsiteY2" fmla="*/ 264367 h 689541"/>
                  <a:gd name="connsiteX3" fmla="*/ 259184 w 1524000"/>
                  <a:gd name="connsiteY3" fmla="*/ 336939 h 689541"/>
                  <a:gd name="connsiteX4" fmla="*/ 362857 w 1524000"/>
                  <a:gd name="connsiteY4" fmla="*/ 409510 h 689541"/>
                  <a:gd name="connsiteX5" fmla="*/ 471714 w 1524000"/>
                  <a:gd name="connsiteY5" fmla="*/ 46653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51837 w 1524000"/>
                  <a:gd name="connsiteY1" fmla="*/ 129592 h 689541"/>
                  <a:gd name="connsiteX2" fmla="*/ 136349 w 1524000"/>
                  <a:gd name="connsiteY2" fmla="*/ 254393 h 689541"/>
                  <a:gd name="connsiteX3" fmla="*/ 259184 w 1524000"/>
                  <a:gd name="connsiteY3" fmla="*/ 336939 h 689541"/>
                  <a:gd name="connsiteX4" fmla="*/ 362857 w 1524000"/>
                  <a:gd name="connsiteY4" fmla="*/ 409510 h 689541"/>
                  <a:gd name="connsiteX5" fmla="*/ 471714 w 1524000"/>
                  <a:gd name="connsiteY5" fmla="*/ 46653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51837 w 1524000"/>
                  <a:gd name="connsiteY1" fmla="*/ 129592 h 689541"/>
                  <a:gd name="connsiteX2" fmla="*/ 136349 w 1524000"/>
                  <a:gd name="connsiteY2" fmla="*/ 254393 h 689541"/>
                  <a:gd name="connsiteX3" fmla="*/ 239237 w 1524000"/>
                  <a:gd name="connsiteY3" fmla="*/ 360212 h 689541"/>
                  <a:gd name="connsiteX4" fmla="*/ 362857 w 1524000"/>
                  <a:gd name="connsiteY4" fmla="*/ 409510 h 689541"/>
                  <a:gd name="connsiteX5" fmla="*/ 471714 w 1524000"/>
                  <a:gd name="connsiteY5" fmla="*/ 46653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51837 w 1524000"/>
                  <a:gd name="connsiteY1" fmla="*/ 129592 h 689541"/>
                  <a:gd name="connsiteX2" fmla="*/ 136349 w 1524000"/>
                  <a:gd name="connsiteY2" fmla="*/ 254393 h 689541"/>
                  <a:gd name="connsiteX3" fmla="*/ 239237 w 1524000"/>
                  <a:gd name="connsiteY3" fmla="*/ 360212 h 689541"/>
                  <a:gd name="connsiteX4" fmla="*/ 342909 w 1524000"/>
                  <a:gd name="connsiteY4" fmla="*/ 442757 h 689541"/>
                  <a:gd name="connsiteX5" fmla="*/ 471714 w 1524000"/>
                  <a:gd name="connsiteY5" fmla="*/ 46653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51837 w 1524000"/>
                  <a:gd name="connsiteY1" fmla="*/ 129592 h 689541"/>
                  <a:gd name="connsiteX2" fmla="*/ 136349 w 1524000"/>
                  <a:gd name="connsiteY2" fmla="*/ 254393 h 689541"/>
                  <a:gd name="connsiteX3" fmla="*/ 239237 w 1524000"/>
                  <a:gd name="connsiteY3" fmla="*/ 360212 h 689541"/>
                  <a:gd name="connsiteX4" fmla="*/ 342909 w 1524000"/>
                  <a:gd name="connsiteY4" fmla="*/ 442757 h 689541"/>
                  <a:gd name="connsiteX5" fmla="*/ 485012 w 1524000"/>
                  <a:gd name="connsiteY5" fmla="*/ 51640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36349 w 1524000"/>
                  <a:gd name="connsiteY2" fmla="*/ 254393 h 689541"/>
                  <a:gd name="connsiteX3" fmla="*/ 239237 w 1524000"/>
                  <a:gd name="connsiteY3" fmla="*/ 360212 h 689541"/>
                  <a:gd name="connsiteX4" fmla="*/ 342909 w 1524000"/>
                  <a:gd name="connsiteY4" fmla="*/ 442757 h 689541"/>
                  <a:gd name="connsiteX5" fmla="*/ 485012 w 1524000"/>
                  <a:gd name="connsiteY5" fmla="*/ 51640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39237 w 1524000"/>
                  <a:gd name="connsiteY3" fmla="*/ 360212 h 689541"/>
                  <a:gd name="connsiteX4" fmla="*/ 342909 w 1524000"/>
                  <a:gd name="connsiteY4" fmla="*/ 442757 h 689541"/>
                  <a:gd name="connsiteX5" fmla="*/ 485012 w 1524000"/>
                  <a:gd name="connsiteY5" fmla="*/ 51640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42909 w 1524000"/>
                  <a:gd name="connsiteY4" fmla="*/ 442757 h 689541"/>
                  <a:gd name="connsiteX5" fmla="*/ 485012 w 1524000"/>
                  <a:gd name="connsiteY5" fmla="*/ 51640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26285 w 1524000"/>
                  <a:gd name="connsiteY4" fmla="*/ 485978 h 689541"/>
                  <a:gd name="connsiteX5" fmla="*/ 485012 w 1524000"/>
                  <a:gd name="connsiteY5" fmla="*/ 516401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26285 w 1524000"/>
                  <a:gd name="connsiteY4" fmla="*/ 485978 h 689541"/>
                  <a:gd name="connsiteX5" fmla="*/ 485012 w 1524000"/>
                  <a:gd name="connsiteY5" fmla="*/ 572920 h 689541"/>
                  <a:gd name="connsiteX6" fmla="*/ 658327 w 1524000"/>
                  <a:gd name="connsiteY6" fmla="*/ 554653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26285 w 1524000"/>
                  <a:gd name="connsiteY4" fmla="*/ 485978 h 689541"/>
                  <a:gd name="connsiteX5" fmla="*/ 485012 w 1524000"/>
                  <a:gd name="connsiteY5" fmla="*/ 572920 h 689541"/>
                  <a:gd name="connsiteX6" fmla="*/ 638379 w 1524000"/>
                  <a:gd name="connsiteY6" fmla="*/ 621147 h 689541"/>
                  <a:gd name="connsiteX7" fmla="*/ 824204 w 1524000"/>
                  <a:gd name="connsiteY7" fmla="*/ 611673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26285 w 1524000"/>
                  <a:gd name="connsiteY4" fmla="*/ 485978 h 689541"/>
                  <a:gd name="connsiteX5" fmla="*/ 485012 w 1524000"/>
                  <a:gd name="connsiteY5" fmla="*/ 572920 h 689541"/>
                  <a:gd name="connsiteX6" fmla="*/ 638379 w 1524000"/>
                  <a:gd name="connsiteY6" fmla="*/ 621147 h 689541"/>
                  <a:gd name="connsiteX7" fmla="*/ 820879 w 1524000"/>
                  <a:gd name="connsiteY7" fmla="*/ 674842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26285 w 1524000"/>
                  <a:gd name="connsiteY4" fmla="*/ 485978 h 689541"/>
                  <a:gd name="connsiteX5" fmla="*/ 478363 w 1524000"/>
                  <a:gd name="connsiteY5" fmla="*/ 586219 h 689541"/>
                  <a:gd name="connsiteX6" fmla="*/ 638379 w 1524000"/>
                  <a:gd name="connsiteY6" fmla="*/ 621147 h 689541"/>
                  <a:gd name="connsiteX7" fmla="*/ 820879 w 1524000"/>
                  <a:gd name="connsiteY7" fmla="*/ 674842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689541"/>
                  <a:gd name="connsiteX1" fmla="*/ 38538 w 1524000"/>
                  <a:gd name="connsiteY1" fmla="*/ 156189 h 689541"/>
                  <a:gd name="connsiteX2" fmla="*/ 103103 w 1524000"/>
                  <a:gd name="connsiteY2" fmla="*/ 277666 h 689541"/>
                  <a:gd name="connsiteX3" fmla="*/ 209315 w 1524000"/>
                  <a:gd name="connsiteY3" fmla="*/ 396784 h 689541"/>
                  <a:gd name="connsiteX4" fmla="*/ 326285 w 1524000"/>
                  <a:gd name="connsiteY4" fmla="*/ 485978 h 689541"/>
                  <a:gd name="connsiteX5" fmla="*/ 478363 w 1524000"/>
                  <a:gd name="connsiteY5" fmla="*/ 586219 h 689541"/>
                  <a:gd name="connsiteX6" fmla="*/ 638379 w 1524000"/>
                  <a:gd name="connsiteY6" fmla="*/ 654394 h 689541"/>
                  <a:gd name="connsiteX7" fmla="*/ 820879 w 1524000"/>
                  <a:gd name="connsiteY7" fmla="*/ 674842 h 689541"/>
                  <a:gd name="connsiteX8" fmla="*/ 1010816 w 1524000"/>
                  <a:gd name="connsiteY8" fmla="*/ 679061 h 689541"/>
                  <a:gd name="connsiteX9" fmla="*/ 1114490 w 1524000"/>
                  <a:gd name="connsiteY9" fmla="*/ 684245 h 689541"/>
                  <a:gd name="connsiteX10" fmla="*/ 1280367 w 1524000"/>
                  <a:gd name="connsiteY10" fmla="*/ 689428 h 689541"/>
                  <a:gd name="connsiteX11" fmla="*/ 1451429 w 1524000"/>
                  <a:gd name="connsiteY11" fmla="*/ 679061 h 689541"/>
                  <a:gd name="connsiteX12" fmla="*/ 1524000 w 1524000"/>
                  <a:gd name="connsiteY12" fmla="*/ 679061 h 689541"/>
                  <a:gd name="connsiteX13" fmla="*/ 1524000 w 1524000"/>
                  <a:gd name="connsiteY13" fmla="*/ 679061 h 689541"/>
                  <a:gd name="connsiteX0" fmla="*/ 0 w 1524000"/>
                  <a:gd name="connsiteY0" fmla="*/ 0 h 705198"/>
                  <a:gd name="connsiteX1" fmla="*/ 38538 w 1524000"/>
                  <a:gd name="connsiteY1" fmla="*/ 156189 h 705198"/>
                  <a:gd name="connsiteX2" fmla="*/ 103103 w 1524000"/>
                  <a:gd name="connsiteY2" fmla="*/ 277666 h 705198"/>
                  <a:gd name="connsiteX3" fmla="*/ 209315 w 1524000"/>
                  <a:gd name="connsiteY3" fmla="*/ 396784 h 705198"/>
                  <a:gd name="connsiteX4" fmla="*/ 326285 w 1524000"/>
                  <a:gd name="connsiteY4" fmla="*/ 485978 h 705198"/>
                  <a:gd name="connsiteX5" fmla="*/ 478363 w 1524000"/>
                  <a:gd name="connsiteY5" fmla="*/ 586219 h 705198"/>
                  <a:gd name="connsiteX6" fmla="*/ 638379 w 1524000"/>
                  <a:gd name="connsiteY6" fmla="*/ 654394 h 705198"/>
                  <a:gd name="connsiteX7" fmla="*/ 817555 w 1524000"/>
                  <a:gd name="connsiteY7" fmla="*/ 704765 h 705198"/>
                  <a:gd name="connsiteX8" fmla="*/ 1010816 w 1524000"/>
                  <a:gd name="connsiteY8" fmla="*/ 679061 h 705198"/>
                  <a:gd name="connsiteX9" fmla="*/ 1114490 w 1524000"/>
                  <a:gd name="connsiteY9" fmla="*/ 684245 h 705198"/>
                  <a:gd name="connsiteX10" fmla="*/ 1280367 w 1524000"/>
                  <a:gd name="connsiteY10" fmla="*/ 689428 h 705198"/>
                  <a:gd name="connsiteX11" fmla="*/ 1451429 w 1524000"/>
                  <a:gd name="connsiteY11" fmla="*/ 679061 h 705198"/>
                  <a:gd name="connsiteX12" fmla="*/ 1524000 w 1524000"/>
                  <a:gd name="connsiteY12" fmla="*/ 679061 h 705198"/>
                  <a:gd name="connsiteX13" fmla="*/ 1524000 w 1524000"/>
                  <a:gd name="connsiteY13" fmla="*/ 679061 h 705198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817555 w 1543948"/>
                  <a:gd name="connsiteY7" fmla="*/ 704765 h 855269"/>
                  <a:gd name="connsiteX8" fmla="*/ 1010816 w 1543948"/>
                  <a:gd name="connsiteY8" fmla="*/ 679061 h 855269"/>
                  <a:gd name="connsiteX9" fmla="*/ 1114490 w 1543948"/>
                  <a:gd name="connsiteY9" fmla="*/ 684245 h 855269"/>
                  <a:gd name="connsiteX10" fmla="*/ 1280367 w 1543948"/>
                  <a:gd name="connsiteY10" fmla="*/ 689428 h 855269"/>
                  <a:gd name="connsiteX11" fmla="*/ 1451429 w 1543948"/>
                  <a:gd name="connsiteY11" fmla="*/ 679061 h 855269"/>
                  <a:gd name="connsiteX12" fmla="*/ 1524000 w 1543948"/>
                  <a:gd name="connsiteY12" fmla="*/ 679061 h 855269"/>
                  <a:gd name="connsiteX13" fmla="*/ 1543948 w 1543948"/>
                  <a:gd name="connsiteY13" fmla="*/ 855269 h 855269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817555 w 1543948"/>
                  <a:gd name="connsiteY7" fmla="*/ 704765 h 855269"/>
                  <a:gd name="connsiteX8" fmla="*/ 1010816 w 1543948"/>
                  <a:gd name="connsiteY8" fmla="*/ 679061 h 855269"/>
                  <a:gd name="connsiteX9" fmla="*/ 1114490 w 1543948"/>
                  <a:gd name="connsiteY9" fmla="*/ 684245 h 855269"/>
                  <a:gd name="connsiteX10" fmla="*/ 1280367 w 1543948"/>
                  <a:gd name="connsiteY10" fmla="*/ 689428 h 855269"/>
                  <a:gd name="connsiteX11" fmla="*/ 1451429 w 1543948"/>
                  <a:gd name="connsiteY11" fmla="*/ 679061 h 855269"/>
                  <a:gd name="connsiteX12" fmla="*/ 1543948 w 1543948"/>
                  <a:gd name="connsiteY12" fmla="*/ 855269 h 855269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817555 w 1543948"/>
                  <a:gd name="connsiteY7" fmla="*/ 704765 h 855269"/>
                  <a:gd name="connsiteX8" fmla="*/ 1010816 w 1543948"/>
                  <a:gd name="connsiteY8" fmla="*/ 679061 h 855269"/>
                  <a:gd name="connsiteX9" fmla="*/ 1114490 w 1543948"/>
                  <a:gd name="connsiteY9" fmla="*/ 684245 h 855269"/>
                  <a:gd name="connsiteX10" fmla="*/ 1280367 w 1543948"/>
                  <a:gd name="connsiteY10" fmla="*/ 689428 h 855269"/>
                  <a:gd name="connsiteX11" fmla="*/ 1398235 w 1543948"/>
                  <a:gd name="connsiteY11" fmla="*/ 841970 h 855269"/>
                  <a:gd name="connsiteX12" fmla="*/ 1543948 w 1543948"/>
                  <a:gd name="connsiteY12" fmla="*/ 855269 h 855269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817555 w 1543948"/>
                  <a:gd name="connsiteY7" fmla="*/ 704765 h 855269"/>
                  <a:gd name="connsiteX8" fmla="*/ 1010816 w 1543948"/>
                  <a:gd name="connsiteY8" fmla="*/ 679061 h 855269"/>
                  <a:gd name="connsiteX9" fmla="*/ 1114490 w 1543948"/>
                  <a:gd name="connsiteY9" fmla="*/ 684245 h 855269"/>
                  <a:gd name="connsiteX10" fmla="*/ 1243796 w 1543948"/>
                  <a:gd name="connsiteY10" fmla="*/ 825740 h 855269"/>
                  <a:gd name="connsiteX11" fmla="*/ 1398235 w 1543948"/>
                  <a:gd name="connsiteY11" fmla="*/ 841970 h 855269"/>
                  <a:gd name="connsiteX12" fmla="*/ 1543948 w 1543948"/>
                  <a:gd name="connsiteY12" fmla="*/ 855269 h 855269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817555 w 1543948"/>
                  <a:gd name="connsiteY7" fmla="*/ 704765 h 855269"/>
                  <a:gd name="connsiteX8" fmla="*/ 1010816 w 1543948"/>
                  <a:gd name="connsiteY8" fmla="*/ 679061 h 855269"/>
                  <a:gd name="connsiteX9" fmla="*/ 1081243 w 1543948"/>
                  <a:gd name="connsiteY9" fmla="*/ 800610 h 855269"/>
                  <a:gd name="connsiteX10" fmla="*/ 1243796 w 1543948"/>
                  <a:gd name="connsiteY10" fmla="*/ 825740 h 855269"/>
                  <a:gd name="connsiteX11" fmla="*/ 1398235 w 1543948"/>
                  <a:gd name="connsiteY11" fmla="*/ 841970 h 855269"/>
                  <a:gd name="connsiteX12" fmla="*/ 1543948 w 1543948"/>
                  <a:gd name="connsiteY12" fmla="*/ 855269 h 855269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817555 w 1543948"/>
                  <a:gd name="connsiteY7" fmla="*/ 704765 h 855269"/>
                  <a:gd name="connsiteX8" fmla="*/ 940999 w 1543948"/>
                  <a:gd name="connsiteY8" fmla="*/ 775477 h 855269"/>
                  <a:gd name="connsiteX9" fmla="*/ 1081243 w 1543948"/>
                  <a:gd name="connsiteY9" fmla="*/ 800610 h 855269"/>
                  <a:gd name="connsiteX10" fmla="*/ 1243796 w 1543948"/>
                  <a:gd name="connsiteY10" fmla="*/ 825740 h 855269"/>
                  <a:gd name="connsiteX11" fmla="*/ 1398235 w 1543948"/>
                  <a:gd name="connsiteY11" fmla="*/ 841970 h 855269"/>
                  <a:gd name="connsiteX12" fmla="*/ 1543948 w 1543948"/>
                  <a:gd name="connsiteY12" fmla="*/ 855269 h 855269"/>
                  <a:gd name="connsiteX0" fmla="*/ 0 w 1543948"/>
                  <a:gd name="connsiteY0" fmla="*/ 0 h 855269"/>
                  <a:gd name="connsiteX1" fmla="*/ 38538 w 1543948"/>
                  <a:gd name="connsiteY1" fmla="*/ 156189 h 855269"/>
                  <a:gd name="connsiteX2" fmla="*/ 103103 w 1543948"/>
                  <a:gd name="connsiteY2" fmla="*/ 277666 h 855269"/>
                  <a:gd name="connsiteX3" fmla="*/ 209315 w 1543948"/>
                  <a:gd name="connsiteY3" fmla="*/ 396784 h 855269"/>
                  <a:gd name="connsiteX4" fmla="*/ 326285 w 1543948"/>
                  <a:gd name="connsiteY4" fmla="*/ 485978 h 855269"/>
                  <a:gd name="connsiteX5" fmla="*/ 478363 w 1543948"/>
                  <a:gd name="connsiteY5" fmla="*/ 586219 h 855269"/>
                  <a:gd name="connsiteX6" fmla="*/ 638379 w 1543948"/>
                  <a:gd name="connsiteY6" fmla="*/ 654394 h 855269"/>
                  <a:gd name="connsiteX7" fmla="*/ 797608 w 1543948"/>
                  <a:gd name="connsiteY7" fmla="*/ 721389 h 855269"/>
                  <a:gd name="connsiteX8" fmla="*/ 940999 w 1543948"/>
                  <a:gd name="connsiteY8" fmla="*/ 775477 h 855269"/>
                  <a:gd name="connsiteX9" fmla="*/ 1081243 w 1543948"/>
                  <a:gd name="connsiteY9" fmla="*/ 800610 h 855269"/>
                  <a:gd name="connsiteX10" fmla="*/ 1243796 w 1543948"/>
                  <a:gd name="connsiteY10" fmla="*/ 825740 h 855269"/>
                  <a:gd name="connsiteX11" fmla="*/ 1398235 w 1543948"/>
                  <a:gd name="connsiteY11" fmla="*/ 841970 h 855269"/>
                  <a:gd name="connsiteX12" fmla="*/ 1543948 w 1543948"/>
                  <a:gd name="connsiteY12" fmla="*/ 855269 h 855269"/>
                  <a:gd name="connsiteX0" fmla="*/ 0 w 1553922"/>
                  <a:gd name="connsiteY0" fmla="*/ 0 h 845295"/>
                  <a:gd name="connsiteX1" fmla="*/ 38538 w 1553922"/>
                  <a:gd name="connsiteY1" fmla="*/ 156189 h 845295"/>
                  <a:gd name="connsiteX2" fmla="*/ 103103 w 1553922"/>
                  <a:gd name="connsiteY2" fmla="*/ 277666 h 845295"/>
                  <a:gd name="connsiteX3" fmla="*/ 209315 w 1553922"/>
                  <a:gd name="connsiteY3" fmla="*/ 396784 h 845295"/>
                  <a:gd name="connsiteX4" fmla="*/ 326285 w 1553922"/>
                  <a:gd name="connsiteY4" fmla="*/ 485978 h 845295"/>
                  <a:gd name="connsiteX5" fmla="*/ 478363 w 1553922"/>
                  <a:gd name="connsiteY5" fmla="*/ 586219 h 845295"/>
                  <a:gd name="connsiteX6" fmla="*/ 638379 w 1553922"/>
                  <a:gd name="connsiteY6" fmla="*/ 654394 h 845295"/>
                  <a:gd name="connsiteX7" fmla="*/ 797608 w 1553922"/>
                  <a:gd name="connsiteY7" fmla="*/ 721389 h 845295"/>
                  <a:gd name="connsiteX8" fmla="*/ 940999 w 1553922"/>
                  <a:gd name="connsiteY8" fmla="*/ 775477 h 845295"/>
                  <a:gd name="connsiteX9" fmla="*/ 1081243 w 1553922"/>
                  <a:gd name="connsiteY9" fmla="*/ 800610 h 845295"/>
                  <a:gd name="connsiteX10" fmla="*/ 1243796 w 1553922"/>
                  <a:gd name="connsiteY10" fmla="*/ 825740 h 845295"/>
                  <a:gd name="connsiteX11" fmla="*/ 1398235 w 1553922"/>
                  <a:gd name="connsiteY11" fmla="*/ 841970 h 845295"/>
                  <a:gd name="connsiteX12" fmla="*/ 1553922 w 1553922"/>
                  <a:gd name="connsiteY12" fmla="*/ 845295 h 845295"/>
                  <a:gd name="connsiteX0" fmla="*/ 0 w 1564971"/>
                  <a:gd name="connsiteY0" fmla="*/ 0 h 845295"/>
                  <a:gd name="connsiteX1" fmla="*/ 38538 w 1564971"/>
                  <a:gd name="connsiteY1" fmla="*/ 156189 h 845295"/>
                  <a:gd name="connsiteX2" fmla="*/ 103103 w 1564971"/>
                  <a:gd name="connsiteY2" fmla="*/ 277666 h 845295"/>
                  <a:gd name="connsiteX3" fmla="*/ 209315 w 1564971"/>
                  <a:gd name="connsiteY3" fmla="*/ 396784 h 845295"/>
                  <a:gd name="connsiteX4" fmla="*/ 326285 w 1564971"/>
                  <a:gd name="connsiteY4" fmla="*/ 485978 h 845295"/>
                  <a:gd name="connsiteX5" fmla="*/ 478363 w 1564971"/>
                  <a:gd name="connsiteY5" fmla="*/ 586219 h 845295"/>
                  <a:gd name="connsiteX6" fmla="*/ 638379 w 1564971"/>
                  <a:gd name="connsiteY6" fmla="*/ 654394 h 845295"/>
                  <a:gd name="connsiteX7" fmla="*/ 797608 w 1564971"/>
                  <a:gd name="connsiteY7" fmla="*/ 721389 h 845295"/>
                  <a:gd name="connsiteX8" fmla="*/ 940999 w 1564971"/>
                  <a:gd name="connsiteY8" fmla="*/ 775477 h 845295"/>
                  <a:gd name="connsiteX9" fmla="*/ 1081243 w 1564971"/>
                  <a:gd name="connsiteY9" fmla="*/ 800610 h 845295"/>
                  <a:gd name="connsiteX10" fmla="*/ 1243796 w 1564971"/>
                  <a:gd name="connsiteY10" fmla="*/ 825740 h 845295"/>
                  <a:gd name="connsiteX11" fmla="*/ 1398235 w 1564971"/>
                  <a:gd name="connsiteY11" fmla="*/ 841970 h 845295"/>
                  <a:gd name="connsiteX12" fmla="*/ 1553922 w 1564971"/>
                  <a:gd name="connsiteY12" fmla="*/ 845295 h 845295"/>
                  <a:gd name="connsiteX0" fmla="*/ 0 w 1564971"/>
                  <a:gd name="connsiteY0" fmla="*/ 0 h 845295"/>
                  <a:gd name="connsiteX1" fmla="*/ 38538 w 1564971"/>
                  <a:gd name="connsiteY1" fmla="*/ 156189 h 845295"/>
                  <a:gd name="connsiteX2" fmla="*/ 103103 w 1564971"/>
                  <a:gd name="connsiteY2" fmla="*/ 277666 h 845295"/>
                  <a:gd name="connsiteX3" fmla="*/ 209315 w 1564971"/>
                  <a:gd name="connsiteY3" fmla="*/ 396784 h 845295"/>
                  <a:gd name="connsiteX4" fmla="*/ 326285 w 1564971"/>
                  <a:gd name="connsiteY4" fmla="*/ 485978 h 845295"/>
                  <a:gd name="connsiteX5" fmla="*/ 478363 w 1564971"/>
                  <a:gd name="connsiteY5" fmla="*/ 586219 h 845295"/>
                  <a:gd name="connsiteX6" fmla="*/ 645029 w 1564971"/>
                  <a:gd name="connsiteY6" fmla="*/ 667692 h 845295"/>
                  <a:gd name="connsiteX7" fmla="*/ 797608 w 1564971"/>
                  <a:gd name="connsiteY7" fmla="*/ 721389 h 845295"/>
                  <a:gd name="connsiteX8" fmla="*/ 940999 w 1564971"/>
                  <a:gd name="connsiteY8" fmla="*/ 775477 h 845295"/>
                  <a:gd name="connsiteX9" fmla="*/ 1081243 w 1564971"/>
                  <a:gd name="connsiteY9" fmla="*/ 800610 h 845295"/>
                  <a:gd name="connsiteX10" fmla="*/ 1243796 w 1564971"/>
                  <a:gd name="connsiteY10" fmla="*/ 825740 h 845295"/>
                  <a:gd name="connsiteX11" fmla="*/ 1398235 w 1564971"/>
                  <a:gd name="connsiteY11" fmla="*/ 841970 h 845295"/>
                  <a:gd name="connsiteX12" fmla="*/ 1553922 w 1564971"/>
                  <a:gd name="connsiteY12" fmla="*/ 845295 h 845295"/>
                  <a:gd name="connsiteX0" fmla="*/ 0 w 1564971"/>
                  <a:gd name="connsiteY0" fmla="*/ 0 h 845295"/>
                  <a:gd name="connsiteX1" fmla="*/ 38538 w 1564971"/>
                  <a:gd name="connsiteY1" fmla="*/ 156189 h 845295"/>
                  <a:gd name="connsiteX2" fmla="*/ 103103 w 1564971"/>
                  <a:gd name="connsiteY2" fmla="*/ 277666 h 845295"/>
                  <a:gd name="connsiteX3" fmla="*/ 209315 w 1564971"/>
                  <a:gd name="connsiteY3" fmla="*/ 396784 h 845295"/>
                  <a:gd name="connsiteX4" fmla="*/ 326285 w 1564971"/>
                  <a:gd name="connsiteY4" fmla="*/ 485978 h 845295"/>
                  <a:gd name="connsiteX5" fmla="*/ 478363 w 1564971"/>
                  <a:gd name="connsiteY5" fmla="*/ 586219 h 845295"/>
                  <a:gd name="connsiteX6" fmla="*/ 645029 w 1564971"/>
                  <a:gd name="connsiteY6" fmla="*/ 667692 h 845295"/>
                  <a:gd name="connsiteX7" fmla="*/ 787634 w 1564971"/>
                  <a:gd name="connsiteY7" fmla="*/ 724714 h 845295"/>
                  <a:gd name="connsiteX8" fmla="*/ 940999 w 1564971"/>
                  <a:gd name="connsiteY8" fmla="*/ 775477 h 845295"/>
                  <a:gd name="connsiteX9" fmla="*/ 1081243 w 1564971"/>
                  <a:gd name="connsiteY9" fmla="*/ 800610 h 845295"/>
                  <a:gd name="connsiteX10" fmla="*/ 1243796 w 1564971"/>
                  <a:gd name="connsiteY10" fmla="*/ 825740 h 845295"/>
                  <a:gd name="connsiteX11" fmla="*/ 1398235 w 1564971"/>
                  <a:gd name="connsiteY11" fmla="*/ 841970 h 845295"/>
                  <a:gd name="connsiteX12" fmla="*/ 1553922 w 1564971"/>
                  <a:gd name="connsiteY12" fmla="*/ 845295 h 845295"/>
                  <a:gd name="connsiteX0" fmla="*/ 0 w 1564971"/>
                  <a:gd name="connsiteY0" fmla="*/ 0 h 845295"/>
                  <a:gd name="connsiteX1" fmla="*/ 38538 w 1564971"/>
                  <a:gd name="connsiteY1" fmla="*/ 156189 h 845295"/>
                  <a:gd name="connsiteX2" fmla="*/ 103103 w 1564971"/>
                  <a:gd name="connsiteY2" fmla="*/ 277666 h 845295"/>
                  <a:gd name="connsiteX3" fmla="*/ 209315 w 1564971"/>
                  <a:gd name="connsiteY3" fmla="*/ 396784 h 845295"/>
                  <a:gd name="connsiteX4" fmla="*/ 326285 w 1564971"/>
                  <a:gd name="connsiteY4" fmla="*/ 485978 h 845295"/>
                  <a:gd name="connsiteX5" fmla="*/ 478363 w 1564971"/>
                  <a:gd name="connsiteY5" fmla="*/ 586219 h 845295"/>
                  <a:gd name="connsiteX6" fmla="*/ 645029 w 1564971"/>
                  <a:gd name="connsiteY6" fmla="*/ 667692 h 845295"/>
                  <a:gd name="connsiteX7" fmla="*/ 787634 w 1564971"/>
                  <a:gd name="connsiteY7" fmla="*/ 724714 h 845295"/>
                  <a:gd name="connsiteX8" fmla="*/ 940999 w 1564971"/>
                  <a:gd name="connsiteY8" fmla="*/ 775477 h 845295"/>
                  <a:gd name="connsiteX9" fmla="*/ 1097866 w 1564971"/>
                  <a:gd name="connsiteY9" fmla="*/ 810584 h 845295"/>
                  <a:gd name="connsiteX10" fmla="*/ 1243796 w 1564971"/>
                  <a:gd name="connsiteY10" fmla="*/ 825740 h 845295"/>
                  <a:gd name="connsiteX11" fmla="*/ 1398235 w 1564971"/>
                  <a:gd name="connsiteY11" fmla="*/ 841970 h 845295"/>
                  <a:gd name="connsiteX12" fmla="*/ 1553922 w 1564971"/>
                  <a:gd name="connsiteY12" fmla="*/ 845295 h 845295"/>
                  <a:gd name="connsiteX0" fmla="*/ 0 w 1553922"/>
                  <a:gd name="connsiteY0" fmla="*/ 0 h 845295"/>
                  <a:gd name="connsiteX1" fmla="*/ 38538 w 1553922"/>
                  <a:gd name="connsiteY1" fmla="*/ 156189 h 845295"/>
                  <a:gd name="connsiteX2" fmla="*/ 103103 w 1553922"/>
                  <a:gd name="connsiteY2" fmla="*/ 277666 h 845295"/>
                  <a:gd name="connsiteX3" fmla="*/ 209315 w 1553922"/>
                  <a:gd name="connsiteY3" fmla="*/ 396784 h 845295"/>
                  <a:gd name="connsiteX4" fmla="*/ 326285 w 1553922"/>
                  <a:gd name="connsiteY4" fmla="*/ 485978 h 845295"/>
                  <a:gd name="connsiteX5" fmla="*/ 478363 w 1553922"/>
                  <a:gd name="connsiteY5" fmla="*/ 586219 h 845295"/>
                  <a:gd name="connsiteX6" fmla="*/ 645029 w 1553922"/>
                  <a:gd name="connsiteY6" fmla="*/ 667692 h 845295"/>
                  <a:gd name="connsiteX7" fmla="*/ 787634 w 1553922"/>
                  <a:gd name="connsiteY7" fmla="*/ 724714 h 845295"/>
                  <a:gd name="connsiteX8" fmla="*/ 940999 w 1553922"/>
                  <a:gd name="connsiteY8" fmla="*/ 775477 h 845295"/>
                  <a:gd name="connsiteX9" fmla="*/ 1097866 w 1553922"/>
                  <a:gd name="connsiteY9" fmla="*/ 810584 h 845295"/>
                  <a:gd name="connsiteX10" fmla="*/ 1253770 w 1553922"/>
                  <a:gd name="connsiteY10" fmla="*/ 839039 h 845295"/>
                  <a:gd name="connsiteX11" fmla="*/ 1398235 w 1553922"/>
                  <a:gd name="connsiteY11" fmla="*/ 841970 h 845295"/>
                  <a:gd name="connsiteX12" fmla="*/ 1553922 w 1553922"/>
                  <a:gd name="connsiteY12" fmla="*/ 845295 h 845295"/>
                  <a:gd name="connsiteX0" fmla="*/ 0 w 1553922"/>
                  <a:gd name="connsiteY0" fmla="*/ 0 h 851944"/>
                  <a:gd name="connsiteX1" fmla="*/ 38538 w 1553922"/>
                  <a:gd name="connsiteY1" fmla="*/ 156189 h 851944"/>
                  <a:gd name="connsiteX2" fmla="*/ 103103 w 1553922"/>
                  <a:gd name="connsiteY2" fmla="*/ 277666 h 851944"/>
                  <a:gd name="connsiteX3" fmla="*/ 209315 w 1553922"/>
                  <a:gd name="connsiteY3" fmla="*/ 396784 h 851944"/>
                  <a:gd name="connsiteX4" fmla="*/ 326285 w 1553922"/>
                  <a:gd name="connsiteY4" fmla="*/ 485978 h 851944"/>
                  <a:gd name="connsiteX5" fmla="*/ 478363 w 1553922"/>
                  <a:gd name="connsiteY5" fmla="*/ 586219 h 851944"/>
                  <a:gd name="connsiteX6" fmla="*/ 645029 w 1553922"/>
                  <a:gd name="connsiteY6" fmla="*/ 667692 h 851944"/>
                  <a:gd name="connsiteX7" fmla="*/ 787634 w 1553922"/>
                  <a:gd name="connsiteY7" fmla="*/ 724714 h 851944"/>
                  <a:gd name="connsiteX8" fmla="*/ 940999 w 1553922"/>
                  <a:gd name="connsiteY8" fmla="*/ 775477 h 851944"/>
                  <a:gd name="connsiteX9" fmla="*/ 1097866 w 1553922"/>
                  <a:gd name="connsiteY9" fmla="*/ 810584 h 851944"/>
                  <a:gd name="connsiteX10" fmla="*/ 1253770 w 1553922"/>
                  <a:gd name="connsiteY10" fmla="*/ 839039 h 851944"/>
                  <a:gd name="connsiteX11" fmla="*/ 1408209 w 1553922"/>
                  <a:gd name="connsiteY11" fmla="*/ 851944 h 851944"/>
                  <a:gd name="connsiteX12" fmla="*/ 1553922 w 1553922"/>
                  <a:gd name="connsiteY12" fmla="*/ 845295 h 851944"/>
                  <a:gd name="connsiteX0" fmla="*/ 0 w 1408209"/>
                  <a:gd name="connsiteY0" fmla="*/ 0 h 851944"/>
                  <a:gd name="connsiteX1" fmla="*/ 38538 w 1408209"/>
                  <a:gd name="connsiteY1" fmla="*/ 156189 h 851944"/>
                  <a:gd name="connsiteX2" fmla="*/ 103103 w 1408209"/>
                  <a:gd name="connsiteY2" fmla="*/ 277666 h 851944"/>
                  <a:gd name="connsiteX3" fmla="*/ 209315 w 1408209"/>
                  <a:gd name="connsiteY3" fmla="*/ 396784 h 851944"/>
                  <a:gd name="connsiteX4" fmla="*/ 326285 w 1408209"/>
                  <a:gd name="connsiteY4" fmla="*/ 485978 h 851944"/>
                  <a:gd name="connsiteX5" fmla="*/ 478363 w 1408209"/>
                  <a:gd name="connsiteY5" fmla="*/ 586219 h 851944"/>
                  <a:gd name="connsiteX6" fmla="*/ 645029 w 1408209"/>
                  <a:gd name="connsiteY6" fmla="*/ 667692 h 851944"/>
                  <a:gd name="connsiteX7" fmla="*/ 787634 w 1408209"/>
                  <a:gd name="connsiteY7" fmla="*/ 724714 h 851944"/>
                  <a:gd name="connsiteX8" fmla="*/ 940999 w 1408209"/>
                  <a:gd name="connsiteY8" fmla="*/ 775477 h 851944"/>
                  <a:gd name="connsiteX9" fmla="*/ 1097866 w 1408209"/>
                  <a:gd name="connsiteY9" fmla="*/ 810584 h 851944"/>
                  <a:gd name="connsiteX10" fmla="*/ 1253770 w 1408209"/>
                  <a:gd name="connsiteY10" fmla="*/ 839039 h 851944"/>
                  <a:gd name="connsiteX11" fmla="*/ 1408209 w 1408209"/>
                  <a:gd name="connsiteY11" fmla="*/ 851944 h 851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08209" h="851944">
                    <a:moveTo>
                      <a:pt x="0" y="0"/>
                    </a:moveTo>
                    <a:cubicBezTo>
                      <a:pt x="11231" y="42765"/>
                      <a:pt x="21354" y="109911"/>
                      <a:pt x="38538" y="156189"/>
                    </a:cubicBezTo>
                    <a:cubicBezTo>
                      <a:pt x="55722" y="202467"/>
                      <a:pt x="74640" y="237567"/>
                      <a:pt x="103103" y="277666"/>
                    </a:cubicBezTo>
                    <a:cubicBezTo>
                      <a:pt x="131566" y="317765"/>
                      <a:pt x="172118" y="362065"/>
                      <a:pt x="209315" y="396784"/>
                    </a:cubicBezTo>
                    <a:cubicBezTo>
                      <a:pt x="246512" y="431503"/>
                      <a:pt x="281444" y="454406"/>
                      <a:pt x="326285" y="485978"/>
                    </a:cubicBezTo>
                    <a:cubicBezTo>
                      <a:pt x="371126" y="517550"/>
                      <a:pt x="425239" y="555933"/>
                      <a:pt x="478363" y="586219"/>
                    </a:cubicBezTo>
                    <a:cubicBezTo>
                      <a:pt x="531487" y="616505"/>
                      <a:pt x="593484" y="644609"/>
                      <a:pt x="645029" y="667692"/>
                    </a:cubicBezTo>
                    <a:cubicBezTo>
                      <a:pt x="696574" y="690775"/>
                      <a:pt x="740099" y="705707"/>
                      <a:pt x="787634" y="724714"/>
                    </a:cubicBezTo>
                    <a:cubicBezTo>
                      <a:pt x="836962" y="742678"/>
                      <a:pt x="889294" y="761165"/>
                      <a:pt x="940999" y="775477"/>
                    </a:cubicBezTo>
                    <a:cubicBezTo>
                      <a:pt x="992704" y="789789"/>
                      <a:pt x="1045738" y="799990"/>
                      <a:pt x="1097866" y="810584"/>
                    </a:cubicBezTo>
                    <a:cubicBezTo>
                      <a:pt x="1149995" y="821178"/>
                      <a:pt x="1202046" y="832146"/>
                      <a:pt x="1253770" y="839039"/>
                    </a:cubicBezTo>
                    <a:cubicBezTo>
                      <a:pt x="1305494" y="845932"/>
                      <a:pt x="1358184" y="850901"/>
                      <a:pt x="1408209" y="851944"/>
                    </a:cubicBezTo>
                  </a:path>
                </a:pathLst>
              </a:custGeom>
              <a:ln w="28575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659961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EOQ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9144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The object of determining </a:t>
            </a:r>
            <a:r>
              <a:rPr lang="en-US" sz="2800" dirty="0" smtClean="0"/>
              <a:t>EOQ </a:t>
            </a:r>
            <a:r>
              <a:rPr lang="en-US" sz="2800" dirty="0"/>
              <a:t>is </a:t>
            </a:r>
            <a:r>
              <a:rPr lang="en-US" sz="2800" dirty="0" smtClean="0"/>
              <a:t>to minimize </a:t>
            </a:r>
            <a:r>
              <a:rPr lang="en-US" sz="2800" dirty="0"/>
              <a:t>total variable </a:t>
            </a:r>
            <a:r>
              <a:rPr lang="en-US" sz="2800" dirty="0" smtClean="0"/>
              <a:t>costs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17149" y="6492875"/>
            <a:ext cx="990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82928" y="2809600"/>
            <a:ext cx="5943535" cy="2817512"/>
            <a:chOff x="1645952" y="2809600"/>
            <a:chExt cx="5943535" cy="2817512"/>
          </a:xfrm>
        </p:grpSpPr>
        <p:sp>
          <p:nvSpPr>
            <p:cNvPr id="7" name="Rectangle 6"/>
            <p:cNvSpPr/>
            <p:nvPr/>
          </p:nvSpPr>
          <p:spPr>
            <a:xfrm>
              <a:off x="1721340" y="3135433"/>
              <a:ext cx="5685269" cy="2488103"/>
            </a:xfrm>
            <a:prstGeom prst="rect">
              <a:avLst/>
            </a:prstGeom>
            <a:solidFill>
              <a:srgbClr val="D6E1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645952" y="2809600"/>
              <a:ext cx="594353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BC1400"/>
                  </a:solidFill>
                </a:rPr>
                <a:t>Exhibit 8</a:t>
              </a:r>
              <a:r>
                <a:rPr lang="en-US" sz="1400" b="1" dirty="0" smtClean="0">
                  <a:solidFill>
                    <a:srgbClr val="BC1400"/>
                  </a:solidFill>
                </a:rPr>
                <a:t>-8  </a:t>
              </a:r>
              <a:r>
                <a:rPr lang="en-US" sz="1400" b="1" dirty="0" smtClean="0"/>
                <a:t>Relationship between Total Variable Costs and Quantity</a:t>
              </a:r>
              <a:endParaRPr lang="en-US" sz="1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526125" y="3313498"/>
              <a:ext cx="0" cy="1958720"/>
            </a:xfrm>
            <a:prstGeom prst="lin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3526125" y="5272218"/>
              <a:ext cx="2512095" cy="0"/>
            </a:xfrm>
            <a:prstGeom prst="lin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526125" y="3669629"/>
              <a:ext cx="1718803" cy="1602589"/>
            </a:xfrm>
            <a:prstGeom prst="lin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798219" y="3200592"/>
              <a:ext cx="17279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800" b="1" dirty="0"/>
                <a:t>$ Annual Cost 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03513" y="5257780"/>
              <a:ext cx="195577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800" b="1" dirty="0" smtClean="0"/>
                <a:t>Order quantity</a:t>
              </a:r>
              <a:endParaRPr lang="en-US" sz="1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54878" y="3337561"/>
              <a:ext cx="219453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000" b="1" dirty="0"/>
                <a:t>Storage costs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749050" y="3520438"/>
              <a:ext cx="1645902" cy="1554464"/>
            </a:xfrm>
            <a:custGeom>
              <a:avLst/>
              <a:gdLst>
                <a:gd name="connsiteX0" fmla="*/ 0 w 1524000"/>
                <a:gd name="connsiteY0" fmla="*/ 0 h 689541"/>
                <a:gd name="connsiteX1" fmla="*/ 51837 w 1524000"/>
                <a:gd name="connsiteY1" fmla="*/ 129592 h 689541"/>
                <a:gd name="connsiteX2" fmla="*/ 176245 w 1524000"/>
                <a:gd name="connsiteY2" fmla="*/ 264367 h 689541"/>
                <a:gd name="connsiteX3" fmla="*/ 259184 w 1524000"/>
                <a:gd name="connsiteY3" fmla="*/ 336939 h 689541"/>
                <a:gd name="connsiteX4" fmla="*/ 362857 w 1524000"/>
                <a:gd name="connsiteY4" fmla="*/ 409510 h 689541"/>
                <a:gd name="connsiteX5" fmla="*/ 471714 w 1524000"/>
                <a:gd name="connsiteY5" fmla="*/ 46653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51837 w 1524000"/>
                <a:gd name="connsiteY1" fmla="*/ 129592 h 689541"/>
                <a:gd name="connsiteX2" fmla="*/ 136349 w 1524000"/>
                <a:gd name="connsiteY2" fmla="*/ 254393 h 689541"/>
                <a:gd name="connsiteX3" fmla="*/ 259184 w 1524000"/>
                <a:gd name="connsiteY3" fmla="*/ 336939 h 689541"/>
                <a:gd name="connsiteX4" fmla="*/ 362857 w 1524000"/>
                <a:gd name="connsiteY4" fmla="*/ 409510 h 689541"/>
                <a:gd name="connsiteX5" fmla="*/ 471714 w 1524000"/>
                <a:gd name="connsiteY5" fmla="*/ 46653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51837 w 1524000"/>
                <a:gd name="connsiteY1" fmla="*/ 129592 h 689541"/>
                <a:gd name="connsiteX2" fmla="*/ 136349 w 1524000"/>
                <a:gd name="connsiteY2" fmla="*/ 254393 h 689541"/>
                <a:gd name="connsiteX3" fmla="*/ 239237 w 1524000"/>
                <a:gd name="connsiteY3" fmla="*/ 360212 h 689541"/>
                <a:gd name="connsiteX4" fmla="*/ 362857 w 1524000"/>
                <a:gd name="connsiteY4" fmla="*/ 409510 h 689541"/>
                <a:gd name="connsiteX5" fmla="*/ 471714 w 1524000"/>
                <a:gd name="connsiteY5" fmla="*/ 46653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51837 w 1524000"/>
                <a:gd name="connsiteY1" fmla="*/ 129592 h 689541"/>
                <a:gd name="connsiteX2" fmla="*/ 136349 w 1524000"/>
                <a:gd name="connsiteY2" fmla="*/ 254393 h 689541"/>
                <a:gd name="connsiteX3" fmla="*/ 239237 w 1524000"/>
                <a:gd name="connsiteY3" fmla="*/ 360212 h 689541"/>
                <a:gd name="connsiteX4" fmla="*/ 342909 w 1524000"/>
                <a:gd name="connsiteY4" fmla="*/ 442757 h 689541"/>
                <a:gd name="connsiteX5" fmla="*/ 471714 w 1524000"/>
                <a:gd name="connsiteY5" fmla="*/ 46653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51837 w 1524000"/>
                <a:gd name="connsiteY1" fmla="*/ 129592 h 689541"/>
                <a:gd name="connsiteX2" fmla="*/ 136349 w 1524000"/>
                <a:gd name="connsiteY2" fmla="*/ 254393 h 689541"/>
                <a:gd name="connsiteX3" fmla="*/ 239237 w 1524000"/>
                <a:gd name="connsiteY3" fmla="*/ 360212 h 689541"/>
                <a:gd name="connsiteX4" fmla="*/ 342909 w 1524000"/>
                <a:gd name="connsiteY4" fmla="*/ 442757 h 689541"/>
                <a:gd name="connsiteX5" fmla="*/ 485012 w 1524000"/>
                <a:gd name="connsiteY5" fmla="*/ 51640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36349 w 1524000"/>
                <a:gd name="connsiteY2" fmla="*/ 254393 h 689541"/>
                <a:gd name="connsiteX3" fmla="*/ 239237 w 1524000"/>
                <a:gd name="connsiteY3" fmla="*/ 360212 h 689541"/>
                <a:gd name="connsiteX4" fmla="*/ 342909 w 1524000"/>
                <a:gd name="connsiteY4" fmla="*/ 442757 h 689541"/>
                <a:gd name="connsiteX5" fmla="*/ 485012 w 1524000"/>
                <a:gd name="connsiteY5" fmla="*/ 51640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39237 w 1524000"/>
                <a:gd name="connsiteY3" fmla="*/ 360212 h 689541"/>
                <a:gd name="connsiteX4" fmla="*/ 342909 w 1524000"/>
                <a:gd name="connsiteY4" fmla="*/ 442757 h 689541"/>
                <a:gd name="connsiteX5" fmla="*/ 485012 w 1524000"/>
                <a:gd name="connsiteY5" fmla="*/ 51640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42909 w 1524000"/>
                <a:gd name="connsiteY4" fmla="*/ 442757 h 689541"/>
                <a:gd name="connsiteX5" fmla="*/ 485012 w 1524000"/>
                <a:gd name="connsiteY5" fmla="*/ 51640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26285 w 1524000"/>
                <a:gd name="connsiteY4" fmla="*/ 485978 h 689541"/>
                <a:gd name="connsiteX5" fmla="*/ 485012 w 1524000"/>
                <a:gd name="connsiteY5" fmla="*/ 516401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26285 w 1524000"/>
                <a:gd name="connsiteY4" fmla="*/ 485978 h 689541"/>
                <a:gd name="connsiteX5" fmla="*/ 485012 w 1524000"/>
                <a:gd name="connsiteY5" fmla="*/ 572920 h 689541"/>
                <a:gd name="connsiteX6" fmla="*/ 658327 w 1524000"/>
                <a:gd name="connsiteY6" fmla="*/ 554653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26285 w 1524000"/>
                <a:gd name="connsiteY4" fmla="*/ 485978 h 689541"/>
                <a:gd name="connsiteX5" fmla="*/ 485012 w 1524000"/>
                <a:gd name="connsiteY5" fmla="*/ 572920 h 689541"/>
                <a:gd name="connsiteX6" fmla="*/ 638379 w 1524000"/>
                <a:gd name="connsiteY6" fmla="*/ 621147 h 689541"/>
                <a:gd name="connsiteX7" fmla="*/ 824204 w 1524000"/>
                <a:gd name="connsiteY7" fmla="*/ 611673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26285 w 1524000"/>
                <a:gd name="connsiteY4" fmla="*/ 485978 h 689541"/>
                <a:gd name="connsiteX5" fmla="*/ 485012 w 1524000"/>
                <a:gd name="connsiteY5" fmla="*/ 572920 h 689541"/>
                <a:gd name="connsiteX6" fmla="*/ 638379 w 1524000"/>
                <a:gd name="connsiteY6" fmla="*/ 621147 h 689541"/>
                <a:gd name="connsiteX7" fmla="*/ 820879 w 1524000"/>
                <a:gd name="connsiteY7" fmla="*/ 674842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26285 w 1524000"/>
                <a:gd name="connsiteY4" fmla="*/ 485978 h 689541"/>
                <a:gd name="connsiteX5" fmla="*/ 478363 w 1524000"/>
                <a:gd name="connsiteY5" fmla="*/ 586219 h 689541"/>
                <a:gd name="connsiteX6" fmla="*/ 638379 w 1524000"/>
                <a:gd name="connsiteY6" fmla="*/ 621147 h 689541"/>
                <a:gd name="connsiteX7" fmla="*/ 820879 w 1524000"/>
                <a:gd name="connsiteY7" fmla="*/ 674842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689541"/>
                <a:gd name="connsiteX1" fmla="*/ 38538 w 1524000"/>
                <a:gd name="connsiteY1" fmla="*/ 156189 h 689541"/>
                <a:gd name="connsiteX2" fmla="*/ 103103 w 1524000"/>
                <a:gd name="connsiteY2" fmla="*/ 277666 h 689541"/>
                <a:gd name="connsiteX3" fmla="*/ 209315 w 1524000"/>
                <a:gd name="connsiteY3" fmla="*/ 396784 h 689541"/>
                <a:gd name="connsiteX4" fmla="*/ 326285 w 1524000"/>
                <a:gd name="connsiteY4" fmla="*/ 485978 h 689541"/>
                <a:gd name="connsiteX5" fmla="*/ 478363 w 1524000"/>
                <a:gd name="connsiteY5" fmla="*/ 586219 h 689541"/>
                <a:gd name="connsiteX6" fmla="*/ 638379 w 1524000"/>
                <a:gd name="connsiteY6" fmla="*/ 654394 h 689541"/>
                <a:gd name="connsiteX7" fmla="*/ 820879 w 1524000"/>
                <a:gd name="connsiteY7" fmla="*/ 674842 h 689541"/>
                <a:gd name="connsiteX8" fmla="*/ 1010816 w 1524000"/>
                <a:gd name="connsiteY8" fmla="*/ 679061 h 689541"/>
                <a:gd name="connsiteX9" fmla="*/ 1114490 w 1524000"/>
                <a:gd name="connsiteY9" fmla="*/ 684245 h 689541"/>
                <a:gd name="connsiteX10" fmla="*/ 1280367 w 1524000"/>
                <a:gd name="connsiteY10" fmla="*/ 689428 h 689541"/>
                <a:gd name="connsiteX11" fmla="*/ 1451429 w 1524000"/>
                <a:gd name="connsiteY11" fmla="*/ 679061 h 689541"/>
                <a:gd name="connsiteX12" fmla="*/ 1524000 w 1524000"/>
                <a:gd name="connsiteY12" fmla="*/ 679061 h 689541"/>
                <a:gd name="connsiteX13" fmla="*/ 1524000 w 1524000"/>
                <a:gd name="connsiteY13" fmla="*/ 679061 h 689541"/>
                <a:gd name="connsiteX0" fmla="*/ 0 w 1524000"/>
                <a:gd name="connsiteY0" fmla="*/ 0 h 705198"/>
                <a:gd name="connsiteX1" fmla="*/ 38538 w 1524000"/>
                <a:gd name="connsiteY1" fmla="*/ 156189 h 705198"/>
                <a:gd name="connsiteX2" fmla="*/ 103103 w 1524000"/>
                <a:gd name="connsiteY2" fmla="*/ 277666 h 705198"/>
                <a:gd name="connsiteX3" fmla="*/ 209315 w 1524000"/>
                <a:gd name="connsiteY3" fmla="*/ 396784 h 705198"/>
                <a:gd name="connsiteX4" fmla="*/ 326285 w 1524000"/>
                <a:gd name="connsiteY4" fmla="*/ 485978 h 705198"/>
                <a:gd name="connsiteX5" fmla="*/ 478363 w 1524000"/>
                <a:gd name="connsiteY5" fmla="*/ 586219 h 705198"/>
                <a:gd name="connsiteX6" fmla="*/ 638379 w 1524000"/>
                <a:gd name="connsiteY6" fmla="*/ 654394 h 705198"/>
                <a:gd name="connsiteX7" fmla="*/ 817555 w 1524000"/>
                <a:gd name="connsiteY7" fmla="*/ 704765 h 705198"/>
                <a:gd name="connsiteX8" fmla="*/ 1010816 w 1524000"/>
                <a:gd name="connsiteY8" fmla="*/ 679061 h 705198"/>
                <a:gd name="connsiteX9" fmla="*/ 1114490 w 1524000"/>
                <a:gd name="connsiteY9" fmla="*/ 684245 h 705198"/>
                <a:gd name="connsiteX10" fmla="*/ 1280367 w 1524000"/>
                <a:gd name="connsiteY10" fmla="*/ 689428 h 705198"/>
                <a:gd name="connsiteX11" fmla="*/ 1451429 w 1524000"/>
                <a:gd name="connsiteY11" fmla="*/ 679061 h 705198"/>
                <a:gd name="connsiteX12" fmla="*/ 1524000 w 1524000"/>
                <a:gd name="connsiteY12" fmla="*/ 679061 h 705198"/>
                <a:gd name="connsiteX13" fmla="*/ 1524000 w 1524000"/>
                <a:gd name="connsiteY13" fmla="*/ 679061 h 705198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817555 w 1543948"/>
                <a:gd name="connsiteY7" fmla="*/ 704765 h 855269"/>
                <a:gd name="connsiteX8" fmla="*/ 1010816 w 1543948"/>
                <a:gd name="connsiteY8" fmla="*/ 679061 h 855269"/>
                <a:gd name="connsiteX9" fmla="*/ 1114490 w 1543948"/>
                <a:gd name="connsiteY9" fmla="*/ 684245 h 855269"/>
                <a:gd name="connsiteX10" fmla="*/ 1280367 w 1543948"/>
                <a:gd name="connsiteY10" fmla="*/ 689428 h 855269"/>
                <a:gd name="connsiteX11" fmla="*/ 1451429 w 1543948"/>
                <a:gd name="connsiteY11" fmla="*/ 679061 h 855269"/>
                <a:gd name="connsiteX12" fmla="*/ 1524000 w 1543948"/>
                <a:gd name="connsiteY12" fmla="*/ 679061 h 855269"/>
                <a:gd name="connsiteX13" fmla="*/ 1543948 w 1543948"/>
                <a:gd name="connsiteY13" fmla="*/ 855269 h 855269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817555 w 1543948"/>
                <a:gd name="connsiteY7" fmla="*/ 704765 h 855269"/>
                <a:gd name="connsiteX8" fmla="*/ 1010816 w 1543948"/>
                <a:gd name="connsiteY8" fmla="*/ 679061 h 855269"/>
                <a:gd name="connsiteX9" fmla="*/ 1114490 w 1543948"/>
                <a:gd name="connsiteY9" fmla="*/ 684245 h 855269"/>
                <a:gd name="connsiteX10" fmla="*/ 1280367 w 1543948"/>
                <a:gd name="connsiteY10" fmla="*/ 689428 h 855269"/>
                <a:gd name="connsiteX11" fmla="*/ 1451429 w 1543948"/>
                <a:gd name="connsiteY11" fmla="*/ 679061 h 855269"/>
                <a:gd name="connsiteX12" fmla="*/ 1543948 w 1543948"/>
                <a:gd name="connsiteY12" fmla="*/ 855269 h 855269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817555 w 1543948"/>
                <a:gd name="connsiteY7" fmla="*/ 704765 h 855269"/>
                <a:gd name="connsiteX8" fmla="*/ 1010816 w 1543948"/>
                <a:gd name="connsiteY8" fmla="*/ 679061 h 855269"/>
                <a:gd name="connsiteX9" fmla="*/ 1114490 w 1543948"/>
                <a:gd name="connsiteY9" fmla="*/ 684245 h 855269"/>
                <a:gd name="connsiteX10" fmla="*/ 1280367 w 1543948"/>
                <a:gd name="connsiteY10" fmla="*/ 689428 h 855269"/>
                <a:gd name="connsiteX11" fmla="*/ 1398235 w 1543948"/>
                <a:gd name="connsiteY11" fmla="*/ 841970 h 855269"/>
                <a:gd name="connsiteX12" fmla="*/ 1543948 w 1543948"/>
                <a:gd name="connsiteY12" fmla="*/ 855269 h 855269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817555 w 1543948"/>
                <a:gd name="connsiteY7" fmla="*/ 704765 h 855269"/>
                <a:gd name="connsiteX8" fmla="*/ 1010816 w 1543948"/>
                <a:gd name="connsiteY8" fmla="*/ 679061 h 855269"/>
                <a:gd name="connsiteX9" fmla="*/ 1114490 w 1543948"/>
                <a:gd name="connsiteY9" fmla="*/ 684245 h 855269"/>
                <a:gd name="connsiteX10" fmla="*/ 1243796 w 1543948"/>
                <a:gd name="connsiteY10" fmla="*/ 825740 h 855269"/>
                <a:gd name="connsiteX11" fmla="*/ 1398235 w 1543948"/>
                <a:gd name="connsiteY11" fmla="*/ 841970 h 855269"/>
                <a:gd name="connsiteX12" fmla="*/ 1543948 w 1543948"/>
                <a:gd name="connsiteY12" fmla="*/ 855269 h 855269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817555 w 1543948"/>
                <a:gd name="connsiteY7" fmla="*/ 704765 h 855269"/>
                <a:gd name="connsiteX8" fmla="*/ 1010816 w 1543948"/>
                <a:gd name="connsiteY8" fmla="*/ 679061 h 855269"/>
                <a:gd name="connsiteX9" fmla="*/ 1081243 w 1543948"/>
                <a:gd name="connsiteY9" fmla="*/ 800610 h 855269"/>
                <a:gd name="connsiteX10" fmla="*/ 1243796 w 1543948"/>
                <a:gd name="connsiteY10" fmla="*/ 825740 h 855269"/>
                <a:gd name="connsiteX11" fmla="*/ 1398235 w 1543948"/>
                <a:gd name="connsiteY11" fmla="*/ 841970 h 855269"/>
                <a:gd name="connsiteX12" fmla="*/ 1543948 w 1543948"/>
                <a:gd name="connsiteY12" fmla="*/ 855269 h 855269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817555 w 1543948"/>
                <a:gd name="connsiteY7" fmla="*/ 704765 h 855269"/>
                <a:gd name="connsiteX8" fmla="*/ 940999 w 1543948"/>
                <a:gd name="connsiteY8" fmla="*/ 775477 h 855269"/>
                <a:gd name="connsiteX9" fmla="*/ 1081243 w 1543948"/>
                <a:gd name="connsiteY9" fmla="*/ 800610 h 855269"/>
                <a:gd name="connsiteX10" fmla="*/ 1243796 w 1543948"/>
                <a:gd name="connsiteY10" fmla="*/ 825740 h 855269"/>
                <a:gd name="connsiteX11" fmla="*/ 1398235 w 1543948"/>
                <a:gd name="connsiteY11" fmla="*/ 841970 h 855269"/>
                <a:gd name="connsiteX12" fmla="*/ 1543948 w 1543948"/>
                <a:gd name="connsiteY12" fmla="*/ 855269 h 855269"/>
                <a:gd name="connsiteX0" fmla="*/ 0 w 1543948"/>
                <a:gd name="connsiteY0" fmla="*/ 0 h 855269"/>
                <a:gd name="connsiteX1" fmla="*/ 38538 w 1543948"/>
                <a:gd name="connsiteY1" fmla="*/ 156189 h 855269"/>
                <a:gd name="connsiteX2" fmla="*/ 103103 w 1543948"/>
                <a:gd name="connsiteY2" fmla="*/ 277666 h 855269"/>
                <a:gd name="connsiteX3" fmla="*/ 209315 w 1543948"/>
                <a:gd name="connsiteY3" fmla="*/ 396784 h 855269"/>
                <a:gd name="connsiteX4" fmla="*/ 326285 w 1543948"/>
                <a:gd name="connsiteY4" fmla="*/ 485978 h 855269"/>
                <a:gd name="connsiteX5" fmla="*/ 478363 w 1543948"/>
                <a:gd name="connsiteY5" fmla="*/ 586219 h 855269"/>
                <a:gd name="connsiteX6" fmla="*/ 638379 w 1543948"/>
                <a:gd name="connsiteY6" fmla="*/ 654394 h 855269"/>
                <a:gd name="connsiteX7" fmla="*/ 797608 w 1543948"/>
                <a:gd name="connsiteY7" fmla="*/ 721389 h 855269"/>
                <a:gd name="connsiteX8" fmla="*/ 940999 w 1543948"/>
                <a:gd name="connsiteY8" fmla="*/ 775477 h 855269"/>
                <a:gd name="connsiteX9" fmla="*/ 1081243 w 1543948"/>
                <a:gd name="connsiteY9" fmla="*/ 800610 h 855269"/>
                <a:gd name="connsiteX10" fmla="*/ 1243796 w 1543948"/>
                <a:gd name="connsiteY10" fmla="*/ 825740 h 855269"/>
                <a:gd name="connsiteX11" fmla="*/ 1398235 w 1543948"/>
                <a:gd name="connsiteY11" fmla="*/ 841970 h 855269"/>
                <a:gd name="connsiteX12" fmla="*/ 1543948 w 1543948"/>
                <a:gd name="connsiteY12" fmla="*/ 855269 h 855269"/>
                <a:gd name="connsiteX0" fmla="*/ 0 w 1553922"/>
                <a:gd name="connsiteY0" fmla="*/ 0 h 845295"/>
                <a:gd name="connsiteX1" fmla="*/ 38538 w 1553922"/>
                <a:gd name="connsiteY1" fmla="*/ 156189 h 845295"/>
                <a:gd name="connsiteX2" fmla="*/ 103103 w 1553922"/>
                <a:gd name="connsiteY2" fmla="*/ 277666 h 845295"/>
                <a:gd name="connsiteX3" fmla="*/ 209315 w 1553922"/>
                <a:gd name="connsiteY3" fmla="*/ 396784 h 845295"/>
                <a:gd name="connsiteX4" fmla="*/ 326285 w 1553922"/>
                <a:gd name="connsiteY4" fmla="*/ 485978 h 845295"/>
                <a:gd name="connsiteX5" fmla="*/ 478363 w 1553922"/>
                <a:gd name="connsiteY5" fmla="*/ 586219 h 845295"/>
                <a:gd name="connsiteX6" fmla="*/ 638379 w 1553922"/>
                <a:gd name="connsiteY6" fmla="*/ 654394 h 845295"/>
                <a:gd name="connsiteX7" fmla="*/ 797608 w 1553922"/>
                <a:gd name="connsiteY7" fmla="*/ 721389 h 845295"/>
                <a:gd name="connsiteX8" fmla="*/ 940999 w 1553922"/>
                <a:gd name="connsiteY8" fmla="*/ 775477 h 845295"/>
                <a:gd name="connsiteX9" fmla="*/ 1081243 w 1553922"/>
                <a:gd name="connsiteY9" fmla="*/ 800610 h 845295"/>
                <a:gd name="connsiteX10" fmla="*/ 1243796 w 1553922"/>
                <a:gd name="connsiteY10" fmla="*/ 825740 h 845295"/>
                <a:gd name="connsiteX11" fmla="*/ 1398235 w 1553922"/>
                <a:gd name="connsiteY11" fmla="*/ 841970 h 845295"/>
                <a:gd name="connsiteX12" fmla="*/ 1553922 w 1553922"/>
                <a:gd name="connsiteY12" fmla="*/ 845295 h 845295"/>
                <a:gd name="connsiteX0" fmla="*/ 0 w 1564971"/>
                <a:gd name="connsiteY0" fmla="*/ 0 h 845295"/>
                <a:gd name="connsiteX1" fmla="*/ 38538 w 1564971"/>
                <a:gd name="connsiteY1" fmla="*/ 156189 h 845295"/>
                <a:gd name="connsiteX2" fmla="*/ 103103 w 1564971"/>
                <a:gd name="connsiteY2" fmla="*/ 277666 h 845295"/>
                <a:gd name="connsiteX3" fmla="*/ 209315 w 1564971"/>
                <a:gd name="connsiteY3" fmla="*/ 396784 h 845295"/>
                <a:gd name="connsiteX4" fmla="*/ 326285 w 1564971"/>
                <a:gd name="connsiteY4" fmla="*/ 485978 h 845295"/>
                <a:gd name="connsiteX5" fmla="*/ 478363 w 1564971"/>
                <a:gd name="connsiteY5" fmla="*/ 586219 h 845295"/>
                <a:gd name="connsiteX6" fmla="*/ 638379 w 1564971"/>
                <a:gd name="connsiteY6" fmla="*/ 654394 h 845295"/>
                <a:gd name="connsiteX7" fmla="*/ 797608 w 1564971"/>
                <a:gd name="connsiteY7" fmla="*/ 721389 h 845295"/>
                <a:gd name="connsiteX8" fmla="*/ 940999 w 1564971"/>
                <a:gd name="connsiteY8" fmla="*/ 775477 h 845295"/>
                <a:gd name="connsiteX9" fmla="*/ 1081243 w 1564971"/>
                <a:gd name="connsiteY9" fmla="*/ 800610 h 845295"/>
                <a:gd name="connsiteX10" fmla="*/ 1243796 w 1564971"/>
                <a:gd name="connsiteY10" fmla="*/ 825740 h 845295"/>
                <a:gd name="connsiteX11" fmla="*/ 1398235 w 1564971"/>
                <a:gd name="connsiteY11" fmla="*/ 841970 h 845295"/>
                <a:gd name="connsiteX12" fmla="*/ 1553922 w 1564971"/>
                <a:gd name="connsiteY12" fmla="*/ 845295 h 845295"/>
                <a:gd name="connsiteX0" fmla="*/ 0 w 1564971"/>
                <a:gd name="connsiteY0" fmla="*/ 0 h 845295"/>
                <a:gd name="connsiteX1" fmla="*/ 38538 w 1564971"/>
                <a:gd name="connsiteY1" fmla="*/ 156189 h 845295"/>
                <a:gd name="connsiteX2" fmla="*/ 103103 w 1564971"/>
                <a:gd name="connsiteY2" fmla="*/ 277666 h 845295"/>
                <a:gd name="connsiteX3" fmla="*/ 209315 w 1564971"/>
                <a:gd name="connsiteY3" fmla="*/ 396784 h 845295"/>
                <a:gd name="connsiteX4" fmla="*/ 326285 w 1564971"/>
                <a:gd name="connsiteY4" fmla="*/ 485978 h 845295"/>
                <a:gd name="connsiteX5" fmla="*/ 478363 w 1564971"/>
                <a:gd name="connsiteY5" fmla="*/ 586219 h 845295"/>
                <a:gd name="connsiteX6" fmla="*/ 645029 w 1564971"/>
                <a:gd name="connsiteY6" fmla="*/ 667692 h 845295"/>
                <a:gd name="connsiteX7" fmla="*/ 797608 w 1564971"/>
                <a:gd name="connsiteY7" fmla="*/ 721389 h 845295"/>
                <a:gd name="connsiteX8" fmla="*/ 940999 w 1564971"/>
                <a:gd name="connsiteY8" fmla="*/ 775477 h 845295"/>
                <a:gd name="connsiteX9" fmla="*/ 1081243 w 1564971"/>
                <a:gd name="connsiteY9" fmla="*/ 800610 h 845295"/>
                <a:gd name="connsiteX10" fmla="*/ 1243796 w 1564971"/>
                <a:gd name="connsiteY10" fmla="*/ 825740 h 845295"/>
                <a:gd name="connsiteX11" fmla="*/ 1398235 w 1564971"/>
                <a:gd name="connsiteY11" fmla="*/ 841970 h 845295"/>
                <a:gd name="connsiteX12" fmla="*/ 1553922 w 1564971"/>
                <a:gd name="connsiteY12" fmla="*/ 845295 h 845295"/>
                <a:gd name="connsiteX0" fmla="*/ 0 w 1564971"/>
                <a:gd name="connsiteY0" fmla="*/ 0 h 845295"/>
                <a:gd name="connsiteX1" fmla="*/ 38538 w 1564971"/>
                <a:gd name="connsiteY1" fmla="*/ 156189 h 845295"/>
                <a:gd name="connsiteX2" fmla="*/ 103103 w 1564971"/>
                <a:gd name="connsiteY2" fmla="*/ 277666 h 845295"/>
                <a:gd name="connsiteX3" fmla="*/ 209315 w 1564971"/>
                <a:gd name="connsiteY3" fmla="*/ 396784 h 845295"/>
                <a:gd name="connsiteX4" fmla="*/ 326285 w 1564971"/>
                <a:gd name="connsiteY4" fmla="*/ 485978 h 845295"/>
                <a:gd name="connsiteX5" fmla="*/ 478363 w 1564971"/>
                <a:gd name="connsiteY5" fmla="*/ 586219 h 845295"/>
                <a:gd name="connsiteX6" fmla="*/ 645029 w 1564971"/>
                <a:gd name="connsiteY6" fmla="*/ 667692 h 845295"/>
                <a:gd name="connsiteX7" fmla="*/ 787634 w 1564971"/>
                <a:gd name="connsiteY7" fmla="*/ 724714 h 845295"/>
                <a:gd name="connsiteX8" fmla="*/ 940999 w 1564971"/>
                <a:gd name="connsiteY8" fmla="*/ 775477 h 845295"/>
                <a:gd name="connsiteX9" fmla="*/ 1081243 w 1564971"/>
                <a:gd name="connsiteY9" fmla="*/ 800610 h 845295"/>
                <a:gd name="connsiteX10" fmla="*/ 1243796 w 1564971"/>
                <a:gd name="connsiteY10" fmla="*/ 825740 h 845295"/>
                <a:gd name="connsiteX11" fmla="*/ 1398235 w 1564971"/>
                <a:gd name="connsiteY11" fmla="*/ 841970 h 845295"/>
                <a:gd name="connsiteX12" fmla="*/ 1553922 w 1564971"/>
                <a:gd name="connsiteY12" fmla="*/ 845295 h 845295"/>
                <a:gd name="connsiteX0" fmla="*/ 0 w 1564971"/>
                <a:gd name="connsiteY0" fmla="*/ 0 h 845295"/>
                <a:gd name="connsiteX1" fmla="*/ 38538 w 1564971"/>
                <a:gd name="connsiteY1" fmla="*/ 156189 h 845295"/>
                <a:gd name="connsiteX2" fmla="*/ 103103 w 1564971"/>
                <a:gd name="connsiteY2" fmla="*/ 277666 h 845295"/>
                <a:gd name="connsiteX3" fmla="*/ 209315 w 1564971"/>
                <a:gd name="connsiteY3" fmla="*/ 396784 h 845295"/>
                <a:gd name="connsiteX4" fmla="*/ 326285 w 1564971"/>
                <a:gd name="connsiteY4" fmla="*/ 485978 h 845295"/>
                <a:gd name="connsiteX5" fmla="*/ 478363 w 1564971"/>
                <a:gd name="connsiteY5" fmla="*/ 586219 h 845295"/>
                <a:gd name="connsiteX6" fmla="*/ 645029 w 1564971"/>
                <a:gd name="connsiteY6" fmla="*/ 667692 h 845295"/>
                <a:gd name="connsiteX7" fmla="*/ 787634 w 1564971"/>
                <a:gd name="connsiteY7" fmla="*/ 724714 h 845295"/>
                <a:gd name="connsiteX8" fmla="*/ 940999 w 1564971"/>
                <a:gd name="connsiteY8" fmla="*/ 775477 h 845295"/>
                <a:gd name="connsiteX9" fmla="*/ 1097866 w 1564971"/>
                <a:gd name="connsiteY9" fmla="*/ 810584 h 845295"/>
                <a:gd name="connsiteX10" fmla="*/ 1243796 w 1564971"/>
                <a:gd name="connsiteY10" fmla="*/ 825740 h 845295"/>
                <a:gd name="connsiteX11" fmla="*/ 1398235 w 1564971"/>
                <a:gd name="connsiteY11" fmla="*/ 841970 h 845295"/>
                <a:gd name="connsiteX12" fmla="*/ 1553922 w 1564971"/>
                <a:gd name="connsiteY12" fmla="*/ 845295 h 845295"/>
                <a:gd name="connsiteX0" fmla="*/ 0 w 1553922"/>
                <a:gd name="connsiteY0" fmla="*/ 0 h 845295"/>
                <a:gd name="connsiteX1" fmla="*/ 38538 w 1553922"/>
                <a:gd name="connsiteY1" fmla="*/ 156189 h 845295"/>
                <a:gd name="connsiteX2" fmla="*/ 103103 w 1553922"/>
                <a:gd name="connsiteY2" fmla="*/ 277666 h 845295"/>
                <a:gd name="connsiteX3" fmla="*/ 209315 w 1553922"/>
                <a:gd name="connsiteY3" fmla="*/ 396784 h 845295"/>
                <a:gd name="connsiteX4" fmla="*/ 326285 w 1553922"/>
                <a:gd name="connsiteY4" fmla="*/ 485978 h 845295"/>
                <a:gd name="connsiteX5" fmla="*/ 478363 w 1553922"/>
                <a:gd name="connsiteY5" fmla="*/ 586219 h 845295"/>
                <a:gd name="connsiteX6" fmla="*/ 645029 w 1553922"/>
                <a:gd name="connsiteY6" fmla="*/ 667692 h 845295"/>
                <a:gd name="connsiteX7" fmla="*/ 787634 w 1553922"/>
                <a:gd name="connsiteY7" fmla="*/ 724714 h 845295"/>
                <a:gd name="connsiteX8" fmla="*/ 940999 w 1553922"/>
                <a:gd name="connsiteY8" fmla="*/ 775477 h 845295"/>
                <a:gd name="connsiteX9" fmla="*/ 1097866 w 1553922"/>
                <a:gd name="connsiteY9" fmla="*/ 810584 h 845295"/>
                <a:gd name="connsiteX10" fmla="*/ 1253770 w 1553922"/>
                <a:gd name="connsiteY10" fmla="*/ 839039 h 845295"/>
                <a:gd name="connsiteX11" fmla="*/ 1398235 w 1553922"/>
                <a:gd name="connsiteY11" fmla="*/ 841970 h 845295"/>
                <a:gd name="connsiteX12" fmla="*/ 1553922 w 1553922"/>
                <a:gd name="connsiteY12" fmla="*/ 845295 h 845295"/>
                <a:gd name="connsiteX0" fmla="*/ 0 w 1553922"/>
                <a:gd name="connsiteY0" fmla="*/ 0 h 851944"/>
                <a:gd name="connsiteX1" fmla="*/ 38538 w 1553922"/>
                <a:gd name="connsiteY1" fmla="*/ 156189 h 851944"/>
                <a:gd name="connsiteX2" fmla="*/ 103103 w 1553922"/>
                <a:gd name="connsiteY2" fmla="*/ 277666 h 851944"/>
                <a:gd name="connsiteX3" fmla="*/ 209315 w 1553922"/>
                <a:gd name="connsiteY3" fmla="*/ 396784 h 851944"/>
                <a:gd name="connsiteX4" fmla="*/ 326285 w 1553922"/>
                <a:gd name="connsiteY4" fmla="*/ 485978 h 851944"/>
                <a:gd name="connsiteX5" fmla="*/ 478363 w 1553922"/>
                <a:gd name="connsiteY5" fmla="*/ 586219 h 851944"/>
                <a:gd name="connsiteX6" fmla="*/ 645029 w 1553922"/>
                <a:gd name="connsiteY6" fmla="*/ 667692 h 851944"/>
                <a:gd name="connsiteX7" fmla="*/ 787634 w 1553922"/>
                <a:gd name="connsiteY7" fmla="*/ 724714 h 851944"/>
                <a:gd name="connsiteX8" fmla="*/ 940999 w 1553922"/>
                <a:gd name="connsiteY8" fmla="*/ 775477 h 851944"/>
                <a:gd name="connsiteX9" fmla="*/ 1097866 w 1553922"/>
                <a:gd name="connsiteY9" fmla="*/ 810584 h 851944"/>
                <a:gd name="connsiteX10" fmla="*/ 1253770 w 1553922"/>
                <a:gd name="connsiteY10" fmla="*/ 839039 h 851944"/>
                <a:gd name="connsiteX11" fmla="*/ 1408209 w 1553922"/>
                <a:gd name="connsiteY11" fmla="*/ 851944 h 851944"/>
                <a:gd name="connsiteX12" fmla="*/ 1553922 w 1553922"/>
                <a:gd name="connsiteY12" fmla="*/ 845295 h 851944"/>
                <a:gd name="connsiteX0" fmla="*/ 0 w 1408209"/>
                <a:gd name="connsiteY0" fmla="*/ 0 h 851944"/>
                <a:gd name="connsiteX1" fmla="*/ 38538 w 1408209"/>
                <a:gd name="connsiteY1" fmla="*/ 156189 h 851944"/>
                <a:gd name="connsiteX2" fmla="*/ 103103 w 1408209"/>
                <a:gd name="connsiteY2" fmla="*/ 277666 h 851944"/>
                <a:gd name="connsiteX3" fmla="*/ 209315 w 1408209"/>
                <a:gd name="connsiteY3" fmla="*/ 396784 h 851944"/>
                <a:gd name="connsiteX4" fmla="*/ 326285 w 1408209"/>
                <a:gd name="connsiteY4" fmla="*/ 485978 h 851944"/>
                <a:gd name="connsiteX5" fmla="*/ 478363 w 1408209"/>
                <a:gd name="connsiteY5" fmla="*/ 586219 h 851944"/>
                <a:gd name="connsiteX6" fmla="*/ 645029 w 1408209"/>
                <a:gd name="connsiteY6" fmla="*/ 667692 h 851944"/>
                <a:gd name="connsiteX7" fmla="*/ 787634 w 1408209"/>
                <a:gd name="connsiteY7" fmla="*/ 724714 h 851944"/>
                <a:gd name="connsiteX8" fmla="*/ 940999 w 1408209"/>
                <a:gd name="connsiteY8" fmla="*/ 775477 h 851944"/>
                <a:gd name="connsiteX9" fmla="*/ 1097866 w 1408209"/>
                <a:gd name="connsiteY9" fmla="*/ 810584 h 851944"/>
                <a:gd name="connsiteX10" fmla="*/ 1253770 w 1408209"/>
                <a:gd name="connsiteY10" fmla="*/ 839039 h 851944"/>
                <a:gd name="connsiteX11" fmla="*/ 1408209 w 1408209"/>
                <a:gd name="connsiteY11" fmla="*/ 851944 h 8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08209" h="851944">
                  <a:moveTo>
                    <a:pt x="0" y="0"/>
                  </a:moveTo>
                  <a:cubicBezTo>
                    <a:pt x="11231" y="42765"/>
                    <a:pt x="21354" y="109911"/>
                    <a:pt x="38538" y="156189"/>
                  </a:cubicBezTo>
                  <a:cubicBezTo>
                    <a:pt x="55722" y="202467"/>
                    <a:pt x="74640" y="237567"/>
                    <a:pt x="103103" y="277666"/>
                  </a:cubicBezTo>
                  <a:cubicBezTo>
                    <a:pt x="131566" y="317765"/>
                    <a:pt x="172118" y="362065"/>
                    <a:pt x="209315" y="396784"/>
                  </a:cubicBezTo>
                  <a:cubicBezTo>
                    <a:pt x="246512" y="431503"/>
                    <a:pt x="281444" y="454406"/>
                    <a:pt x="326285" y="485978"/>
                  </a:cubicBezTo>
                  <a:cubicBezTo>
                    <a:pt x="371126" y="517550"/>
                    <a:pt x="425239" y="555933"/>
                    <a:pt x="478363" y="586219"/>
                  </a:cubicBezTo>
                  <a:cubicBezTo>
                    <a:pt x="531487" y="616505"/>
                    <a:pt x="593484" y="644609"/>
                    <a:pt x="645029" y="667692"/>
                  </a:cubicBezTo>
                  <a:cubicBezTo>
                    <a:pt x="696574" y="690775"/>
                    <a:pt x="740099" y="705707"/>
                    <a:pt x="787634" y="724714"/>
                  </a:cubicBezTo>
                  <a:cubicBezTo>
                    <a:pt x="836962" y="742678"/>
                    <a:pt x="889294" y="761165"/>
                    <a:pt x="940999" y="775477"/>
                  </a:cubicBezTo>
                  <a:cubicBezTo>
                    <a:pt x="992704" y="789789"/>
                    <a:pt x="1045738" y="799990"/>
                    <a:pt x="1097866" y="810584"/>
                  </a:cubicBezTo>
                  <a:cubicBezTo>
                    <a:pt x="1149995" y="821178"/>
                    <a:pt x="1202046" y="832146"/>
                    <a:pt x="1253770" y="839039"/>
                  </a:cubicBezTo>
                  <a:cubicBezTo>
                    <a:pt x="1305494" y="845932"/>
                    <a:pt x="1358184" y="850901"/>
                    <a:pt x="1408209" y="851944"/>
                  </a:cubicBezTo>
                </a:path>
              </a:pathLst>
            </a:cu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24768" y="4709146"/>
              <a:ext cx="22904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800" b="1" dirty="0" smtClean="0"/>
                <a:t>Procurement costs</a:t>
              </a:r>
              <a:endParaRPr lang="en-US" sz="18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657610" y="5257780"/>
              <a:ext cx="118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800" b="1" dirty="0" smtClean="0"/>
                <a:t>B (EOQ)</a:t>
              </a:r>
              <a:endParaRPr lang="en-US" sz="1800" b="1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4297682" y="3429000"/>
              <a:ext cx="1" cy="1828780"/>
            </a:xfrm>
            <a:prstGeom prst="line">
              <a:avLst/>
            </a:prstGeom>
            <a:ln w="5715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675097" y="2788927"/>
            <a:ext cx="2351926" cy="1463024"/>
            <a:chOff x="6700585" y="2788927"/>
            <a:chExt cx="2351926" cy="1463024"/>
          </a:xfrm>
        </p:grpSpPr>
        <p:sp>
          <p:nvSpPr>
            <p:cNvPr id="40" name="Rectangle 39"/>
            <p:cNvSpPr/>
            <p:nvPr/>
          </p:nvSpPr>
          <p:spPr>
            <a:xfrm>
              <a:off x="6766536" y="3154683"/>
              <a:ext cx="2194536" cy="109726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6700585" y="2788927"/>
              <a:ext cx="2351926" cy="1463024"/>
              <a:chOff x="6492219" y="2697488"/>
              <a:chExt cx="2351926" cy="1463024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6492219" y="2697488"/>
                <a:ext cx="235192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BC1400"/>
                    </a:solidFill>
                  </a:rPr>
                  <a:t>Exhibit 8</a:t>
                </a:r>
                <a:r>
                  <a:rPr lang="en-US" sz="1400" b="1" dirty="0" smtClean="0">
                    <a:solidFill>
                      <a:srgbClr val="BC1400"/>
                    </a:solidFill>
                  </a:rPr>
                  <a:t>-9  </a:t>
                </a:r>
                <a:r>
                  <a:rPr lang="en-US" sz="1400" b="1" dirty="0" smtClean="0"/>
                  <a:t>EOQ Formula</a:t>
                </a:r>
                <a:endParaRPr lang="en-US" sz="14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675097" y="3337561"/>
                <a:ext cx="6551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/>
                  <a:t>E = 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589487" y="3150213"/>
                <a:ext cx="7267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/>
                  <a:t>24P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132292" y="3063244"/>
                <a:ext cx="56472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 smtClean="0"/>
                  <a:t>√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680926" y="3698847"/>
                <a:ext cx="4924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/>
                  <a:t>UI</a:t>
                </a:r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7680926" y="3698847"/>
                <a:ext cx="548634" cy="0"/>
              </a:xfrm>
              <a:prstGeom prst="line">
                <a:avLst/>
              </a:prstGeom>
              <a:ln w="571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589487" y="3154683"/>
                <a:ext cx="548634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2765942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 Point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783098"/>
            <a:ext cx="8042276" cy="43434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Two </a:t>
            </a:r>
            <a:r>
              <a:rPr lang="en-US" sz="3200" dirty="0"/>
              <a:t>elements are important in this </a:t>
            </a:r>
            <a:r>
              <a:rPr lang="en-US" sz="3200" dirty="0" smtClean="0"/>
              <a:t>decision: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sage </a:t>
            </a:r>
            <a:r>
              <a:rPr lang="en-US" dirty="0"/>
              <a:t>during lead </a:t>
            </a:r>
            <a:r>
              <a:rPr lang="en-US" dirty="0" smtClean="0"/>
              <a:t>time</a:t>
            </a:r>
            <a:endParaRPr lang="en-US" dirty="0"/>
          </a:p>
          <a:p>
            <a:pPr lvl="1"/>
            <a:r>
              <a:rPr lang="en-US" dirty="0" smtClean="0"/>
              <a:t>Safety </a:t>
            </a:r>
            <a:r>
              <a:rPr lang="en-US" dirty="0"/>
              <a:t>stock </a:t>
            </a:r>
            <a:r>
              <a:rPr lang="en-US" dirty="0" smtClean="0"/>
              <a:t>desired</a:t>
            </a:r>
          </a:p>
          <a:p>
            <a:r>
              <a:rPr lang="en-US" sz="3200" dirty="0">
                <a:solidFill>
                  <a:srgbClr val="BC1400"/>
                </a:solidFill>
              </a:rPr>
              <a:t>L</a:t>
            </a:r>
            <a:r>
              <a:rPr lang="en-US" sz="3200" dirty="0" smtClean="0">
                <a:solidFill>
                  <a:srgbClr val="BC1400"/>
                </a:solidFill>
              </a:rPr>
              <a:t>ead time</a:t>
            </a:r>
            <a:r>
              <a:rPr lang="en-US" sz="3200" dirty="0" smtClean="0"/>
              <a:t>: time </a:t>
            </a:r>
            <a:r>
              <a:rPr lang="en-US" sz="3200" dirty="0"/>
              <a:t>elapsed between </a:t>
            </a:r>
            <a:r>
              <a:rPr lang="en-US" sz="3200" dirty="0" smtClean="0"/>
              <a:t>ordering goods </a:t>
            </a:r>
            <a:r>
              <a:rPr lang="en-US" sz="3200" dirty="0"/>
              <a:t>and </a:t>
            </a:r>
            <a:r>
              <a:rPr lang="en-US" sz="3200" dirty="0" smtClean="0"/>
              <a:t>physical </a:t>
            </a:r>
            <a:r>
              <a:rPr lang="en-US" sz="3200" dirty="0"/>
              <a:t>delivery to </a:t>
            </a:r>
            <a:r>
              <a:rPr lang="en-US" sz="3200" dirty="0" smtClean="0"/>
              <a:t>company</a:t>
            </a:r>
          </a:p>
          <a:p>
            <a:r>
              <a:rPr lang="en-US" sz="3200" dirty="0" smtClean="0"/>
              <a:t>Firm can use probability tables to forecast reorder points</a:t>
            </a:r>
          </a:p>
          <a:p>
            <a:r>
              <a:rPr lang="en-US" sz="2800" dirty="0"/>
              <a:t>E</a:t>
            </a:r>
            <a:r>
              <a:rPr lang="en-US" sz="2800" dirty="0" smtClean="0"/>
              <a:t>xpression </a:t>
            </a:r>
            <a:r>
              <a:rPr lang="en-US" sz="2800" dirty="0"/>
              <a:t>for reorder point is: R = U + P </a:t>
            </a:r>
            <a:r>
              <a:rPr lang="en-US" sz="2800" i="1" dirty="0" smtClean="0"/>
              <a:t>√</a:t>
            </a:r>
            <a:r>
              <a:rPr lang="en-US" sz="2800" dirty="0" smtClean="0"/>
              <a:t>L 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1749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BC1400"/>
                </a:solidFill>
              </a:rPr>
              <a:t>Exhibit 8-10   </a:t>
            </a:r>
            <a:r>
              <a:rPr lang="en-US" sz="2800" dirty="0" smtClean="0"/>
              <a:t>EOQ </a:t>
            </a:r>
            <a:r>
              <a:rPr lang="en-US" sz="2800" dirty="0"/>
              <a:t>Reorder Point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677111" y="1874537"/>
            <a:ext cx="5272303" cy="3657560"/>
            <a:chOff x="1097318" y="1874537"/>
            <a:chExt cx="5272303" cy="3657560"/>
          </a:xfrm>
        </p:grpSpPr>
        <p:cxnSp>
          <p:nvCxnSpPr>
            <p:cNvPr id="8" name="Straight Connector 7"/>
            <p:cNvCxnSpPr>
              <a:stCxn id="15" idx="3"/>
            </p:cNvCxnSpPr>
            <p:nvPr/>
          </p:nvCxnSpPr>
          <p:spPr>
            <a:xfrm>
              <a:off x="1448696" y="2604261"/>
              <a:ext cx="14378" cy="2927836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1463074" y="5532097"/>
              <a:ext cx="4297633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463074" y="4526268"/>
              <a:ext cx="4297633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463074" y="3520439"/>
              <a:ext cx="4297633" cy="0"/>
            </a:xfrm>
            <a:prstGeom prst="line">
              <a:avLst/>
            </a:prstGeom>
            <a:ln w="57150" cmpd="sng"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937756" y="1965976"/>
              <a:ext cx="14318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Lead </a:t>
              </a:r>
              <a:r>
                <a:rPr lang="en-US" sz="1400" b="1" dirty="0" smtClean="0"/>
                <a:t>Time </a:t>
              </a:r>
            </a:p>
            <a:p>
              <a:pPr algn="ctr"/>
              <a:r>
                <a:rPr lang="en-US" sz="1400" b="1" dirty="0" smtClean="0"/>
                <a:t>100 </a:t>
              </a:r>
              <a:r>
                <a:rPr lang="en-US" sz="1400" b="1" dirty="0"/>
                <a:t>units used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97318" y="2419595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R</a:t>
              </a:r>
              <a:endParaRPr lang="en-US" sz="20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97318" y="3246122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A</a:t>
              </a:r>
              <a:endParaRPr lang="en-US" sz="18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94586" y="2419595"/>
              <a:ext cx="4797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R1</a:t>
              </a:r>
              <a:endParaRPr lang="en-US" sz="2000" b="1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17537" y="4800585"/>
              <a:ext cx="197451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/>
                <a:t>EOQ reorder point</a:t>
              </a:r>
              <a:endParaRPr lang="en-US" sz="16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17537" y="2423171"/>
              <a:ext cx="4797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R2</a:t>
              </a:r>
              <a:endParaRPr lang="en-US" sz="2000" b="1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 flipV="1">
              <a:off x="1463074" y="2880366"/>
              <a:ext cx="1737341" cy="16459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20" idx="2"/>
            </p:cNvCxnSpPr>
            <p:nvPr/>
          </p:nvCxnSpPr>
          <p:spPr>
            <a:xfrm flipH="1" flipV="1">
              <a:off x="3257409" y="2792503"/>
              <a:ext cx="1680347" cy="173376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4937756" y="2606049"/>
              <a:ext cx="0" cy="192021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1097318" y="4156936"/>
              <a:ext cx="3513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/>
                <a:t>C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4114805" y="5074902"/>
              <a:ext cx="0" cy="457195"/>
            </a:xfrm>
            <a:prstGeom prst="straightConnector1">
              <a:avLst/>
            </a:prstGeom>
            <a:ln w="38100" cmpd="sng">
              <a:solidFill>
                <a:srgbClr val="BC14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00415" y="2788927"/>
              <a:ext cx="0" cy="173734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4937756" y="1965976"/>
              <a:ext cx="0" cy="731511"/>
            </a:xfrm>
            <a:prstGeom prst="line">
              <a:avLst/>
            </a:prstGeom>
            <a:ln w="57150" cmpd="sng">
              <a:solidFill>
                <a:srgbClr val="BC14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>
              <a:off x="3200415" y="2331732"/>
              <a:ext cx="1645902" cy="0"/>
            </a:xfrm>
            <a:prstGeom prst="straightConnector1">
              <a:avLst/>
            </a:prstGeom>
            <a:ln w="28575" cmpd="sng">
              <a:solidFill>
                <a:srgbClr val="BC14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3017537" y="1874537"/>
              <a:ext cx="3642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Q</a:t>
              </a:r>
              <a:endParaRPr lang="en-US" sz="1800" b="1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657610" y="4156936"/>
              <a:ext cx="8630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smtClean="0"/>
                <a:t>18 units</a:t>
              </a:r>
              <a:endParaRPr lang="en-US" sz="14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854878" y="3154683"/>
              <a:ext cx="3513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/>
                <a:t>B</a:t>
              </a:r>
            </a:p>
          </p:txBody>
        </p:sp>
      </p:grpSp>
      <p:sp>
        <p:nvSpPr>
          <p:cNvPr id="54" name="Rectangle 53"/>
          <p:cNvSpPr/>
          <p:nvPr/>
        </p:nvSpPr>
        <p:spPr>
          <a:xfrm>
            <a:off x="243889" y="1661181"/>
            <a:ext cx="1846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749928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 smtClean="0">
                <a:solidFill>
                  <a:srgbClr val="BC1400"/>
                </a:solidFill>
              </a:rPr>
              <a:t>Loading</a:t>
            </a:r>
            <a:r>
              <a:rPr lang="en-US" sz="3100" dirty="0" smtClean="0"/>
              <a:t>: assigning work to a facility </a:t>
            </a:r>
          </a:p>
          <a:p>
            <a:r>
              <a:rPr lang="en-US" sz="3100" dirty="0">
                <a:solidFill>
                  <a:srgbClr val="BC1400"/>
                </a:solidFill>
              </a:rPr>
              <a:t>Scheduling</a:t>
            </a:r>
            <a:r>
              <a:rPr lang="en-US" sz="3100" dirty="0" smtClean="0"/>
              <a:t>: specifies </a:t>
            </a:r>
            <a:r>
              <a:rPr lang="en-US" sz="3100" dirty="0"/>
              <a:t>the time and sequence in which the work is to be done and develops a </a:t>
            </a:r>
            <a:r>
              <a:rPr lang="en-US" sz="3100" dirty="0" smtClean="0"/>
              <a:t>timeframe for </a:t>
            </a:r>
            <a:r>
              <a:rPr lang="en-US" sz="3100" dirty="0"/>
              <a:t>it </a:t>
            </a:r>
            <a:endParaRPr lang="en-US" sz="3100" dirty="0" smtClean="0"/>
          </a:p>
          <a:p>
            <a:r>
              <a:rPr lang="en-US" sz="3100" dirty="0" smtClean="0"/>
              <a:t>Master scheduling is simple and easy to work with.</a:t>
            </a:r>
          </a:p>
          <a:p>
            <a:r>
              <a:rPr lang="en-US" sz="3100" dirty="0"/>
              <a:t>In order to establish this schedule, you would need to know:</a:t>
            </a:r>
          </a:p>
          <a:p>
            <a:pPr marL="806450" lvl="1" indent="-457200">
              <a:buAutoNum type="alphaLcPeriod" startAt="12"/>
            </a:pPr>
            <a:r>
              <a:rPr lang="en-US" sz="2400" dirty="0" smtClean="0"/>
              <a:t>Maximum </a:t>
            </a:r>
            <a:r>
              <a:rPr lang="en-US" sz="2400" dirty="0"/>
              <a:t>hours available for work </a:t>
            </a:r>
            <a:r>
              <a:rPr lang="en-US" sz="2400" dirty="0" smtClean="0"/>
              <a:t>that </a:t>
            </a:r>
            <a:r>
              <a:rPr lang="en-US" sz="2400" dirty="0"/>
              <a:t>equals 80 </a:t>
            </a:r>
            <a:endParaRPr lang="en-US" sz="2400" dirty="0" smtClean="0"/>
          </a:p>
          <a:p>
            <a:pPr marL="349250" lvl="1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 </a:t>
            </a:r>
            <a:r>
              <a:rPr lang="en-US" sz="2400" dirty="0" smtClean="0"/>
              <a:t>Minimum </a:t>
            </a:r>
            <a:r>
              <a:rPr lang="en-US" sz="2400" dirty="0"/>
              <a:t>number of job hours needed before you will even open for the </a:t>
            </a:r>
            <a:r>
              <a:rPr lang="en-US" sz="2400" dirty="0" smtClean="0"/>
              <a:t>week</a:t>
            </a:r>
            <a:endParaRPr lang="en-US" sz="2400" dirty="0"/>
          </a:p>
          <a:p>
            <a:pPr marL="682625" lvl="1" indent="-333375">
              <a:buNone/>
            </a:pPr>
            <a:r>
              <a:rPr lang="en-US" sz="2400" dirty="0"/>
              <a:t>3. Once you open, you must be able to cover your fixed </a:t>
            </a:r>
            <a:r>
              <a:rPr lang="en-US" sz="2400" dirty="0" smtClean="0"/>
              <a:t>costs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244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Perpetual Loading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73153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/>
              <a:t>T</a:t>
            </a:r>
            <a:r>
              <a:rPr lang="en-US" dirty="0" smtClean="0"/>
              <a:t>abulates </a:t>
            </a:r>
            <a:r>
              <a:rPr lang="en-US" dirty="0"/>
              <a:t>the time necessary to finish unfilled orders and determine how long it will take to finish this work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65806" y="2606049"/>
            <a:ext cx="8320949" cy="2743170"/>
            <a:chOff x="365806" y="2606049"/>
            <a:chExt cx="8320949" cy="2743170"/>
          </a:xfrm>
        </p:grpSpPr>
        <p:sp>
          <p:nvSpPr>
            <p:cNvPr id="7" name="Rectangle 6"/>
            <p:cNvSpPr/>
            <p:nvPr/>
          </p:nvSpPr>
          <p:spPr>
            <a:xfrm>
              <a:off x="365806" y="3520439"/>
              <a:ext cx="280836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BC1400"/>
                  </a:solidFill>
                </a:rPr>
                <a:t>Exhibit 8-12 </a:t>
              </a:r>
              <a:r>
                <a:rPr lang="en-US" sz="1400" b="1" dirty="0"/>
                <a:t>Perpetual Loading</a:t>
              </a:r>
              <a:endParaRPr lang="en-US" sz="1400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65806" y="4123898"/>
              <a:ext cx="1371585" cy="1207014"/>
              <a:chOff x="583137" y="308"/>
              <a:chExt cx="1770201" cy="1062121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583137" y="308"/>
                <a:ext cx="1770201" cy="1062121"/>
              </a:xfrm>
              <a:prstGeom prst="rect">
                <a:avLst/>
              </a:prstGeom>
              <a:solidFill>
                <a:srgbClr val="336699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75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0" name="Rectangle 9"/>
              <p:cNvSpPr/>
              <p:nvPr/>
            </p:nvSpPr>
            <p:spPr>
              <a:xfrm>
                <a:off x="583137" y="308"/>
                <a:ext cx="1770201" cy="106212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Receive order</a:t>
                </a:r>
                <a:endParaRPr lang="en-US" sz="18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080287" y="4123898"/>
              <a:ext cx="1371585" cy="1207014"/>
              <a:chOff x="2571" y="538869"/>
              <a:chExt cx="2040232" cy="1224139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571" y="538869"/>
                <a:ext cx="2040232" cy="1224139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75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3" name="Rectangle 12"/>
              <p:cNvSpPr/>
              <p:nvPr/>
            </p:nvSpPr>
            <p:spPr>
              <a:xfrm>
                <a:off x="2571" y="538869"/>
                <a:ext cx="2040232" cy="12241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Determine time to produce</a:t>
                </a:r>
                <a:endParaRPr lang="en-US" sz="18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794768" y="4123898"/>
              <a:ext cx="1371585" cy="1207014"/>
              <a:chOff x="0" y="327988"/>
              <a:chExt cx="2743169" cy="16459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327988"/>
                <a:ext cx="2743169" cy="164590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75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6" name="Rectangle 15"/>
              <p:cNvSpPr/>
              <p:nvPr/>
            </p:nvSpPr>
            <p:spPr>
              <a:xfrm>
                <a:off x="0" y="327988"/>
                <a:ext cx="2743169" cy="164590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Order to open file</a:t>
                </a:r>
                <a:endParaRPr lang="en-US" sz="18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480561" y="2606049"/>
              <a:ext cx="1554463" cy="1024136"/>
              <a:chOff x="3017487" y="327988"/>
              <a:chExt cx="2743169" cy="1645902"/>
            </a:xfrm>
            <a:solidFill>
              <a:srgbClr val="B37DC2"/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3017487" y="327988"/>
                <a:ext cx="2743169" cy="164590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50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9" name="Rectangle 18"/>
              <p:cNvSpPr/>
              <p:nvPr/>
            </p:nvSpPr>
            <p:spPr>
              <a:xfrm>
                <a:off x="3017487" y="327988"/>
                <a:ext cx="2743169" cy="1645902"/>
              </a:xfrm>
              <a:prstGeom prst="rect">
                <a:avLst/>
              </a:prstGeom>
              <a:solidFill>
                <a:srgbClr val="8B60A1"/>
              </a:solidFill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Time needed to finish work</a:t>
                </a:r>
                <a:endParaRPr lang="en-US" sz="18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217902" y="2606049"/>
              <a:ext cx="1554463" cy="1024136"/>
              <a:chOff x="4580879" y="93"/>
              <a:chExt cx="3836151" cy="230169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580879" y="93"/>
                <a:ext cx="3836151" cy="2301691"/>
              </a:xfrm>
              <a:prstGeom prst="rect">
                <a:avLst/>
              </a:prstGeom>
              <a:solidFill>
                <a:srgbClr val="6573A9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50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2" name="Rectangle 21"/>
              <p:cNvSpPr/>
              <p:nvPr/>
            </p:nvSpPr>
            <p:spPr>
              <a:xfrm>
                <a:off x="4580879" y="93"/>
                <a:ext cx="3836151" cy="230169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0" tIns="152400" rIns="152400" bIns="152400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Hours available</a:t>
                </a:r>
                <a:endParaRPr lang="en-US" sz="18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509249" y="4123898"/>
              <a:ext cx="1371585" cy="1207014"/>
              <a:chOff x="2571" y="538869"/>
              <a:chExt cx="2040232" cy="122413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24" name="Rectangle 23"/>
              <p:cNvSpPr/>
              <p:nvPr/>
            </p:nvSpPr>
            <p:spPr>
              <a:xfrm>
                <a:off x="2571" y="538869"/>
                <a:ext cx="2040232" cy="12241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75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5" name="Rectangle 24"/>
              <p:cNvSpPr/>
              <p:nvPr/>
            </p:nvSpPr>
            <p:spPr>
              <a:xfrm>
                <a:off x="2571" y="538869"/>
                <a:ext cx="2040232" cy="12241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Determine work load waiting</a:t>
                </a:r>
                <a:endParaRPr lang="en-US" sz="18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223731" y="4142205"/>
              <a:ext cx="1463024" cy="1207014"/>
              <a:chOff x="0" y="327988"/>
              <a:chExt cx="2743169" cy="1645902"/>
            </a:xfrm>
            <a:solidFill>
              <a:srgbClr val="008000"/>
            </a:solidFill>
          </p:grpSpPr>
          <p:sp>
            <p:nvSpPr>
              <p:cNvPr id="27" name="Rectangle 26"/>
              <p:cNvSpPr/>
              <p:nvPr/>
            </p:nvSpPr>
            <p:spPr>
              <a:xfrm>
                <a:off x="0" y="327988"/>
                <a:ext cx="2743169" cy="164590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>
                <a:outerShdw blurRad="50800" dist="50800" dir="2700000" sx="102000" sy="102000" algn="tl" rotWithShape="0">
                  <a:schemeClr val="bg1">
                    <a:lumMod val="75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8" name="Rectangle 27"/>
              <p:cNvSpPr/>
              <p:nvPr/>
            </p:nvSpPr>
            <p:spPr>
              <a:xfrm>
                <a:off x="0" y="327988"/>
                <a:ext cx="2743169" cy="164590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b="1" kern="1200" dirty="0" smtClean="0">
                    <a:effectLst>
                      <a:outerShdw blurRad="381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Plan accordingly</a:t>
                </a:r>
                <a:endParaRPr lang="en-US" sz="1700" b="1" kern="1200" dirty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9" name="Right Arrow 28"/>
            <p:cNvSpPr/>
            <p:nvPr/>
          </p:nvSpPr>
          <p:spPr>
            <a:xfrm>
              <a:off x="1737391" y="4617707"/>
              <a:ext cx="365756" cy="274317"/>
            </a:xfrm>
            <a:prstGeom prst="rightArrow">
              <a:avLst/>
            </a:prstGeom>
            <a:solidFill>
              <a:srgbClr val="90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3474732" y="4617707"/>
              <a:ext cx="365756" cy="274317"/>
            </a:xfrm>
            <a:prstGeom prst="rightArrow">
              <a:avLst/>
            </a:prstGeom>
            <a:solidFill>
              <a:srgbClr val="90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5120634" y="4617707"/>
              <a:ext cx="365756" cy="274317"/>
            </a:xfrm>
            <a:prstGeom prst="rightArrow">
              <a:avLst/>
            </a:prstGeom>
            <a:solidFill>
              <a:srgbClr val="90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6857975" y="4617707"/>
              <a:ext cx="365756" cy="274317"/>
            </a:xfrm>
            <a:prstGeom prst="rightArrow">
              <a:avLst/>
            </a:prstGeom>
            <a:solidFill>
              <a:srgbClr val="90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Down Arrow 32"/>
            <p:cNvSpPr/>
            <p:nvPr/>
          </p:nvSpPr>
          <p:spPr>
            <a:xfrm>
              <a:off x="5577829" y="3703317"/>
              <a:ext cx="274317" cy="365756"/>
            </a:xfrm>
            <a:prstGeom prst="downArrow">
              <a:avLst/>
            </a:prstGeom>
            <a:solidFill>
              <a:srgbClr val="90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wn Arrow 33"/>
            <p:cNvSpPr/>
            <p:nvPr/>
          </p:nvSpPr>
          <p:spPr>
            <a:xfrm>
              <a:off x="6583658" y="3703317"/>
              <a:ext cx="274317" cy="365756"/>
            </a:xfrm>
            <a:prstGeom prst="downArrow">
              <a:avLst/>
            </a:prstGeom>
            <a:solidFill>
              <a:srgbClr val="90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26158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Charts, PERT, and Job Categories Scheduling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097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BC1400"/>
                </a:solidFill>
              </a:rPr>
              <a:t>Gantt </a:t>
            </a:r>
            <a:r>
              <a:rPr lang="en-US" sz="3200" dirty="0">
                <a:solidFill>
                  <a:srgbClr val="BC1400"/>
                </a:solidFill>
              </a:rPr>
              <a:t>Chart </a:t>
            </a:r>
            <a:r>
              <a:rPr lang="en-US" sz="3200" dirty="0" smtClean="0"/>
              <a:t>shows </a:t>
            </a:r>
            <a:r>
              <a:rPr lang="en-US" sz="3200" dirty="0"/>
              <a:t>work and how long it should take to be completed. 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73181" y="2759419"/>
            <a:ext cx="5450550" cy="3138434"/>
            <a:chOff x="914440" y="3029784"/>
            <a:chExt cx="5450550" cy="313843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40" y="3337561"/>
              <a:ext cx="5400024" cy="283065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 rot="16200000">
              <a:off x="4996091" y="4696084"/>
              <a:ext cx="2506966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00" dirty="0"/>
                <a:t>http://www.advsofteng.com/gallery_gantt.html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94586" y="3029784"/>
              <a:ext cx="22236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BC1400"/>
                  </a:solidFill>
                </a:rPr>
                <a:t>Exhibit 8-13</a:t>
              </a:r>
              <a:r>
                <a:rPr lang="en-US" sz="1400" b="1" dirty="0"/>
                <a:t> Gantt </a:t>
              </a:r>
              <a:r>
                <a:rPr lang="en-US" sz="1400" b="1" dirty="0" smtClean="0"/>
                <a:t>Char</a:t>
              </a:r>
              <a:r>
                <a:rPr lang="en-US" sz="1400" dirty="0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9390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Charts, PERT, and Job Categories Scheduling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600201"/>
            <a:ext cx="8503827" cy="1280165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 smtClean="0">
                <a:solidFill>
                  <a:srgbClr val="BC1400"/>
                </a:solidFill>
              </a:rPr>
              <a:t>PERT </a:t>
            </a:r>
            <a:r>
              <a:rPr lang="en-US" sz="3200" dirty="0"/>
              <a:t>uses </a:t>
            </a:r>
            <a:r>
              <a:rPr lang="en-US" sz="3200" dirty="0" smtClean="0"/>
              <a:t>sequential </a:t>
            </a:r>
            <a:r>
              <a:rPr lang="en-US" sz="3200" dirty="0"/>
              <a:t>list of operations and </a:t>
            </a:r>
            <a:r>
              <a:rPr lang="en-US" sz="3200" dirty="0" smtClean="0"/>
              <a:t>times </a:t>
            </a:r>
            <a:r>
              <a:rPr lang="en-US" sz="3200" dirty="0"/>
              <a:t>required for each operation to establish an operations chart </a:t>
            </a:r>
            <a:endParaRPr lang="en-US" sz="3200" dirty="0" smtClean="0"/>
          </a:p>
          <a:p>
            <a:r>
              <a:rPr lang="en-US" sz="3200" dirty="0" smtClean="0"/>
              <a:t>Also known as the critical path method. Can be a control device.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91490" y="3154683"/>
            <a:ext cx="8961022" cy="2377414"/>
            <a:chOff x="91489" y="2971805"/>
            <a:chExt cx="9052511" cy="2377414"/>
          </a:xfrm>
        </p:grpSpPr>
        <p:sp>
          <p:nvSpPr>
            <p:cNvPr id="38" name="Rectangle 37"/>
            <p:cNvSpPr/>
            <p:nvPr/>
          </p:nvSpPr>
          <p:spPr>
            <a:xfrm>
              <a:off x="91489" y="2971805"/>
              <a:ext cx="9052511" cy="2377414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52560" y="2971805"/>
              <a:ext cx="8934226" cy="2285975"/>
              <a:chOff x="152560" y="3337561"/>
              <a:chExt cx="8934226" cy="2285975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005879" y="3337561"/>
                <a:ext cx="649219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solidFill>
                      <a:srgbClr val="BC1400"/>
                    </a:solidFill>
                  </a:rPr>
                  <a:t>Exhibit 8-14 </a:t>
                </a:r>
                <a:r>
                  <a:rPr lang="en-US" sz="1400" b="1" dirty="0"/>
                  <a:t>PERT Schematic Describing Studying for and Taking an Exam</a:t>
                </a:r>
                <a:endParaRPr lang="en-US" sz="14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52560" y="5010665"/>
                <a:ext cx="8533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START</a:t>
                </a:r>
                <a:endParaRPr lang="en-US" sz="1600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554513" y="4709146"/>
                <a:ext cx="8801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10 Min.</a:t>
                </a:r>
                <a:endParaRPr lang="en-US" sz="16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80196" y="5257780"/>
                <a:ext cx="122190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Find notes</a:t>
                </a:r>
                <a:endParaRPr lang="en-US" sz="16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737391" y="4160512"/>
                <a:ext cx="14959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30 min. to eat</a:t>
                </a:r>
                <a:endParaRPr lang="en-US" sz="16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74732" y="5257780"/>
                <a:ext cx="77457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Study</a:t>
                </a:r>
                <a:endParaRPr lang="en-US" sz="16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212073" y="4709146"/>
                <a:ext cx="89169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15 min.</a:t>
                </a:r>
                <a:endParaRPr lang="en-US" sz="16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799599" y="5284982"/>
                <a:ext cx="205837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Walk to exam room</a:t>
                </a:r>
                <a:endParaRPr lang="en-US" sz="16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223731" y="5257780"/>
                <a:ext cx="73219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/>
                  <a:t>E</a:t>
                </a:r>
                <a:r>
                  <a:rPr lang="en-US" sz="1600" b="1" dirty="0" smtClean="0"/>
                  <a:t>xam</a:t>
                </a:r>
                <a:endParaRPr lang="en-US" sz="16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223731" y="4709146"/>
                <a:ext cx="81304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1 hour</a:t>
                </a:r>
                <a:endParaRPr lang="en-US" sz="16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229560" y="5257780"/>
                <a:ext cx="85722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/>
                  <a:t>FINISH</a:t>
                </a:r>
                <a:endParaRPr lang="en-US" sz="1600" dirty="0"/>
              </a:p>
            </p:txBody>
          </p:sp>
          <p:grpSp>
            <p:nvGrpSpPr>
              <p:cNvPr id="25" name="Group 2"/>
              <p:cNvGrpSpPr>
                <a:grpSpLocks/>
              </p:cNvGrpSpPr>
              <p:nvPr/>
            </p:nvGrpSpPr>
            <p:grpSpPr bwMode="auto">
              <a:xfrm>
                <a:off x="1005878" y="3703317"/>
                <a:ext cx="7954865" cy="1645902"/>
                <a:chOff x="2188" y="2103"/>
                <a:chExt cx="8993" cy="2177"/>
              </a:xfrm>
            </p:grpSpPr>
            <p:sp>
              <p:nvSpPr>
                <p:cNvPr id="26" name="Isosceles Triangle 8"/>
                <p:cNvSpPr>
                  <a:spLocks noChangeArrowheads="1"/>
                </p:cNvSpPr>
                <p:nvPr/>
              </p:nvSpPr>
              <p:spPr bwMode="auto">
                <a:xfrm>
                  <a:off x="4170" y="2103"/>
                  <a:ext cx="2618" cy="21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25400">
                  <a:solidFill>
                    <a:srgbClr val="4BACC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  <a:ea typeface="ÇlÇr ñæí©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latin typeface="Arial"/>
                      <a:ea typeface="ÇlÇr ñæí©" charset="0"/>
                      <a:cs typeface="Arial"/>
                    </a:rPr>
                    <a:t>2 hours</a:t>
                  </a:r>
                  <a:endParaRPr kumimoji="0" lang="en-US" sz="3200" b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7" name="Right Arrow 3"/>
                <p:cNvSpPr>
                  <a:spLocks noChangeArrowheads="1"/>
                </p:cNvSpPr>
                <p:nvPr/>
              </p:nvSpPr>
              <p:spPr bwMode="auto">
                <a:xfrm>
                  <a:off x="2724" y="3982"/>
                  <a:ext cx="989" cy="260"/>
                </a:xfrm>
                <a:prstGeom prst="rightArrow">
                  <a:avLst>
                    <a:gd name="adj1" fmla="val 50000"/>
                    <a:gd name="adj2" fmla="val 49996"/>
                  </a:avLst>
                </a:prstGeom>
                <a:solidFill>
                  <a:srgbClr val="4F81BD"/>
                </a:solidFill>
                <a:ln w="28575" cmpd="sng">
                  <a:solidFill>
                    <a:srgbClr val="243F6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28" name="Flowchart: Connector 5"/>
                <p:cNvSpPr>
                  <a:spLocks noChangeArrowheads="1"/>
                </p:cNvSpPr>
                <p:nvPr/>
              </p:nvSpPr>
              <p:spPr bwMode="auto">
                <a:xfrm>
                  <a:off x="2188" y="3996"/>
                  <a:ext cx="458" cy="218"/>
                </a:xfrm>
                <a:prstGeom prst="flowChartConnector">
                  <a:avLst/>
                </a:prstGeom>
                <a:solidFill>
                  <a:srgbClr val="4F81BD"/>
                </a:solidFill>
                <a:ln w="28575" cmpd="sng">
                  <a:solidFill>
                    <a:srgbClr val="243F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29" name="Flowchart: Connector 9"/>
                <p:cNvSpPr>
                  <a:spLocks noChangeArrowheads="1"/>
                </p:cNvSpPr>
                <p:nvPr/>
              </p:nvSpPr>
              <p:spPr bwMode="auto">
                <a:xfrm>
                  <a:off x="3714" y="3986"/>
                  <a:ext cx="458" cy="218"/>
                </a:xfrm>
                <a:prstGeom prst="flowChartConnector">
                  <a:avLst/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30" name="Right Arrow 10"/>
                <p:cNvSpPr>
                  <a:spLocks noChangeArrowheads="1"/>
                </p:cNvSpPr>
                <p:nvPr/>
              </p:nvSpPr>
              <p:spPr bwMode="auto">
                <a:xfrm>
                  <a:off x="7280" y="4020"/>
                  <a:ext cx="989" cy="260"/>
                </a:xfrm>
                <a:prstGeom prst="rightArrow">
                  <a:avLst>
                    <a:gd name="adj1" fmla="val 50000"/>
                    <a:gd name="adj2" fmla="val 49996"/>
                  </a:avLst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31" name="Right Arrow 12"/>
                <p:cNvSpPr>
                  <a:spLocks noChangeArrowheads="1"/>
                </p:cNvSpPr>
                <p:nvPr/>
              </p:nvSpPr>
              <p:spPr bwMode="auto">
                <a:xfrm>
                  <a:off x="8789" y="4030"/>
                  <a:ext cx="1876" cy="203"/>
                </a:xfrm>
                <a:prstGeom prst="rightArrow">
                  <a:avLst>
                    <a:gd name="adj1" fmla="val 50000"/>
                    <a:gd name="adj2" fmla="val 50015"/>
                  </a:avLst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32" name="Flowchart: Connector 13"/>
                <p:cNvSpPr>
                  <a:spLocks noChangeArrowheads="1"/>
                </p:cNvSpPr>
                <p:nvPr/>
              </p:nvSpPr>
              <p:spPr bwMode="auto">
                <a:xfrm>
                  <a:off x="10723" y="4032"/>
                  <a:ext cx="458" cy="218"/>
                </a:xfrm>
                <a:prstGeom prst="flowChartConnector">
                  <a:avLst/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33" name="Flowchart: Connector 14"/>
                <p:cNvSpPr>
                  <a:spLocks noChangeArrowheads="1"/>
                </p:cNvSpPr>
                <p:nvPr/>
              </p:nvSpPr>
              <p:spPr bwMode="auto">
                <a:xfrm>
                  <a:off x="8288" y="4026"/>
                  <a:ext cx="458" cy="174"/>
                </a:xfrm>
                <a:prstGeom prst="flowChartConnector">
                  <a:avLst/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34" name="Flowchart: Connector 15"/>
                <p:cNvSpPr>
                  <a:spLocks noChangeArrowheads="1"/>
                </p:cNvSpPr>
                <p:nvPr/>
              </p:nvSpPr>
              <p:spPr bwMode="auto">
                <a:xfrm>
                  <a:off x="5249" y="2112"/>
                  <a:ext cx="458" cy="218"/>
                </a:xfrm>
                <a:prstGeom prst="flowChartConnector">
                  <a:avLst/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35" name="Flowchart: Connector 16"/>
                <p:cNvSpPr>
                  <a:spLocks noChangeArrowheads="1"/>
                </p:cNvSpPr>
                <p:nvPr/>
              </p:nvSpPr>
              <p:spPr bwMode="auto">
                <a:xfrm>
                  <a:off x="6764" y="4042"/>
                  <a:ext cx="458" cy="218"/>
                </a:xfrm>
                <a:prstGeom prst="flowChartConnector">
                  <a:avLst/>
                </a:prstGeom>
                <a:solidFill>
                  <a:srgbClr val="4F81BD"/>
                </a:solidFill>
                <a:ln w="28575" cmpd="sng">
                  <a:solidFill>
                    <a:srgbClr val="385D8A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n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</a:ln>
                  </a:endParaRPr>
                </a:p>
              </p:txBody>
            </p:sp>
          </p:grpSp>
        </p:grpSp>
      </p:grpSp>
      <p:sp>
        <p:nvSpPr>
          <p:cNvPr id="37" name="Rectangle 36"/>
          <p:cNvSpPr/>
          <p:nvPr/>
        </p:nvSpPr>
        <p:spPr>
          <a:xfrm>
            <a:off x="457244" y="5617278"/>
            <a:ext cx="813807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dirty="0"/>
              <a:t>The </a:t>
            </a:r>
            <a:r>
              <a:rPr lang="en-US" sz="1800" b="1" dirty="0" smtClean="0"/>
              <a:t>ovals on </a:t>
            </a:r>
            <a:r>
              <a:rPr lang="en-US" sz="1800" b="1" dirty="0"/>
              <a:t>the diagram signify events. An event takes no time </a:t>
            </a:r>
            <a:r>
              <a:rPr lang="en-US" sz="1800" b="1" dirty="0" smtClean="0"/>
              <a:t>itself</a:t>
            </a:r>
            <a:r>
              <a:rPr lang="en-US" sz="1800" b="1" dirty="0"/>
              <a:t> </a:t>
            </a:r>
            <a:r>
              <a:rPr lang="en-US" sz="1800" b="1" dirty="0" smtClean="0"/>
              <a:t>and signifies </a:t>
            </a:r>
            <a:r>
              <a:rPr lang="en-US" sz="1800" b="1" dirty="0"/>
              <a:t>the completion of an </a:t>
            </a:r>
            <a:r>
              <a:rPr lang="en-US" sz="1800" b="1" dirty="0" smtClean="0"/>
              <a:t>activity.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316397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</a:t>
            </a:r>
            <a:r>
              <a:rPr lang="en-US" dirty="0"/>
              <a:t>Categories and Techniques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BB0408"/>
                </a:solidFill>
              </a:rPr>
              <a:t>Interjob</a:t>
            </a:r>
            <a:r>
              <a:rPr lang="en-US" dirty="0" smtClean="0"/>
              <a:t>:  concerned with movements or operations between work stations. Used in:</a:t>
            </a:r>
            <a:endParaRPr lang="en-US" dirty="0"/>
          </a:p>
          <a:p>
            <a:pPr lvl="1">
              <a:spcBef>
                <a:spcPts val="1800"/>
              </a:spcBef>
            </a:pPr>
            <a:r>
              <a:rPr lang="en-US" dirty="0" smtClean="0"/>
              <a:t>Process chart: best used when focusing on complete operations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Flow </a:t>
            </a:r>
            <a:r>
              <a:rPr lang="en-US" dirty="0"/>
              <a:t>process chart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BB0408"/>
                </a:solidFill>
              </a:rPr>
              <a:t>Intrajob</a:t>
            </a:r>
            <a:r>
              <a:rPr lang="en-US" dirty="0" smtClean="0"/>
              <a:t>: concerned with </a:t>
            </a:r>
            <a:r>
              <a:rPr lang="en-US" dirty="0"/>
              <a:t>movements or operations at a specific work station. </a:t>
            </a:r>
            <a:r>
              <a:rPr lang="en-US" dirty="0" smtClean="0"/>
              <a:t>Used in: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Simo</a:t>
            </a:r>
            <a:r>
              <a:rPr lang="en-US" dirty="0"/>
              <a:t>-chart (operator or left-hand/right hand-</a:t>
            </a:r>
            <a:r>
              <a:rPr lang="en-US" dirty="0" smtClean="0"/>
              <a:t>chart)</a:t>
            </a:r>
            <a:endParaRPr lang="en-US" dirty="0"/>
          </a:p>
          <a:p>
            <a:pPr lvl="1">
              <a:spcBef>
                <a:spcPts val="1800"/>
              </a:spcBef>
            </a:pPr>
            <a:r>
              <a:rPr lang="en-US" dirty="0" smtClean="0"/>
              <a:t>Man</a:t>
            </a:r>
            <a:r>
              <a:rPr lang="en-US" dirty="0"/>
              <a:t>-machine </a:t>
            </a:r>
            <a:r>
              <a:rPr lang="en-US" dirty="0" smtClean="0"/>
              <a:t>chart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Multiple </a:t>
            </a:r>
            <a:r>
              <a:rPr lang="en-US" dirty="0"/>
              <a:t>activity chart</a:t>
            </a:r>
          </a:p>
          <a:p>
            <a:pPr>
              <a:spcBef>
                <a:spcPts val="1800"/>
              </a:spcBef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5426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1965976"/>
            <a:ext cx="8869583" cy="4571950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1900" dirty="0"/>
              <a:t>Identify the components of the transformation process.</a:t>
            </a:r>
          </a:p>
          <a:p>
            <a:pPr lvl="0">
              <a:spcBef>
                <a:spcPts val="600"/>
              </a:spcBef>
            </a:pPr>
            <a:r>
              <a:rPr lang="en-US" sz="1900" dirty="0"/>
              <a:t>Describe why a time and motion study is conducted to determine how to make the product in the most efficient time.</a:t>
            </a:r>
          </a:p>
          <a:p>
            <a:pPr lvl="0">
              <a:spcBef>
                <a:spcPts val="600"/>
              </a:spcBef>
            </a:pPr>
            <a:r>
              <a:rPr lang="en-US" sz="1900" dirty="0"/>
              <a:t>Describe Material Requirements Planning (MRP) and Just-In-Time Inventory System (JIT) as </a:t>
            </a:r>
            <a:r>
              <a:rPr lang="en-US" sz="1900" dirty="0" smtClean="0"/>
              <a:t>two tools </a:t>
            </a:r>
            <a:r>
              <a:rPr lang="en-US" sz="1900" dirty="0"/>
              <a:t>used to control the production process.</a:t>
            </a:r>
          </a:p>
          <a:p>
            <a:pPr lvl="0">
              <a:spcBef>
                <a:spcPts val="600"/>
              </a:spcBef>
            </a:pPr>
            <a:r>
              <a:rPr lang="en-US" sz="1900" dirty="0"/>
              <a:t>Discuss economic order quantity (EOQ) and determine how to arrive at the lowest cost inventory.</a:t>
            </a:r>
          </a:p>
          <a:p>
            <a:pPr lvl="0">
              <a:spcBef>
                <a:spcPts val="600"/>
              </a:spcBef>
            </a:pPr>
            <a:r>
              <a:rPr lang="en-US" sz="1900" dirty="0"/>
              <a:t>Identify the two approaches to production </a:t>
            </a:r>
            <a:r>
              <a:rPr lang="en-US" sz="1900" dirty="0" smtClean="0"/>
              <a:t>control: loading </a:t>
            </a:r>
            <a:r>
              <a:rPr lang="en-US" sz="1900" dirty="0"/>
              <a:t>and scheduling.</a:t>
            </a:r>
          </a:p>
          <a:p>
            <a:pPr lvl="0">
              <a:spcBef>
                <a:spcPts val="600"/>
              </a:spcBef>
            </a:pPr>
            <a:r>
              <a:rPr lang="en-US" sz="1900" dirty="0"/>
              <a:t>Discuss  the importance of quality considerations in the production process and how to integrate Total Quality Management </a:t>
            </a:r>
            <a:r>
              <a:rPr lang="en-US" sz="1900" dirty="0" smtClean="0"/>
              <a:t>(TQM) in </a:t>
            </a:r>
            <a:r>
              <a:rPr lang="en-US" sz="1900" dirty="0"/>
              <a:t>the production process. </a:t>
            </a:r>
          </a:p>
          <a:p>
            <a:pPr>
              <a:spcBef>
                <a:spcPts val="600"/>
              </a:spcBef>
            </a:pPr>
            <a:r>
              <a:rPr lang="en-US" sz="1900" dirty="0"/>
              <a:t>Define the </a:t>
            </a:r>
            <a:r>
              <a:rPr lang="en-US" sz="1900" dirty="0" smtClean="0"/>
              <a:t>28 key </a:t>
            </a:r>
            <a:r>
              <a:rPr lang="en-US" sz="1900" dirty="0"/>
              <a:t>terms identified in </a:t>
            </a:r>
            <a:r>
              <a:rPr lang="en-US" sz="1900" dirty="0" smtClean="0"/>
              <a:t>this </a:t>
            </a:r>
            <a:r>
              <a:rPr lang="en-US" sz="1900" dirty="0"/>
              <a:t>chapter. </a:t>
            </a:r>
            <a:endParaRPr lang="en-US" sz="1900" dirty="0">
              <a:effectLst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xmlns="" val="3428923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20358" cy="4343400"/>
          </a:xfrm>
        </p:spPr>
        <p:txBody>
          <a:bodyPr>
            <a:normAutofit/>
          </a:bodyPr>
          <a:lstStyle/>
          <a:p>
            <a:r>
              <a:rPr lang="en-US" sz="2800" dirty="0"/>
              <a:t>Much of today's emphasis on quality and quality controls stems from </a:t>
            </a:r>
            <a:r>
              <a:rPr lang="en-US" sz="2800" dirty="0" smtClean="0"/>
              <a:t>work </a:t>
            </a:r>
            <a:r>
              <a:rPr lang="en-US" sz="2800" dirty="0"/>
              <a:t>of </a:t>
            </a:r>
            <a:r>
              <a:rPr lang="en-US" sz="2800" dirty="0">
                <a:solidFill>
                  <a:srgbClr val="BC1400"/>
                </a:solidFill>
              </a:rPr>
              <a:t>Dr. W. Edwards Deming </a:t>
            </a:r>
            <a:endParaRPr lang="en-US" sz="2800" dirty="0" smtClean="0">
              <a:solidFill>
                <a:srgbClr val="BC1400"/>
              </a:solidFill>
            </a:endParaRPr>
          </a:p>
          <a:p>
            <a:r>
              <a:rPr lang="en-US" sz="2800" dirty="0" smtClean="0">
                <a:solidFill>
                  <a:srgbClr val="BC1400"/>
                </a:solidFill>
              </a:rPr>
              <a:t>TQM</a:t>
            </a:r>
            <a:r>
              <a:rPr lang="en-US" sz="2800" dirty="0" smtClean="0"/>
              <a:t>: requires a continual </a:t>
            </a:r>
            <a:r>
              <a:rPr lang="en-US" sz="2800" dirty="0"/>
              <a:t>commitment from everyone </a:t>
            </a:r>
            <a:r>
              <a:rPr lang="en-US" sz="2800" dirty="0" smtClean="0"/>
              <a:t>to continue </a:t>
            </a:r>
            <a:r>
              <a:rPr lang="en-US" sz="2800" dirty="0"/>
              <a:t>to improve the process involved in creating </a:t>
            </a:r>
            <a:r>
              <a:rPr lang="en-US" sz="2800" dirty="0" smtClean="0"/>
              <a:t>product </a:t>
            </a:r>
            <a:r>
              <a:rPr lang="en-US" sz="2800" dirty="0"/>
              <a:t>or </a:t>
            </a:r>
            <a:r>
              <a:rPr lang="en-US" sz="2800" dirty="0" smtClean="0"/>
              <a:t>service </a:t>
            </a:r>
          </a:p>
          <a:p>
            <a:r>
              <a:rPr lang="en-US" sz="2800" dirty="0" smtClean="0">
                <a:solidFill>
                  <a:srgbClr val="BC1400"/>
                </a:solidFill>
              </a:rPr>
              <a:t>Benchmarking: </a:t>
            </a:r>
            <a:r>
              <a:rPr lang="en-US" sz="2800" dirty="0" smtClean="0">
                <a:solidFill>
                  <a:schemeClr val="tx1"/>
                </a:solidFill>
              </a:rPr>
              <a:t>identifies and applies best practices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72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Quality Control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46304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BC1400"/>
                </a:solidFill>
              </a:rPr>
              <a:t>Statistical quality control </a:t>
            </a:r>
            <a:r>
              <a:rPr lang="en-US" sz="2800" dirty="0"/>
              <a:t>uses control </a:t>
            </a:r>
            <a:r>
              <a:rPr lang="en-US" sz="2800" dirty="0" smtClean="0"/>
              <a:t>charts showing expected and actual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97318" y="3246122"/>
            <a:ext cx="7040803" cy="2743170"/>
            <a:chOff x="1097318" y="3246122"/>
            <a:chExt cx="7040803" cy="2743170"/>
          </a:xfrm>
        </p:grpSpPr>
        <p:sp>
          <p:nvSpPr>
            <p:cNvPr id="44" name="Rectangle 43"/>
            <p:cNvSpPr/>
            <p:nvPr/>
          </p:nvSpPr>
          <p:spPr>
            <a:xfrm>
              <a:off x="1097318" y="3794756"/>
              <a:ext cx="7040803" cy="2194536"/>
            </a:xfrm>
            <a:prstGeom prst="rect">
              <a:avLst/>
            </a:prstGeom>
            <a:solidFill>
              <a:srgbClr val="FFE7DE"/>
            </a:solidFill>
            <a:ln>
              <a:solidFill>
                <a:srgbClr val="6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97318" y="3246122"/>
              <a:ext cx="60024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BB0408"/>
                  </a:solidFill>
                </a:rPr>
                <a:t>Exhibit 8-17 </a:t>
              </a:r>
              <a:r>
                <a:rPr lang="en-US" sz="1400" b="1" dirty="0"/>
                <a:t>Control </a:t>
              </a:r>
              <a:r>
                <a:rPr lang="en-US" sz="1400" b="1" dirty="0" smtClean="0"/>
                <a:t>Chart</a:t>
              </a:r>
            </a:p>
            <a:p>
              <a:r>
                <a:rPr lang="en-US" sz="1400" dirty="0"/>
                <a:t>Control chart using two customer complaints per hour as sample average 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956823" y="4072649"/>
              <a:ext cx="0" cy="16459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1956823" y="5718551"/>
              <a:ext cx="4297633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956824" y="5352795"/>
              <a:ext cx="3566120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1956824" y="4251951"/>
              <a:ext cx="3566120" cy="0"/>
            </a:xfrm>
            <a:prstGeom prst="line">
              <a:avLst/>
            </a:prstGeom>
            <a:ln w="57150" cmpd="sng"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5614383" y="5078478"/>
              <a:ext cx="22494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Lower control limit</a:t>
              </a:r>
              <a:endParaRPr lang="en-US" sz="1800" b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408189" y="4983463"/>
              <a:ext cx="5055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1.5</a:t>
              </a:r>
              <a:endParaRPr lang="en-US" sz="1800" b="1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14383" y="4069073"/>
              <a:ext cx="22365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Upper control limit</a:t>
              </a:r>
              <a:endParaRPr lang="en-US" sz="1800" b="1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1956824" y="4800585"/>
              <a:ext cx="3566120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1408189" y="4526268"/>
              <a:ext cx="5055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2.0</a:t>
              </a:r>
              <a:endParaRPr lang="en-US" sz="18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408189" y="4069073"/>
              <a:ext cx="5055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/>
                <a:t>2</a:t>
              </a:r>
              <a:r>
                <a:rPr lang="en-US" sz="1800" b="1" dirty="0" smtClean="0"/>
                <a:t>.5</a:t>
              </a:r>
              <a:endParaRPr lang="en-US" sz="1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855562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310894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BB0408"/>
                </a:solidFill>
              </a:rPr>
              <a:t>ISO </a:t>
            </a:r>
            <a:r>
              <a:rPr lang="en-US" sz="3200" dirty="0" smtClean="0">
                <a:solidFill>
                  <a:srgbClr val="BB0408"/>
                </a:solidFill>
              </a:rPr>
              <a:t>9000</a:t>
            </a:r>
            <a:r>
              <a:rPr lang="en-US" sz="3200" dirty="0" smtClean="0"/>
              <a:t>: sets industry standards</a:t>
            </a:r>
          </a:p>
          <a:p>
            <a:r>
              <a:rPr lang="en-US" sz="3200" dirty="0">
                <a:solidFill>
                  <a:srgbClr val="BB0408"/>
                </a:solidFill>
              </a:rPr>
              <a:t>Six Sigma</a:t>
            </a:r>
            <a:r>
              <a:rPr lang="en-US" sz="3200" dirty="0" smtClean="0"/>
              <a:t>: strives for near perfection</a:t>
            </a:r>
            <a:r>
              <a:rPr lang="en-US" sz="3200" dirty="0"/>
              <a:t> </a:t>
            </a:r>
            <a:r>
              <a:rPr lang="en-US" sz="3200" dirty="0" smtClean="0"/>
              <a:t>through data-driven methodology </a:t>
            </a:r>
          </a:p>
          <a:p>
            <a:r>
              <a:rPr lang="en-US" sz="3200" dirty="0">
                <a:solidFill>
                  <a:srgbClr val="BB0408"/>
                </a:solidFill>
              </a:rPr>
              <a:t>Technology</a:t>
            </a:r>
            <a:r>
              <a:rPr lang="en-US" sz="3200" dirty="0" smtClean="0"/>
              <a:t>: used more today than ever </a:t>
            </a:r>
            <a:r>
              <a:rPr lang="en-US" sz="3200" dirty="0">
                <a:solidFill>
                  <a:schemeClr val="tx1"/>
                </a:solidFill>
              </a:rPr>
              <a:t>before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966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BB0408"/>
                </a:solidFill>
              </a:rPr>
              <a:t>Exhibit 8-</a:t>
            </a:r>
            <a:r>
              <a:rPr lang="en-US" sz="2800" dirty="0" smtClean="0">
                <a:solidFill>
                  <a:srgbClr val="BB0408"/>
                </a:solidFill>
              </a:rPr>
              <a:t>18   </a:t>
            </a:r>
            <a:r>
              <a:rPr lang="en-US" sz="2800" dirty="0" smtClean="0"/>
              <a:t>Who </a:t>
            </a:r>
            <a:r>
              <a:rPr lang="en-US" sz="2800" dirty="0"/>
              <a:t>Has </a:t>
            </a:r>
            <a:r>
              <a:rPr lang="en-US" sz="2800" dirty="0" smtClean="0"/>
              <a:t>Internet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23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5142088"/>
              </p:ext>
            </p:extLst>
          </p:nvPr>
        </p:nvGraphicFramePr>
        <p:xfrm>
          <a:off x="1371635" y="2057415"/>
          <a:ext cx="6400730" cy="2865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560"/>
                <a:gridCol w="27431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Country with Population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 of Population Online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China 1.3 billion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36%     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India 1.2 billion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10%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USA 314 million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81%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Russia142 million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43%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South Korea 50 million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83%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Sweden 9.5 million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90%</a:t>
                      </a: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022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Tips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24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4032106910"/>
              </p:ext>
            </p:extLst>
          </p:nvPr>
        </p:nvGraphicFramePr>
        <p:xfrm>
          <a:off x="1737391" y="2148854"/>
          <a:ext cx="5669218" cy="3108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734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"/>
                                        <p:tgtEl>
                                          <p:spTgt spid="7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400"/>
                                        <p:tgtEl>
                                          <p:spTgt spid="7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400"/>
                                        <p:tgtEl>
                                          <p:spTgt spid="7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400"/>
                                        <p:tgtEl>
                                          <p:spTgt spid="7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400"/>
                                        <p:tgtEl>
                                          <p:spTgt spid="7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509126"/>
            <a:ext cx="4503415" cy="4845637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Clr>
                <a:schemeClr val="bg2">
                  <a:lumMod val="25000"/>
                </a:schemeClr>
              </a:buClr>
            </a:pPr>
            <a:r>
              <a:rPr lang="en-US" sz="1800" dirty="0" smtClean="0"/>
              <a:t>Assemble </a:t>
            </a: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 dirty="0"/>
              <a:t>C</a:t>
            </a:r>
            <a:r>
              <a:rPr lang="en-US" sz="1800" dirty="0" smtClean="0"/>
              <a:t>apital</a:t>
            </a: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 dirty="0"/>
              <a:t>C</a:t>
            </a:r>
            <a:r>
              <a:rPr lang="en-US" sz="1800" dirty="0" smtClean="0"/>
              <a:t>arrying </a:t>
            </a:r>
            <a:r>
              <a:rPr lang="en-US" sz="1800" dirty="0"/>
              <a:t>costs	 </a:t>
            </a:r>
          </a:p>
          <a:p>
            <a:pPr>
              <a:spcBef>
                <a:spcPts val="300"/>
              </a:spcBef>
            </a:pPr>
            <a:r>
              <a:rPr lang="en-US" sz="1800" dirty="0" smtClean="0"/>
              <a:t>Direct </a:t>
            </a:r>
            <a:r>
              <a:rPr lang="en-US" sz="1800" dirty="0"/>
              <a:t>watch time study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E</a:t>
            </a:r>
            <a:r>
              <a:rPr lang="en-US" sz="1800" dirty="0" smtClean="0"/>
              <a:t>conomic </a:t>
            </a:r>
            <a:r>
              <a:rPr lang="en-US" sz="1800" dirty="0"/>
              <a:t>order quantity (EOQ)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F</a:t>
            </a:r>
            <a:r>
              <a:rPr lang="en-US" sz="1800" dirty="0" smtClean="0"/>
              <a:t>low </a:t>
            </a:r>
            <a:r>
              <a:rPr lang="en-US" sz="1800" dirty="0"/>
              <a:t>process chart 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Gantt chart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G</a:t>
            </a:r>
            <a:r>
              <a:rPr lang="en-US" sz="1800" dirty="0" smtClean="0"/>
              <a:t>rasp</a:t>
            </a: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 dirty="0"/>
              <a:t>ISO 9000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J</a:t>
            </a:r>
            <a:r>
              <a:rPr lang="en-US" sz="1800" dirty="0" smtClean="0"/>
              <a:t>ust</a:t>
            </a:r>
            <a:r>
              <a:rPr lang="en-US" sz="1800" dirty="0"/>
              <a:t>-in-time </a:t>
            </a:r>
            <a:r>
              <a:rPr lang="en-US" sz="1800" dirty="0" smtClean="0"/>
              <a:t>(JIT) inventory </a:t>
            </a:r>
            <a:r>
              <a:rPr lang="en-US" sz="1800" dirty="0"/>
              <a:t>system 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L</a:t>
            </a:r>
            <a:r>
              <a:rPr lang="en-US" sz="1800" dirty="0" smtClean="0"/>
              <a:t>oading</a:t>
            </a:r>
            <a:r>
              <a:rPr lang="en-US" sz="1800" dirty="0"/>
              <a:t>	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L</a:t>
            </a:r>
            <a:r>
              <a:rPr lang="en-US" sz="1800" dirty="0" smtClean="0"/>
              <a:t>ogistics</a:t>
            </a: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 dirty="0"/>
              <a:t>M</a:t>
            </a:r>
            <a:r>
              <a:rPr lang="en-US" sz="1800" dirty="0" smtClean="0"/>
              <a:t>aster </a:t>
            </a:r>
            <a:r>
              <a:rPr lang="en-US" sz="1800" dirty="0"/>
              <a:t>scheduling	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M</a:t>
            </a:r>
            <a:r>
              <a:rPr lang="en-US" sz="1800" dirty="0" smtClean="0"/>
              <a:t>aterial </a:t>
            </a:r>
            <a:r>
              <a:rPr lang="en-US" sz="1800" dirty="0"/>
              <a:t>requirements </a:t>
            </a:r>
            <a:r>
              <a:rPr lang="en-US" sz="1800" dirty="0" smtClean="0"/>
              <a:t>planning (MRP)</a:t>
            </a:r>
            <a:endParaRPr lang="en-US" sz="18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4914852" y="1508781"/>
            <a:ext cx="4046220" cy="44808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9250" indent="-349250" defTabSz="91440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  <a:defRPr lang="en-US" sz="25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685800" indent="-336550" defTabSz="91440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800" b="1" i="0">
                <a:solidFill>
                  <a:srgbClr val="006699"/>
                </a:solidFill>
                <a:latin typeface="Arial"/>
                <a:cs typeface="Arial"/>
              </a:defRPr>
            </a:lvl2pPr>
            <a:lvl3pPr marL="96837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b="1">
                <a:solidFill>
                  <a:srgbClr val="000000"/>
                </a:solidFill>
                <a:latin typeface="Arial"/>
                <a:cs typeface="Arial"/>
              </a:defRPr>
            </a:lvl3pPr>
            <a:lvl4pPr marL="1263650" indent="-295275" defTabSz="91440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4pPr>
            <a:lvl5pPr marL="154622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5pPr>
            <a:lvl6pPr marL="1828800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6pPr>
            <a:lvl7pPr marL="21177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7pPr>
            <a:lvl8pPr marL="2398713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8pPr>
            <a:lvl9pPr marL="26892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Motion study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O</a:t>
            </a:r>
            <a:r>
              <a:rPr lang="en-US" sz="1800" dirty="0" smtClean="0"/>
              <a:t>utsourcing</a:t>
            </a:r>
            <a:endParaRPr lang="en-US" sz="18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</a:t>
            </a:r>
            <a:r>
              <a:rPr lang="en-US" sz="1800" dirty="0" smtClean="0"/>
              <a:t>erpetual </a:t>
            </a:r>
            <a:r>
              <a:rPr lang="en-US" sz="1800" dirty="0"/>
              <a:t>loading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PERT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</a:t>
            </a:r>
            <a:r>
              <a:rPr lang="en-US" sz="1800" dirty="0" smtClean="0"/>
              <a:t>redetermined </a:t>
            </a:r>
            <a:r>
              <a:rPr lang="en-US" sz="1800" dirty="0"/>
              <a:t>time standards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</a:t>
            </a:r>
            <a:r>
              <a:rPr lang="en-US" sz="1800" dirty="0" smtClean="0"/>
              <a:t>rocess </a:t>
            </a:r>
            <a:r>
              <a:rPr lang="en-US" sz="1800" dirty="0"/>
              <a:t>chart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</a:t>
            </a:r>
            <a:r>
              <a:rPr lang="en-US" sz="1800" dirty="0" smtClean="0"/>
              <a:t>rocurement </a:t>
            </a:r>
            <a:r>
              <a:rPr lang="en-US" sz="1800" dirty="0" smtClean="0"/>
              <a:t>costs</a:t>
            </a:r>
            <a:r>
              <a:rPr lang="en-US" sz="1800" dirty="0"/>
              <a:t>	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</a:t>
            </a:r>
            <a:r>
              <a:rPr lang="en-US" sz="1800" dirty="0" smtClean="0"/>
              <a:t>roduction</a:t>
            </a:r>
            <a:r>
              <a:rPr lang="en-US" sz="1800" dirty="0"/>
              <a:t>/operations process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P</a:t>
            </a:r>
            <a:r>
              <a:rPr lang="en-US" sz="1800" dirty="0" smtClean="0"/>
              <a:t>roduction</a:t>
            </a:r>
            <a:r>
              <a:rPr lang="en-US" sz="1800" dirty="0"/>
              <a:t>/operations </a:t>
            </a:r>
            <a:r>
              <a:rPr lang="en-US" sz="1800" dirty="0" smtClean="0"/>
              <a:t>variability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 smtClean="0"/>
              <a:t>Product warranties</a:t>
            </a:r>
            <a:endParaRPr lang="en-US" sz="18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Q</a:t>
            </a:r>
            <a:r>
              <a:rPr lang="en-US" sz="1800" dirty="0" smtClean="0"/>
              <a:t>uality </a:t>
            </a:r>
            <a:endParaRPr lang="en-US" sz="18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S</a:t>
            </a:r>
            <a:r>
              <a:rPr lang="en-US" sz="1800" dirty="0" smtClean="0"/>
              <a:t>cheduling</a:t>
            </a:r>
            <a:r>
              <a:rPr lang="en-US" sz="1800" dirty="0"/>
              <a:t>	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S</a:t>
            </a:r>
            <a:r>
              <a:rPr lang="en-US" sz="1800" dirty="0" smtClean="0"/>
              <a:t>tatistical </a:t>
            </a:r>
            <a:r>
              <a:rPr lang="en-US" sz="1800" dirty="0"/>
              <a:t>quality control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TQM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0582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2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BC1400"/>
                </a:solidFill>
              </a:rPr>
              <a:t>P</a:t>
            </a:r>
            <a:r>
              <a:rPr lang="en-US" sz="3200" dirty="0" smtClean="0">
                <a:solidFill>
                  <a:srgbClr val="BC1400"/>
                </a:solidFill>
              </a:rPr>
              <a:t>roduction management</a:t>
            </a:r>
            <a:r>
              <a:rPr lang="en-US" sz="3200" dirty="0" smtClean="0">
                <a:solidFill>
                  <a:srgbClr val="D90202"/>
                </a:solidFill>
              </a:rPr>
              <a:t> </a:t>
            </a:r>
            <a:r>
              <a:rPr lang="en-US" sz="3200" dirty="0" smtClean="0"/>
              <a:t>includes </a:t>
            </a:r>
            <a:r>
              <a:rPr lang="en-US" sz="3200" dirty="0"/>
              <a:t>any business whose function is the creation of utility, tangible products or intangible </a:t>
            </a:r>
            <a:r>
              <a:rPr lang="en-US" sz="3200" dirty="0" smtClean="0"/>
              <a:t>services.</a:t>
            </a:r>
          </a:p>
          <a:p>
            <a:r>
              <a:rPr lang="en-US" sz="3200" dirty="0" smtClean="0"/>
              <a:t>Better term is </a:t>
            </a:r>
            <a:r>
              <a:rPr lang="en-US" sz="3200" dirty="0">
                <a:solidFill>
                  <a:srgbClr val="BC1400"/>
                </a:solidFill>
              </a:rPr>
              <a:t>o</a:t>
            </a:r>
            <a:r>
              <a:rPr lang="en-US" sz="3200" dirty="0" smtClean="0">
                <a:solidFill>
                  <a:srgbClr val="BC1400"/>
                </a:solidFill>
              </a:rPr>
              <a:t>perations management </a:t>
            </a:r>
            <a:r>
              <a:rPr lang="en-US" sz="3200" dirty="0" smtClean="0"/>
              <a:t>because the U.S. is more of a service economy now.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88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Transformation 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55448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Inputs, conversion, outputs</a:t>
            </a:r>
          </a:p>
          <a:p>
            <a:r>
              <a:rPr lang="en-US" dirty="0" smtClean="0">
                <a:solidFill>
                  <a:srgbClr val="BC1400"/>
                </a:solidFill>
              </a:rPr>
              <a:t>Outsourcing</a:t>
            </a:r>
            <a:r>
              <a:rPr lang="en-US" dirty="0" smtClean="0"/>
              <a:t>: </a:t>
            </a:r>
            <a:r>
              <a:rPr lang="en-US" dirty="0"/>
              <a:t>a company would rather transfer the assembly </a:t>
            </a:r>
            <a:r>
              <a:rPr lang="en-US" dirty="0" smtClean="0"/>
              <a:t>of its </a:t>
            </a:r>
            <a:r>
              <a:rPr lang="en-US" dirty="0"/>
              <a:t>products to outside suppliers instead of doing the work </a:t>
            </a:r>
            <a:r>
              <a:rPr lang="en-US" dirty="0" smtClean="0"/>
              <a:t>itself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40123" y="3429000"/>
            <a:ext cx="8046632" cy="2011658"/>
            <a:chOff x="640123" y="3886195"/>
            <a:chExt cx="8046632" cy="2011658"/>
          </a:xfrm>
        </p:grpSpPr>
        <p:grpSp>
          <p:nvGrpSpPr>
            <p:cNvPr id="10" name="Group 9"/>
            <p:cNvGrpSpPr/>
            <p:nvPr/>
          </p:nvGrpSpPr>
          <p:grpSpPr>
            <a:xfrm>
              <a:off x="640123" y="3886195"/>
              <a:ext cx="8046632" cy="1280146"/>
              <a:chOff x="548684" y="2880366"/>
              <a:chExt cx="8046632" cy="1280146"/>
            </a:xfrm>
          </p:grpSpPr>
          <p:sp>
            <p:nvSpPr>
              <p:cNvPr id="6" name="Left-Right Arrow Callout 5"/>
              <p:cNvSpPr/>
              <p:nvPr/>
            </p:nvSpPr>
            <p:spPr>
              <a:xfrm>
                <a:off x="2651781" y="3337561"/>
                <a:ext cx="3931877" cy="822951"/>
              </a:xfrm>
              <a:prstGeom prst="leftRightArrowCallout">
                <a:avLst>
                  <a:gd name="adj1" fmla="val 25000"/>
                  <a:gd name="adj2" fmla="val 25000"/>
                  <a:gd name="adj3" fmla="val 25000"/>
                  <a:gd name="adj4" fmla="val 65294"/>
                </a:avLst>
              </a:prstGeom>
              <a:solidFill>
                <a:srgbClr val="E3CFC0"/>
              </a:solidFill>
              <a:ln w="28575" cmpd="sng">
                <a:solidFill>
                  <a:srgbClr val="B3934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Conversion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40123" y="3337561"/>
                <a:ext cx="1920219" cy="8229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mpd="sng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Inputs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675097" y="3337561"/>
                <a:ext cx="1920219" cy="822951"/>
              </a:xfrm>
              <a:prstGeom prst="rect">
                <a:avLst/>
              </a:prstGeom>
              <a:solidFill>
                <a:srgbClr val="EBBFC7"/>
              </a:solidFill>
              <a:ln w="28575" cmpd="sng">
                <a:solidFill>
                  <a:srgbClr val="B09597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Outputs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48684" y="2880366"/>
                <a:ext cx="4571950" cy="457195"/>
              </a:xfrm>
              <a:prstGeom prst="rect">
                <a:avLst/>
              </a:prstGeom>
              <a:noFill/>
              <a:ln w="28575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Exhibit 8-1 Typical Transformation Process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731562" y="5074902"/>
              <a:ext cx="1920219" cy="822951"/>
            </a:xfrm>
            <a:prstGeom prst="rect">
              <a:avLst/>
            </a:prstGeom>
            <a:noFill/>
            <a:ln w="28575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People, capital, material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83293" y="5074902"/>
              <a:ext cx="2651731" cy="822951"/>
            </a:xfrm>
            <a:prstGeom prst="rect">
              <a:avLst/>
            </a:prstGeom>
            <a:noFill/>
            <a:ln w="28575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One material is made into another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66536" y="5074902"/>
              <a:ext cx="1920219" cy="822951"/>
            </a:xfrm>
            <a:prstGeom prst="rect">
              <a:avLst/>
            </a:prstGeom>
            <a:noFill/>
            <a:ln w="28575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The end result of the process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249578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Involved in </a:t>
            </a:r>
            <a:br>
              <a:rPr lang="en-US" dirty="0" smtClean="0"/>
            </a:br>
            <a:r>
              <a:rPr lang="en-US" dirty="0" smtClean="0"/>
              <a:t>Making versus 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20"/>
            <a:ext cx="8042276" cy="2011677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200" dirty="0" smtClean="0"/>
              <a:t>A firm may want </a:t>
            </a:r>
            <a:r>
              <a:rPr lang="en-US" sz="2200" dirty="0"/>
              <a:t>to keep a particular vendor in business </a:t>
            </a:r>
            <a:endParaRPr lang="en-US" sz="2200" dirty="0" smtClean="0"/>
          </a:p>
          <a:p>
            <a:pPr>
              <a:spcBef>
                <a:spcPts val="800"/>
              </a:spcBef>
            </a:pPr>
            <a:r>
              <a:rPr lang="en-US" sz="2200" dirty="0" smtClean="0"/>
              <a:t>Sometimes a firm makes </a:t>
            </a:r>
            <a:r>
              <a:rPr lang="en-US" sz="2200" dirty="0"/>
              <a:t>rather than </a:t>
            </a:r>
            <a:r>
              <a:rPr lang="en-US" sz="2200" dirty="0" smtClean="0"/>
              <a:t>buys, </a:t>
            </a:r>
            <a:r>
              <a:rPr lang="en-US" sz="2200" dirty="0"/>
              <a:t>even though the purchase price is cheaper </a:t>
            </a:r>
            <a:endParaRPr lang="en-US" sz="2200" dirty="0" smtClean="0"/>
          </a:p>
          <a:p>
            <a:pPr>
              <a:spcBef>
                <a:spcPts val="800"/>
              </a:spcBef>
            </a:pPr>
            <a:r>
              <a:rPr lang="en-US" sz="2200" dirty="0" smtClean="0"/>
              <a:t>Time considerations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0014931"/>
              </p:ext>
            </p:extLst>
          </p:nvPr>
        </p:nvGraphicFramePr>
        <p:xfrm>
          <a:off x="1371635" y="3667729"/>
          <a:ext cx="6096000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08926"/>
                <a:gridCol w="2987074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Make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Buy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Setup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Purchase price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Labor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Receiving cost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Material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Freight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Overhead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Inspection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Inspection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Requisition cost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Trebuchet MS"/>
                          <a:ea typeface="Calibri"/>
                          <a:cs typeface="Trebuchet MS"/>
                        </a:rPr>
                        <a:t>Machine Cost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dirty="0">
                        <a:effectLst/>
                        <a:latin typeface="Trebuchet MS"/>
                        <a:ea typeface="Calibri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9213B">
                          <a:lumMod val="75000"/>
                          <a:lumOff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103147" y="3337561"/>
            <a:ext cx="5120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BC1400"/>
                </a:solidFill>
              </a:rPr>
              <a:t>Exhibit 8-</a:t>
            </a:r>
            <a:r>
              <a:rPr lang="en-US" sz="1600" b="1" dirty="0" smtClean="0">
                <a:solidFill>
                  <a:srgbClr val="BC1400"/>
                </a:solidFill>
              </a:rPr>
              <a:t>3  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Cost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Aspects of Make Versus Buy</a:t>
            </a:r>
          </a:p>
        </p:txBody>
      </p:sp>
    </p:spTree>
    <p:extLst>
      <p:ext uri="{BB962C8B-B14F-4D97-AF65-F5344CB8AC3E}">
        <p14:creationId xmlns:p14="http://schemas.microsoft.com/office/powerpoint/2010/main" xmlns="" val="306739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and Motion Study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otion </a:t>
            </a:r>
            <a:r>
              <a:rPr lang="en-US" sz="2800" dirty="0"/>
              <a:t>study </a:t>
            </a:r>
            <a:r>
              <a:rPr lang="en-US" sz="2800" dirty="0" smtClean="0"/>
              <a:t>establishes </a:t>
            </a:r>
            <a:r>
              <a:rPr lang="en-US" sz="2800" dirty="0"/>
              <a:t>the best way to accomplish a </a:t>
            </a:r>
            <a:r>
              <a:rPr lang="en-US" sz="2800" dirty="0" smtClean="0"/>
              <a:t>task.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ime </a:t>
            </a:r>
            <a:r>
              <a:rPr lang="en-US" sz="2800" dirty="0"/>
              <a:t>study </a:t>
            </a:r>
            <a:r>
              <a:rPr lang="en-US" sz="2800" dirty="0" smtClean="0"/>
              <a:t>establishes </a:t>
            </a:r>
            <a:r>
              <a:rPr lang="en-US" sz="2800" dirty="0"/>
              <a:t>how much time it should take to accomplish the </a:t>
            </a:r>
            <a:r>
              <a:rPr lang="en-US" sz="2800" dirty="0" smtClean="0"/>
              <a:t>task.</a:t>
            </a:r>
            <a:endParaRPr lang="en-US" sz="2800" dirty="0"/>
          </a:p>
          <a:p>
            <a:pPr lvl="1"/>
            <a:r>
              <a:rPr lang="en-US" sz="2400" dirty="0" smtClean="0"/>
              <a:t>Direct time study: uses actual stopwatch</a:t>
            </a:r>
          </a:p>
          <a:p>
            <a:pPr lvl="1"/>
            <a:r>
              <a:rPr lang="en-US" sz="2400" dirty="0" smtClean="0"/>
              <a:t>Predetermined time standards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0339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>
                <a:solidFill>
                  <a:srgbClr val="BC1400"/>
                </a:solidFill>
              </a:rPr>
              <a:t>S</a:t>
            </a:r>
            <a:r>
              <a:rPr lang="en-US" sz="3500" dirty="0" smtClean="0">
                <a:solidFill>
                  <a:srgbClr val="BC1400"/>
                </a:solidFill>
              </a:rPr>
              <a:t>upply chain</a:t>
            </a:r>
            <a:r>
              <a:rPr lang="en-US" sz="3500" dirty="0" smtClean="0"/>
              <a:t>: network </a:t>
            </a:r>
            <a:r>
              <a:rPr lang="en-US" sz="3500" dirty="0"/>
              <a:t>of all </a:t>
            </a:r>
            <a:r>
              <a:rPr lang="en-US" sz="3500" dirty="0" smtClean="0"/>
              <a:t>businesses </a:t>
            </a:r>
            <a:r>
              <a:rPr lang="en-US" sz="3500" dirty="0"/>
              <a:t>that participate in </a:t>
            </a:r>
            <a:r>
              <a:rPr lang="en-US" sz="3500" dirty="0" smtClean="0"/>
              <a:t>producing </a:t>
            </a:r>
            <a:r>
              <a:rPr lang="en-US" sz="3500" dirty="0"/>
              <a:t>and delivering a product to the </a:t>
            </a:r>
            <a:r>
              <a:rPr lang="en-US" sz="3500" dirty="0" smtClean="0"/>
              <a:t>customer</a:t>
            </a:r>
          </a:p>
          <a:p>
            <a:r>
              <a:rPr lang="en-US" sz="3500" dirty="0" smtClean="0"/>
              <a:t>Materials</a:t>
            </a:r>
          </a:p>
          <a:p>
            <a:pPr lvl="1"/>
            <a:r>
              <a:rPr lang="en-US" dirty="0" smtClean="0"/>
              <a:t>Must have correct materials at the right time</a:t>
            </a:r>
          </a:p>
          <a:p>
            <a:pPr lvl="1"/>
            <a:r>
              <a:rPr lang="en-US" dirty="0" smtClean="0"/>
              <a:t>Must know how much to buy to optimize efficiency and costs</a:t>
            </a:r>
          </a:p>
          <a:p>
            <a:r>
              <a:rPr lang="en-US" sz="3500" dirty="0" smtClean="0"/>
              <a:t>Materials </a:t>
            </a:r>
            <a:r>
              <a:rPr lang="en-US" sz="3500" dirty="0"/>
              <a:t>r</a:t>
            </a:r>
            <a:r>
              <a:rPr lang="en-US" sz="3500" dirty="0" smtClean="0"/>
              <a:t>equirements planning</a:t>
            </a:r>
            <a:endParaRPr lang="en-US" sz="3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636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BC1400"/>
                </a:solidFill>
              </a:rPr>
              <a:t>Just-in-time i</a:t>
            </a:r>
            <a:r>
              <a:rPr lang="en-US" sz="3200" dirty="0" smtClean="0">
                <a:solidFill>
                  <a:srgbClr val="BC1400"/>
                </a:solidFill>
              </a:rPr>
              <a:t>nventory system </a:t>
            </a:r>
            <a:r>
              <a:rPr lang="en-US" sz="3200" dirty="0"/>
              <a:t>delivers inventory in the production process when it is </a:t>
            </a:r>
            <a:r>
              <a:rPr lang="en-US" sz="3200" dirty="0" smtClean="0"/>
              <a:t>needed.</a:t>
            </a:r>
          </a:p>
          <a:p>
            <a:r>
              <a:rPr lang="en-US" sz="3200" dirty="0"/>
              <a:t>Only those materials or goods needed in the process will be delivered </a:t>
            </a:r>
            <a:r>
              <a:rPr lang="en-US" sz="3200" dirty="0" smtClean="0"/>
              <a:t>precisely when they are needed.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7873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Control and EOQ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20358" cy="1280165"/>
          </a:xfrm>
        </p:spPr>
        <p:txBody>
          <a:bodyPr>
            <a:noAutofit/>
          </a:bodyPr>
          <a:lstStyle/>
          <a:p>
            <a:r>
              <a:rPr lang="en-US" sz="2400" dirty="0"/>
              <a:t>The primary questions of inventory </a:t>
            </a:r>
            <a:r>
              <a:rPr lang="en-US" sz="2400" dirty="0" smtClean="0"/>
              <a:t>control:</a:t>
            </a:r>
          </a:p>
          <a:p>
            <a:pPr lvl="1"/>
            <a:r>
              <a:rPr lang="en-US" sz="2000" dirty="0"/>
              <a:t>H</a:t>
            </a:r>
            <a:r>
              <a:rPr lang="en-US" sz="2000" dirty="0" smtClean="0"/>
              <a:t>ow </a:t>
            </a:r>
            <a:r>
              <a:rPr lang="en-US" sz="2000" dirty="0"/>
              <a:t>much to order at any one time (economic order quantity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W</a:t>
            </a:r>
            <a:r>
              <a:rPr lang="en-US" sz="2000" dirty="0" smtClean="0"/>
              <a:t>hen </a:t>
            </a:r>
            <a:r>
              <a:rPr lang="en-US" sz="2000" dirty="0"/>
              <a:t>to reorder (reorder point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463074" y="3063244"/>
            <a:ext cx="5943535" cy="2926048"/>
            <a:chOff x="1280195" y="3669857"/>
            <a:chExt cx="5943535" cy="2926048"/>
          </a:xfrm>
        </p:grpSpPr>
        <p:sp>
          <p:nvSpPr>
            <p:cNvPr id="57" name="Rectangle 56"/>
            <p:cNvSpPr/>
            <p:nvPr/>
          </p:nvSpPr>
          <p:spPr>
            <a:xfrm>
              <a:off x="1280195" y="3977634"/>
              <a:ext cx="5943535" cy="2560292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1828830" y="4104218"/>
              <a:ext cx="6010" cy="215939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1846311" y="6263609"/>
              <a:ext cx="3428611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846311" y="5641824"/>
              <a:ext cx="3428611" cy="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846311" y="4837161"/>
              <a:ext cx="3428611" cy="0"/>
            </a:xfrm>
            <a:prstGeom prst="line">
              <a:avLst/>
            </a:prstGeom>
            <a:ln w="571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1463074" y="3956485"/>
              <a:ext cx="3603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A</a:t>
              </a:r>
              <a:endParaRPr lang="en-US" sz="2000" b="1" kern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63074" y="4617707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R</a:t>
              </a:r>
              <a:endParaRPr lang="en-US" sz="1800" b="1" kern="1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303512" y="4892024"/>
              <a:ext cx="1843473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kern="1200" dirty="0" smtClean="0"/>
                <a:t>A = EOQ</a:t>
              </a:r>
            </a:p>
            <a:p>
              <a:r>
                <a:rPr lang="en-US" sz="1600" b="1" kern="1200" dirty="0" smtClean="0"/>
                <a:t>R = reorder point</a:t>
              </a:r>
              <a:endParaRPr lang="en-US" sz="1600" b="1" kern="1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1846311" y="4325102"/>
              <a:ext cx="1811299" cy="129843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572000" y="4800585"/>
              <a:ext cx="0" cy="146302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463074" y="6135134"/>
              <a:ext cx="3642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1200" dirty="0" smtClean="0"/>
                <a:t>O</a:t>
              </a:r>
              <a:endParaRPr lang="en-US" sz="1800" b="1" kern="12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303512" y="6080731"/>
              <a:ext cx="7232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kern="1200" dirty="0" smtClean="0"/>
                <a:t>Time</a:t>
              </a:r>
              <a:endParaRPr lang="en-US" sz="2000" b="1" kern="12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66171" y="6226573"/>
              <a:ext cx="3513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1200" dirty="0" smtClean="0"/>
                <a:t>C</a:t>
              </a:r>
              <a:endParaRPr lang="en-US" sz="1800" b="1" kern="12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71635" y="3669857"/>
              <a:ext cx="58475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BC1400"/>
                  </a:solidFill>
                </a:rPr>
                <a:t>Exhibit 8</a:t>
              </a:r>
              <a:r>
                <a:rPr lang="en-US" sz="1400" b="1" dirty="0" smtClean="0">
                  <a:solidFill>
                    <a:srgbClr val="BC1400"/>
                  </a:solidFill>
                </a:rPr>
                <a:t>-5</a:t>
              </a:r>
              <a:r>
                <a:rPr lang="en-US" sz="1400" b="1" dirty="0" smtClean="0"/>
                <a:t>    Relationship between Time and Quantity of Inventory</a:t>
              </a:r>
              <a:endParaRPr lang="en-US" sz="14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2560342" y="4800585"/>
              <a:ext cx="0" cy="1463024"/>
            </a:xfrm>
            <a:prstGeom prst="line">
              <a:avLst/>
            </a:prstGeom>
            <a:ln w="57150" cmpd="sng"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4389122" y="6226573"/>
              <a:ext cx="3513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/>
                <a:t>D</a:t>
              </a:r>
              <a:endParaRPr lang="en-US" sz="1800" b="1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 flipV="1">
              <a:off x="3657610" y="4160512"/>
              <a:ext cx="457195" cy="146302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4114805" y="4160512"/>
              <a:ext cx="822951" cy="100582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4937756" y="4160512"/>
              <a:ext cx="0" cy="100583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5120634" y="4160512"/>
              <a:ext cx="0" cy="100583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573225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8977</TotalTime>
  <Words>1581</Words>
  <Application>Microsoft Office PowerPoint</Application>
  <PresentationFormat>On-screen Show (4:3)</PresentationFormat>
  <Paragraphs>287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LussierPPT-12_2013</vt:lpstr>
      <vt:lpstr>CHAPTER 8</vt:lpstr>
      <vt:lpstr>Learning Outcomes</vt:lpstr>
      <vt:lpstr>Operations Management </vt:lpstr>
      <vt:lpstr>The Transformation Process</vt:lpstr>
      <vt:lpstr>Factors Involved in  Making versus Buying</vt:lpstr>
      <vt:lpstr>Time and Motion Study</vt:lpstr>
      <vt:lpstr>Supply Chain Management</vt:lpstr>
      <vt:lpstr>Inventory</vt:lpstr>
      <vt:lpstr>Inventory Control and EOQ </vt:lpstr>
      <vt:lpstr>Carrying Costs</vt:lpstr>
      <vt:lpstr>Procurement Costs and Storage Costs</vt:lpstr>
      <vt:lpstr>EOQ Determination</vt:lpstr>
      <vt:lpstr>Reorder Point </vt:lpstr>
      <vt:lpstr>Exhibit 8-10   EOQ Reorder Point </vt:lpstr>
      <vt:lpstr>Scheduling</vt:lpstr>
      <vt:lpstr>Perpetual Loading</vt:lpstr>
      <vt:lpstr>Gantt Charts, PERT, and Job Categories Scheduling </vt:lpstr>
      <vt:lpstr>Gantt Charts, PERT, and Job Categories Scheduling </vt:lpstr>
      <vt:lpstr>Job Categories and Techniques </vt:lpstr>
      <vt:lpstr>Quality</vt:lpstr>
      <vt:lpstr>Statistical Quality Control </vt:lpstr>
      <vt:lpstr>More Controls</vt:lpstr>
      <vt:lpstr>Exhibit 8-18   Who Has Internet</vt:lpstr>
      <vt:lpstr>Manufacturing Tips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8: Operations Plan</dc:subject>
  <dc:creator>Jimidene Murphey</dc:creator>
  <cp:keywords/>
  <dc:description/>
  <cp:lastModifiedBy> klandmark</cp:lastModifiedBy>
  <cp:revision>745</cp:revision>
  <dcterms:created xsi:type="dcterms:W3CDTF">2003-02-17T02:06:55Z</dcterms:created>
  <dcterms:modified xsi:type="dcterms:W3CDTF">2014-06-12T19:56:23Z</dcterms:modified>
  <cp:category/>
</cp:coreProperties>
</file>