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4"/>
  </p:notesMasterIdLst>
  <p:handoutMasterIdLst>
    <p:handoutMasterId r:id="rId25"/>
  </p:handoutMasterIdLst>
  <p:sldIdLst>
    <p:sldId id="1258" r:id="rId2"/>
    <p:sldId id="1262" r:id="rId3"/>
    <p:sldId id="1263" r:id="rId4"/>
    <p:sldId id="1264" r:id="rId5"/>
    <p:sldId id="1265" r:id="rId6"/>
    <p:sldId id="1266" r:id="rId7"/>
    <p:sldId id="1267" r:id="rId8"/>
    <p:sldId id="1268" r:id="rId9"/>
    <p:sldId id="1269" r:id="rId10"/>
    <p:sldId id="1270" r:id="rId11"/>
    <p:sldId id="1271" r:id="rId12"/>
    <p:sldId id="1272" r:id="rId13"/>
    <p:sldId id="1273" r:id="rId14"/>
    <p:sldId id="1274" r:id="rId15"/>
    <p:sldId id="1275" r:id="rId16"/>
    <p:sldId id="1276" r:id="rId17"/>
    <p:sldId id="1277" r:id="rId18"/>
    <p:sldId id="1278" r:id="rId19"/>
    <p:sldId id="1279" r:id="rId20"/>
    <p:sldId id="1280" r:id="rId21"/>
    <p:sldId id="1281" r:id="rId22"/>
    <p:sldId id="1246" r:id="rId23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7FF"/>
    <a:srgbClr val="9EE6CF"/>
    <a:srgbClr val="BCDAD3"/>
    <a:srgbClr val="236581"/>
    <a:srgbClr val="7BE0FC"/>
    <a:srgbClr val="D90202"/>
    <a:srgbClr val="D1FFCA"/>
    <a:srgbClr val="005480"/>
    <a:srgbClr val="DE0007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9" autoAdjust="0"/>
    <p:restoredTop sz="96803" autoAdjust="0"/>
  </p:normalViewPr>
  <p:slideViewPr>
    <p:cSldViewPr>
      <p:cViewPr varScale="1">
        <p:scale>
          <a:sx n="71" d="100"/>
          <a:sy n="71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B6E2E-0923-C24E-8F0D-B27A109115C7}" type="doc">
      <dgm:prSet loTypeId="urn:microsoft.com/office/officeart/2005/8/layout/matrix3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F10A59-B47B-3448-A6EC-9EB1E127745F}">
      <dgm:prSet phldrT="[Text]"/>
      <dgm:spPr>
        <a:solidFill>
          <a:srgbClr val="236581"/>
        </a:solidFill>
      </dgm:spPr>
      <dgm:t>
        <a:bodyPr/>
        <a:lstStyle/>
        <a:p>
          <a:r>
            <a:rPr lang="en-US" b="1" dirty="0" smtClean="0"/>
            <a:t>Downtown</a:t>
          </a:r>
          <a:endParaRPr lang="en-US" b="1" dirty="0"/>
        </a:p>
      </dgm:t>
    </dgm:pt>
    <dgm:pt modelId="{A7B6C444-3A1B-CB45-B468-C167E9687646}" type="parTrans" cxnId="{213B40FD-E7ED-5C47-9B57-32A79AB04347}">
      <dgm:prSet/>
      <dgm:spPr/>
      <dgm:t>
        <a:bodyPr/>
        <a:lstStyle/>
        <a:p>
          <a:endParaRPr lang="en-US"/>
        </a:p>
      </dgm:t>
    </dgm:pt>
    <dgm:pt modelId="{328AFE25-2C82-A74D-BFEB-5DE1BE3B3AA1}" type="sibTrans" cxnId="{213B40FD-E7ED-5C47-9B57-32A79AB04347}">
      <dgm:prSet/>
      <dgm:spPr/>
      <dgm:t>
        <a:bodyPr/>
        <a:lstStyle/>
        <a:p>
          <a:endParaRPr lang="en-US"/>
        </a:p>
      </dgm:t>
    </dgm:pt>
    <dgm:pt modelId="{0A9B8B35-540D-7749-B579-D9388739F526}">
      <dgm:prSet phldrT="[Text]"/>
      <dgm:spPr>
        <a:solidFill>
          <a:srgbClr val="5F8804"/>
        </a:solidFill>
      </dgm:spPr>
      <dgm:t>
        <a:bodyPr/>
        <a:lstStyle/>
        <a:p>
          <a:r>
            <a:rPr lang="en-US" b="1" dirty="0" smtClean="0"/>
            <a:t>Stand-alone structure</a:t>
          </a:r>
          <a:endParaRPr lang="en-US" b="1" dirty="0"/>
        </a:p>
      </dgm:t>
    </dgm:pt>
    <dgm:pt modelId="{2EE62E29-8BB2-D34E-AAE3-F3F048139D91}" type="parTrans" cxnId="{B5A82A0E-80FD-9248-B835-07765C0FC035}">
      <dgm:prSet/>
      <dgm:spPr/>
      <dgm:t>
        <a:bodyPr/>
        <a:lstStyle/>
        <a:p>
          <a:endParaRPr lang="en-US"/>
        </a:p>
      </dgm:t>
    </dgm:pt>
    <dgm:pt modelId="{7401C029-E2BF-2B42-8315-9C6A99BB9DBA}" type="sibTrans" cxnId="{B5A82A0E-80FD-9248-B835-07765C0FC035}">
      <dgm:prSet/>
      <dgm:spPr/>
      <dgm:t>
        <a:bodyPr/>
        <a:lstStyle/>
        <a:p>
          <a:endParaRPr lang="en-US"/>
        </a:p>
      </dgm:t>
    </dgm:pt>
    <dgm:pt modelId="{5FBCB9B1-FA0F-3E45-B809-F9BCAFDD7AC0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b="1" dirty="0" smtClean="0"/>
            <a:t>Small block of stores</a:t>
          </a:r>
          <a:endParaRPr lang="en-US" b="1" dirty="0"/>
        </a:p>
      </dgm:t>
    </dgm:pt>
    <dgm:pt modelId="{CCC7920F-6CC2-B944-AE52-884D9F3A0076}" type="parTrans" cxnId="{F6F7BF80-19D6-544D-9E55-6F0FC13F1AA2}">
      <dgm:prSet/>
      <dgm:spPr/>
      <dgm:t>
        <a:bodyPr/>
        <a:lstStyle/>
        <a:p>
          <a:endParaRPr lang="en-US"/>
        </a:p>
      </dgm:t>
    </dgm:pt>
    <dgm:pt modelId="{C6203F96-7705-3844-9934-32EAADD80BD5}" type="sibTrans" cxnId="{F6F7BF80-19D6-544D-9E55-6F0FC13F1AA2}">
      <dgm:prSet/>
      <dgm:spPr/>
      <dgm:t>
        <a:bodyPr/>
        <a:lstStyle/>
        <a:p>
          <a:endParaRPr lang="en-US"/>
        </a:p>
      </dgm:t>
    </dgm:pt>
    <dgm:pt modelId="{BE5749F4-9F74-BC4C-88DF-DC8C3A87C128}">
      <dgm:prSet phldrT="[Text]"/>
      <dgm:spPr>
        <a:solidFill>
          <a:srgbClr val="660066"/>
        </a:solidFill>
      </dgm:spPr>
      <dgm:t>
        <a:bodyPr/>
        <a:lstStyle/>
        <a:p>
          <a:r>
            <a:rPr lang="en-US" b="1" dirty="0" smtClean="0"/>
            <a:t>Mall</a:t>
          </a:r>
          <a:endParaRPr lang="en-US" b="1" dirty="0"/>
        </a:p>
      </dgm:t>
    </dgm:pt>
    <dgm:pt modelId="{64E0C4DB-57B3-D146-BD12-9F6C52CDA60F}" type="parTrans" cxnId="{1FD96017-9193-D04D-8EC0-293D754946F0}">
      <dgm:prSet/>
      <dgm:spPr/>
      <dgm:t>
        <a:bodyPr/>
        <a:lstStyle/>
        <a:p>
          <a:endParaRPr lang="en-US"/>
        </a:p>
      </dgm:t>
    </dgm:pt>
    <dgm:pt modelId="{5ADC5BC1-EA2A-2843-88E6-63ED3F6956D1}" type="sibTrans" cxnId="{1FD96017-9193-D04D-8EC0-293D754946F0}">
      <dgm:prSet/>
      <dgm:spPr/>
      <dgm:t>
        <a:bodyPr/>
        <a:lstStyle/>
        <a:p>
          <a:endParaRPr lang="en-US"/>
        </a:p>
      </dgm:t>
    </dgm:pt>
    <dgm:pt modelId="{6E1A26D6-1044-7B4F-84C6-F31DBC2A1724}" type="pres">
      <dgm:prSet presAssocID="{B18B6E2E-0923-C24E-8F0D-B27A109115C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003664-D862-A648-97EE-3E4556DBAA98}" type="pres">
      <dgm:prSet presAssocID="{B18B6E2E-0923-C24E-8F0D-B27A109115C7}" presName="diamond" presStyleLbl="bgShp" presStyleIdx="0" presStyleCnt="1" custScaleX="171533"/>
      <dgm:spPr>
        <a:solidFill>
          <a:schemeClr val="bg2">
            <a:lumMod val="50000"/>
          </a:schemeClr>
        </a:solidFill>
      </dgm:spPr>
    </dgm:pt>
    <dgm:pt modelId="{1E1FE82E-53BF-A54E-BD12-38E772CD0C47}" type="pres">
      <dgm:prSet presAssocID="{B18B6E2E-0923-C24E-8F0D-B27A109115C7}" presName="quad1" presStyleLbl="node1" presStyleIdx="0" presStyleCnt="4" custScaleX="159349" custLinFactNeighborX="-3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B4C47-4AEB-6947-AD5D-F75C337C7C46}" type="pres">
      <dgm:prSet presAssocID="{B18B6E2E-0923-C24E-8F0D-B27A109115C7}" presName="quad2" presStyleLbl="node1" presStyleIdx="1" presStyleCnt="4" custScaleX="159349" custLinFactNeighborX="37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CDCF0-0EA8-9B45-A30B-065B4212EE1C}" type="pres">
      <dgm:prSet presAssocID="{B18B6E2E-0923-C24E-8F0D-B27A109115C7}" presName="quad3" presStyleLbl="node1" presStyleIdx="2" presStyleCnt="4" custScaleX="159349" custLinFactNeighborX="-3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EB248-0A47-AD4B-A1B2-DA8D459EFDD6}" type="pres">
      <dgm:prSet presAssocID="{B18B6E2E-0923-C24E-8F0D-B27A109115C7}" presName="quad4" presStyleLbl="node1" presStyleIdx="3" presStyleCnt="4" custScaleX="159349" custLinFactNeighborX="37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9C8629-2A9D-154F-A6AC-A95CD6D68AB2}" type="presOf" srcId="{84F10A59-B47B-3448-A6EC-9EB1E127745F}" destId="{1E1FE82E-53BF-A54E-BD12-38E772CD0C47}" srcOrd="0" destOrd="0" presId="urn:microsoft.com/office/officeart/2005/8/layout/matrix3"/>
    <dgm:cxn modelId="{A303293D-2F81-FA4C-8951-E7C111F3B619}" type="presOf" srcId="{5FBCB9B1-FA0F-3E45-B809-F9BCAFDD7AC0}" destId="{B44CDCF0-0EA8-9B45-A30B-065B4212EE1C}" srcOrd="0" destOrd="0" presId="urn:microsoft.com/office/officeart/2005/8/layout/matrix3"/>
    <dgm:cxn modelId="{F6F7BF80-19D6-544D-9E55-6F0FC13F1AA2}" srcId="{B18B6E2E-0923-C24E-8F0D-B27A109115C7}" destId="{5FBCB9B1-FA0F-3E45-B809-F9BCAFDD7AC0}" srcOrd="2" destOrd="0" parTransId="{CCC7920F-6CC2-B944-AE52-884D9F3A0076}" sibTransId="{C6203F96-7705-3844-9934-32EAADD80BD5}"/>
    <dgm:cxn modelId="{39D931B8-1C53-4246-A011-BCF7F7049C2B}" type="presOf" srcId="{0A9B8B35-540D-7749-B579-D9388739F526}" destId="{221B4C47-4AEB-6947-AD5D-F75C337C7C46}" srcOrd="0" destOrd="0" presId="urn:microsoft.com/office/officeart/2005/8/layout/matrix3"/>
    <dgm:cxn modelId="{213B40FD-E7ED-5C47-9B57-32A79AB04347}" srcId="{B18B6E2E-0923-C24E-8F0D-B27A109115C7}" destId="{84F10A59-B47B-3448-A6EC-9EB1E127745F}" srcOrd="0" destOrd="0" parTransId="{A7B6C444-3A1B-CB45-B468-C167E9687646}" sibTransId="{328AFE25-2C82-A74D-BFEB-5DE1BE3B3AA1}"/>
    <dgm:cxn modelId="{B8793D32-4242-FB4B-8979-7C216ED081DD}" type="presOf" srcId="{B18B6E2E-0923-C24E-8F0D-B27A109115C7}" destId="{6E1A26D6-1044-7B4F-84C6-F31DBC2A1724}" srcOrd="0" destOrd="0" presId="urn:microsoft.com/office/officeart/2005/8/layout/matrix3"/>
    <dgm:cxn modelId="{6EB7906E-CC27-7946-B407-4EF62D5870DD}" type="presOf" srcId="{BE5749F4-9F74-BC4C-88DF-DC8C3A87C128}" destId="{012EB248-0A47-AD4B-A1B2-DA8D459EFDD6}" srcOrd="0" destOrd="0" presId="urn:microsoft.com/office/officeart/2005/8/layout/matrix3"/>
    <dgm:cxn modelId="{1FD96017-9193-D04D-8EC0-293D754946F0}" srcId="{B18B6E2E-0923-C24E-8F0D-B27A109115C7}" destId="{BE5749F4-9F74-BC4C-88DF-DC8C3A87C128}" srcOrd="3" destOrd="0" parTransId="{64E0C4DB-57B3-D146-BD12-9F6C52CDA60F}" sibTransId="{5ADC5BC1-EA2A-2843-88E6-63ED3F6956D1}"/>
    <dgm:cxn modelId="{B5A82A0E-80FD-9248-B835-07765C0FC035}" srcId="{B18B6E2E-0923-C24E-8F0D-B27A109115C7}" destId="{0A9B8B35-540D-7749-B579-D9388739F526}" srcOrd="1" destOrd="0" parTransId="{2EE62E29-8BB2-D34E-AAE3-F3F048139D91}" sibTransId="{7401C029-E2BF-2B42-8315-9C6A99BB9DBA}"/>
    <dgm:cxn modelId="{584F6E02-44E0-5240-B0E3-5CC26C6C0046}" type="presParOf" srcId="{6E1A26D6-1044-7B4F-84C6-F31DBC2A1724}" destId="{A0003664-D862-A648-97EE-3E4556DBAA98}" srcOrd="0" destOrd="0" presId="urn:microsoft.com/office/officeart/2005/8/layout/matrix3"/>
    <dgm:cxn modelId="{5171E860-76C2-1543-9835-8121F4D590D2}" type="presParOf" srcId="{6E1A26D6-1044-7B4F-84C6-F31DBC2A1724}" destId="{1E1FE82E-53BF-A54E-BD12-38E772CD0C47}" srcOrd="1" destOrd="0" presId="urn:microsoft.com/office/officeart/2005/8/layout/matrix3"/>
    <dgm:cxn modelId="{55C0AD44-BD3B-6E49-870F-69FDB4F9C0C7}" type="presParOf" srcId="{6E1A26D6-1044-7B4F-84C6-F31DBC2A1724}" destId="{221B4C47-4AEB-6947-AD5D-F75C337C7C46}" srcOrd="2" destOrd="0" presId="urn:microsoft.com/office/officeart/2005/8/layout/matrix3"/>
    <dgm:cxn modelId="{A46186F5-B04C-BD40-9056-E0CD12D9D582}" type="presParOf" srcId="{6E1A26D6-1044-7B4F-84C6-F31DBC2A1724}" destId="{B44CDCF0-0EA8-9B45-A30B-065B4212EE1C}" srcOrd="3" destOrd="0" presId="urn:microsoft.com/office/officeart/2005/8/layout/matrix3"/>
    <dgm:cxn modelId="{FA8F5337-27C0-D64B-9429-D5D507BF1AE2}" type="presParOf" srcId="{6E1A26D6-1044-7B4F-84C6-F31DBC2A1724}" destId="{012EB248-0A47-AD4B-A1B2-DA8D459EFDD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EF3883-E3B7-F546-A4DC-595A4E5AE766}" type="doc">
      <dgm:prSet loTypeId="urn:microsoft.com/office/officeart/2005/8/layout/process1" loCatId="" qsTypeId="urn:microsoft.com/office/officeart/2005/8/quickstyle/simple1" qsCatId="simple" csTypeId="urn:microsoft.com/office/officeart/2005/8/colors/colorful2" csCatId="colorful" phldr="1"/>
      <dgm:spPr/>
    </dgm:pt>
    <dgm:pt modelId="{3C31D76A-7BF8-A84E-8922-B0FEA487D82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Start</a:t>
          </a:r>
          <a:endParaRPr lang="en-US" b="1" dirty="0"/>
        </a:p>
      </dgm:t>
    </dgm:pt>
    <dgm:pt modelId="{FB3E71EE-4BB2-1C41-9D2F-FEE3A088F844}" type="parTrans" cxnId="{1874B5C7-CC8A-5647-9D51-3239BD6C4204}">
      <dgm:prSet/>
      <dgm:spPr/>
      <dgm:t>
        <a:bodyPr/>
        <a:lstStyle/>
        <a:p>
          <a:endParaRPr lang="en-US"/>
        </a:p>
      </dgm:t>
    </dgm:pt>
    <dgm:pt modelId="{0C024F60-2DE0-8A4A-B7F0-A5DC52D71F90}" type="sibTrans" cxnId="{1874B5C7-CC8A-5647-9D51-3239BD6C420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2A416E8C-5C80-2A41-8F07-F14C3E71E47D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Assembly</a:t>
          </a:r>
          <a:endParaRPr lang="en-US" b="1" dirty="0"/>
        </a:p>
      </dgm:t>
    </dgm:pt>
    <dgm:pt modelId="{69A4141D-A00F-DB48-B4E2-422F818D4893}" type="parTrans" cxnId="{E7D16F31-BCE3-9745-9E2F-45FE0B344986}">
      <dgm:prSet/>
      <dgm:spPr/>
      <dgm:t>
        <a:bodyPr/>
        <a:lstStyle/>
        <a:p>
          <a:endParaRPr lang="en-US"/>
        </a:p>
      </dgm:t>
    </dgm:pt>
    <dgm:pt modelId="{8696EC6C-D9DB-1C47-8D34-1258170B6592}" type="sibTrans" cxnId="{E7D16F31-BCE3-9745-9E2F-45FE0B34498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9C7E3E5C-192D-3047-90E2-E55B6642BF6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Assembly</a:t>
          </a:r>
          <a:endParaRPr lang="en-US" b="1" dirty="0"/>
        </a:p>
      </dgm:t>
    </dgm:pt>
    <dgm:pt modelId="{F23C82BB-E3C8-1547-ACE0-C546FFDC7971}" type="parTrans" cxnId="{6A416397-B13C-F14A-9E99-F19EF49D8DE7}">
      <dgm:prSet/>
      <dgm:spPr/>
      <dgm:t>
        <a:bodyPr/>
        <a:lstStyle/>
        <a:p>
          <a:endParaRPr lang="en-US"/>
        </a:p>
      </dgm:t>
    </dgm:pt>
    <dgm:pt modelId="{B0DF075D-5BC1-8C47-A4F1-54C23BEB9E10}" type="sibTrans" cxnId="{6A416397-B13C-F14A-9E99-F19EF49D8DE7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08C10AB4-61AC-4E45-A7D5-F2BBEAADEAFA}">
      <dgm:prSet phldrT="[Text]"/>
      <dgm:spPr>
        <a:solidFill>
          <a:srgbClr val="005986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Assembly</a:t>
          </a:r>
          <a:endParaRPr lang="en-US" b="1" dirty="0"/>
        </a:p>
      </dgm:t>
    </dgm:pt>
    <dgm:pt modelId="{A20B2CF8-D166-1C4F-9D51-61F800339127}" type="parTrans" cxnId="{180D6C60-FEA4-E34D-9D83-B037C61B38C2}">
      <dgm:prSet/>
      <dgm:spPr/>
      <dgm:t>
        <a:bodyPr/>
        <a:lstStyle/>
        <a:p>
          <a:endParaRPr lang="en-US"/>
        </a:p>
      </dgm:t>
    </dgm:pt>
    <dgm:pt modelId="{85D98256-6E0D-F040-9F9C-0B1D10B684AD}" type="sibTrans" cxnId="{180D6C60-FEA4-E34D-9D83-B037C61B38C2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AD1B4F7D-8EA3-854A-9DF4-82FD608CE7A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/>
            <a:t>Finished product</a:t>
          </a:r>
          <a:endParaRPr lang="en-US" b="1" dirty="0"/>
        </a:p>
      </dgm:t>
    </dgm:pt>
    <dgm:pt modelId="{186639E1-70D1-2C4D-83C8-6168586E6A18}" type="parTrans" cxnId="{CCE05887-6E4B-4949-BE46-13FEFEF52E93}">
      <dgm:prSet/>
      <dgm:spPr/>
      <dgm:t>
        <a:bodyPr/>
        <a:lstStyle/>
        <a:p>
          <a:endParaRPr lang="en-US"/>
        </a:p>
      </dgm:t>
    </dgm:pt>
    <dgm:pt modelId="{A5A021CF-B611-274E-BDDA-420061741BA2}" type="sibTrans" cxnId="{CCE05887-6E4B-4949-BE46-13FEFEF52E93}">
      <dgm:prSet/>
      <dgm:spPr/>
      <dgm:t>
        <a:bodyPr/>
        <a:lstStyle/>
        <a:p>
          <a:endParaRPr lang="en-US"/>
        </a:p>
      </dgm:t>
    </dgm:pt>
    <dgm:pt modelId="{8FDB9FAE-4969-BB4E-94FD-C1ECEDF46637}" type="pres">
      <dgm:prSet presAssocID="{28EF3883-E3B7-F546-A4DC-595A4E5AE766}" presName="Name0" presStyleCnt="0">
        <dgm:presLayoutVars>
          <dgm:dir/>
          <dgm:resizeHandles val="exact"/>
        </dgm:presLayoutVars>
      </dgm:prSet>
      <dgm:spPr/>
    </dgm:pt>
    <dgm:pt modelId="{D2354291-B041-5140-A653-8CE7804F04F8}" type="pres">
      <dgm:prSet presAssocID="{3C31D76A-7BF8-A84E-8922-B0FEA487D8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3D331-B3EB-A040-B6C6-518F59B24ECA}" type="pres">
      <dgm:prSet presAssocID="{0C024F60-2DE0-8A4A-B7F0-A5DC52D71F90}" presName="sibTrans" presStyleLbl="sibTrans2D1" presStyleIdx="0" presStyleCnt="4" custScaleX="124186"/>
      <dgm:spPr/>
      <dgm:t>
        <a:bodyPr/>
        <a:lstStyle/>
        <a:p>
          <a:endParaRPr lang="en-US"/>
        </a:p>
      </dgm:t>
    </dgm:pt>
    <dgm:pt modelId="{B4BBEA58-A34F-6148-8206-7C49929F3F77}" type="pres">
      <dgm:prSet presAssocID="{0C024F60-2DE0-8A4A-B7F0-A5DC52D71F9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52CA529-0E00-1B46-94E6-B455DF4778F6}" type="pres">
      <dgm:prSet presAssocID="{2A416E8C-5C80-2A41-8F07-F14C3E71E47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7A020-F66E-9A41-AE39-CF469509F1CF}" type="pres">
      <dgm:prSet presAssocID="{8696EC6C-D9DB-1C47-8D34-1258170B6592}" presName="sibTrans" presStyleLbl="sibTrans2D1" presStyleIdx="1" presStyleCnt="4" custScaleX="124186"/>
      <dgm:spPr/>
      <dgm:t>
        <a:bodyPr/>
        <a:lstStyle/>
        <a:p>
          <a:endParaRPr lang="en-US"/>
        </a:p>
      </dgm:t>
    </dgm:pt>
    <dgm:pt modelId="{F99CB0F9-FC80-574C-B2A7-1EC31537866C}" type="pres">
      <dgm:prSet presAssocID="{8696EC6C-D9DB-1C47-8D34-1258170B659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A4FD3BF-403E-5045-A84B-2EC01C70017C}" type="pres">
      <dgm:prSet presAssocID="{9C7E3E5C-192D-3047-90E2-E55B6642BF6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7E26E-CF52-AA4E-8482-19CA2355E197}" type="pres">
      <dgm:prSet presAssocID="{B0DF075D-5BC1-8C47-A4F1-54C23BEB9E10}" presName="sibTrans" presStyleLbl="sibTrans2D1" presStyleIdx="2" presStyleCnt="4" custScaleX="124186"/>
      <dgm:spPr/>
      <dgm:t>
        <a:bodyPr/>
        <a:lstStyle/>
        <a:p>
          <a:endParaRPr lang="en-US"/>
        </a:p>
      </dgm:t>
    </dgm:pt>
    <dgm:pt modelId="{17D1A3DD-376E-2A40-916C-6B607CBF5829}" type="pres">
      <dgm:prSet presAssocID="{B0DF075D-5BC1-8C47-A4F1-54C23BEB9E10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9334B3C-4978-8D4F-9D35-115190FDA283}" type="pres">
      <dgm:prSet presAssocID="{08C10AB4-61AC-4E45-A7D5-F2BBEAADEA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AB1F2-A75B-404F-9877-B4FCA0C576F2}" type="pres">
      <dgm:prSet presAssocID="{85D98256-6E0D-F040-9F9C-0B1D10B684AD}" presName="sibTrans" presStyleLbl="sibTrans2D1" presStyleIdx="3" presStyleCnt="4" custScaleX="124186"/>
      <dgm:spPr/>
      <dgm:t>
        <a:bodyPr/>
        <a:lstStyle/>
        <a:p>
          <a:endParaRPr lang="en-US"/>
        </a:p>
      </dgm:t>
    </dgm:pt>
    <dgm:pt modelId="{9BA06782-F1E9-9542-91F0-C1452EFEC752}" type="pres">
      <dgm:prSet presAssocID="{85D98256-6E0D-F040-9F9C-0B1D10B684AD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AA27C0F-1496-F041-A072-1F281454CC9D}" type="pres">
      <dgm:prSet presAssocID="{AD1B4F7D-8EA3-854A-9DF4-82FD608CE7A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280244-5DA2-A044-965F-E64B3BEACC9E}" type="presOf" srcId="{0C024F60-2DE0-8A4A-B7F0-A5DC52D71F90}" destId="{3883D331-B3EB-A040-B6C6-518F59B24ECA}" srcOrd="0" destOrd="0" presId="urn:microsoft.com/office/officeart/2005/8/layout/process1"/>
    <dgm:cxn modelId="{0D3B6D83-E597-514C-9E8B-84549708EAD6}" type="presOf" srcId="{8696EC6C-D9DB-1C47-8D34-1258170B6592}" destId="{9787A020-F66E-9A41-AE39-CF469509F1CF}" srcOrd="0" destOrd="0" presId="urn:microsoft.com/office/officeart/2005/8/layout/process1"/>
    <dgm:cxn modelId="{F6FE1E9F-FA8A-D34F-85AF-94C678EE4FBD}" type="presOf" srcId="{28EF3883-E3B7-F546-A4DC-595A4E5AE766}" destId="{8FDB9FAE-4969-BB4E-94FD-C1ECEDF46637}" srcOrd="0" destOrd="0" presId="urn:microsoft.com/office/officeart/2005/8/layout/process1"/>
    <dgm:cxn modelId="{AE80E6BB-DE93-EC4F-9BA8-2ABE81917F9B}" type="presOf" srcId="{85D98256-6E0D-F040-9F9C-0B1D10B684AD}" destId="{36CAB1F2-A75B-404F-9877-B4FCA0C576F2}" srcOrd="0" destOrd="0" presId="urn:microsoft.com/office/officeart/2005/8/layout/process1"/>
    <dgm:cxn modelId="{6A416397-B13C-F14A-9E99-F19EF49D8DE7}" srcId="{28EF3883-E3B7-F546-A4DC-595A4E5AE766}" destId="{9C7E3E5C-192D-3047-90E2-E55B6642BF69}" srcOrd="2" destOrd="0" parTransId="{F23C82BB-E3C8-1547-ACE0-C546FFDC7971}" sibTransId="{B0DF075D-5BC1-8C47-A4F1-54C23BEB9E10}"/>
    <dgm:cxn modelId="{776BD511-F543-4C4A-96E5-615FAECD27C3}" type="presOf" srcId="{85D98256-6E0D-F040-9F9C-0B1D10B684AD}" destId="{9BA06782-F1E9-9542-91F0-C1452EFEC752}" srcOrd="1" destOrd="0" presId="urn:microsoft.com/office/officeart/2005/8/layout/process1"/>
    <dgm:cxn modelId="{002A4ED8-F89F-E64F-8429-D48622732724}" type="presOf" srcId="{8696EC6C-D9DB-1C47-8D34-1258170B6592}" destId="{F99CB0F9-FC80-574C-B2A7-1EC31537866C}" srcOrd="1" destOrd="0" presId="urn:microsoft.com/office/officeart/2005/8/layout/process1"/>
    <dgm:cxn modelId="{539B6AB8-C5BF-964D-AECE-3B4EFEC71501}" type="presOf" srcId="{08C10AB4-61AC-4E45-A7D5-F2BBEAADEAFA}" destId="{29334B3C-4978-8D4F-9D35-115190FDA283}" srcOrd="0" destOrd="0" presId="urn:microsoft.com/office/officeart/2005/8/layout/process1"/>
    <dgm:cxn modelId="{E7D16F31-BCE3-9745-9E2F-45FE0B344986}" srcId="{28EF3883-E3B7-F546-A4DC-595A4E5AE766}" destId="{2A416E8C-5C80-2A41-8F07-F14C3E71E47D}" srcOrd="1" destOrd="0" parTransId="{69A4141D-A00F-DB48-B4E2-422F818D4893}" sibTransId="{8696EC6C-D9DB-1C47-8D34-1258170B6592}"/>
    <dgm:cxn modelId="{1874B5C7-CC8A-5647-9D51-3239BD6C4204}" srcId="{28EF3883-E3B7-F546-A4DC-595A4E5AE766}" destId="{3C31D76A-7BF8-A84E-8922-B0FEA487D829}" srcOrd="0" destOrd="0" parTransId="{FB3E71EE-4BB2-1C41-9D2F-FEE3A088F844}" sibTransId="{0C024F60-2DE0-8A4A-B7F0-A5DC52D71F90}"/>
    <dgm:cxn modelId="{F9D320FE-DED9-7143-81BD-BD0A84A9F717}" type="presOf" srcId="{AD1B4F7D-8EA3-854A-9DF4-82FD608CE7A3}" destId="{BAA27C0F-1496-F041-A072-1F281454CC9D}" srcOrd="0" destOrd="0" presId="urn:microsoft.com/office/officeart/2005/8/layout/process1"/>
    <dgm:cxn modelId="{BEDD2A15-FE91-2C45-93F3-CEE1D9C8AE87}" type="presOf" srcId="{2A416E8C-5C80-2A41-8F07-F14C3E71E47D}" destId="{252CA529-0E00-1B46-94E6-B455DF4778F6}" srcOrd="0" destOrd="0" presId="urn:microsoft.com/office/officeart/2005/8/layout/process1"/>
    <dgm:cxn modelId="{4351CFB9-9A91-044F-A5A2-6A3D99794FD5}" type="presOf" srcId="{B0DF075D-5BC1-8C47-A4F1-54C23BEB9E10}" destId="{0547E26E-CF52-AA4E-8482-19CA2355E197}" srcOrd="0" destOrd="0" presId="urn:microsoft.com/office/officeart/2005/8/layout/process1"/>
    <dgm:cxn modelId="{6080EF7A-A92F-0145-A014-90B064C37906}" type="presOf" srcId="{0C024F60-2DE0-8A4A-B7F0-A5DC52D71F90}" destId="{B4BBEA58-A34F-6148-8206-7C49929F3F77}" srcOrd="1" destOrd="0" presId="urn:microsoft.com/office/officeart/2005/8/layout/process1"/>
    <dgm:cxn modelId="{C30D2B7B-732F-E941-B2BE-2B1C524638B5}" type="presOf" srcId="{9C7E3E5C-192D-3047-90E2-E55B6642BF69}" destId="{AA4FD3BF-403E-5045-A84B-2EC01C70017C}" srcOrd="0" destOrd="0" presId="urn:microsoft.com/office/officeart/2005/8/layout/process1"/>
    <dgm:cxn modelId="{8C572C51-028A-1C4F-AF6F-4E1BB52493A3}" type="presOf" srcId="{3C31D76A-7BF8-A84E-8922-B0FEA487D829}" destId="{D2354291-B041-5140-A653-8CE7804F04F8}" srcOrd="0" destOrd="0" presId="urn:microsoft.com/office/officeart/2005/8/layout/process1"/>
    <dgm:cxn modelId="{994F6DDB-7C66-CA45-A6BE-5C39357C72E3}" type="presOf" srcId="{B0DF075D-5BC1-8C47-A4F1-54C23BEB9E10}" destId="{17D1A3DD-376E-2A40-916C-6B607CBF5829}" srcOrd="1" destOrd="0" presId="urn:microsoft.com/office/officeart/2005/8/layout/process1"/>
    <dgm:cxn modelId="{CCE05887-6E4B-4949-BE46-13FEFEF52E93}" srcId="{28EF3883-E3B7-F546-A4DC-595A4E5AE766}" destId="{AD1B4F7D-8EA3-854A-9DF4-82FD608CE7A3}" srcOrd="4" destOrd="0" parTransId="{186639E1-70D1-2C4D-83C8-6168586E6A18}" sibTransId="{A5A021CF-B611-274E-BDDA-420061741BA2}"/>
    <dgm:cxn modelId="{180D6C60-FEA4-E34D-9D83-B037C61B38C2}" srcId="{28EF3883-E3B7-F546-A4DC-595A4E5AE766}" destId="{08C10AB4-61AC-4E45-A7D5-F2BBEAADEAFA}" srcOrd="3" destOrd="0" parTransId="{A20B2CF8-D166-1C4F-9D51-61F800339127}" sibTransId="{85D98256-6E0D-F040-9F9C-0B1D10B684AD}"/>
    <dgm:cxn modelId="{DB0371D9-1D9A-8A4D-8747-E11A836A4469}" type="presParOf" srcId="{8FDB9FAE-4969-BB4E-94FD-C1ECEDF46637}" destId="{D2354291-B041-5140-A653-8CE7804F04F8}" srcOrd="0" destOrd="0" presId="urn:microsoft.com/office/officeart/2005/8/layout/process1"/>
    <dgm:cxn modelId="{21F17584-31BC-3A4B-986A-2D29645079FE}" type="presParOf" srcId="{8FDB9FAE-4969-BB4E-94FD-C1ECEDF46637}" destId="{3883D331-B3EB-A040-B6C6-518F59B24ECA}" srcOrd="1" destOrd="0" presId="urn:microsoft.com/office/officeart/2005/8/layout/process1"/>
    <dgm:cxn modelId="{77A927EF-FE4A-0744-8217-57E029E94B0F}" type="presParOf" srcId="{3883D331-B3EB-A040-B6C6-518F59B24ECA}" destId="{B4BBEA58-A34F-6148-8206-7C49929F3F77}" srcOrd="0" destOrd="0" presId="urn:microsoft.com/office/officeart/2005/8/layout/process1"/>
    <dgm:cxn modelId="{80CB34E2-FC34-7E40-8B9A-D789D2C968FF}" type="presParOf" srcId="{8FDB9FAE-4969-BB4E-94FD-C1ECEDF46637}" destId="{252CA529-0E00-1B46-94E6-B455DF4778F6}" srcOrd="2" destOrd="0" presId="urn:microsoft.com/office/officeart/2005/8/layout/process1"/>
    <dgm:cxn modelId="{BBCD2262-0B0A-E54E-B7B9-F1E7FA232838}" type="presParOf" srcId="{8FDB9FAE-4969-BB4E-94FD-C1ECEDF46637}" destId="{9787A020-F66E-9A41-AE39-CF469509F1CF}" srcOrd="3" destOrd="0" presId="urn:microsoft.com/office/officeart/2005/8/layout/process1"/>
    <dgm:cxn modelId="{BA619840-F453-1749-A91C-DD29FA8BB269}" type="presParOf" srcId="{9787A020-F66E-9A41-AE39-CF469509F1CF}" destId="{F99CB0F9-FC80-574C-B2A7-1EC31537866C}" srcOrd="0" destOrd="0" presId="urn:microsoft.com/office/officeart/2005/8/layout/process1"/>
    <dgm:cxn modelId="{86190B6E-3AA0-FE43-8E8A-FC65D105EF08}" type="presParOf" srcId="{8FDB9FAE-4969-BB4E-94FD-C1ECEDF46637}" destId="{AA4FD3BF-403E-5045-A84B-2EC01C70017C}" srcOrd="4" destOrd="0" presId="urn:microsoft.com/office/officeart/2005/8/layout/process1"/>
    <dgm:cxn modelId="{A6B5C9A4-73AD-DE4B-A573-326C22D87983}" type="presParOf" srcId="{8FDB9FAE-4969-BB4E-94FD-C1ECEDF46637}" destId="{0547E26E-CF52-AA4E-8482-19CA2355E197}" srcOrd="5" destOrd="0" presId="urn:microsoft.com/office/officeart/2005/8/layout/process1"/>
    <dgm:cxn modelId="{DD8B57A7-2876-AF4B-96F8-DD6C25BA0C30}" type="presParOf" srcId="{0547E26E-CF52-AA4E-8482-19CA2355E197}" destId="{17D1A3DD-376E-2A40-916C-6B607CBF5829}" srcOrd="0" destOrd="0" presId="urn:microsoft.com/office/officeart/2005/8/layout/process1"/>
    <dgm:cxn modelId="{98734136-EEB4-294C-9D4C-A4399A1BE124}" type="presParOf" srcId="{8FDB9FAE-4969-BB4E-94FD-C1ECEDF46637}" destId="{29334B3C-4978-8D4F-9D35-115190FDA283}" srcOrd="6" destOrd="0" presId="urn:microsoft.com/office/officeart/2005/8/layout/process1"/>
    <dgm:cxn modelId="{064C5051-CAC9-A549-A01B-954ED2858A5F}" type="presParOf" srcId="{8FDB9FAE-4969-BB4E-94FD-C1ECEDF46637}" destId="{36CAB1F2-A75B-404F-9877-B4FCA0C576F2}" srcOrd="7" destOrd="0" presId="urn:microsoft.com/office/officeart/2005/8/layout/process1"/>
    <dgm:cxn modelId="{378D8EB4-6B9D-CF40-980D-1C677D43A90F}" type="presParOf" srcId="{36CAB1F2-A75B-404F-9877-B4FCA0C576F2}" destId="{9BA06782-F1E9-9542-91F0-C1452EFEC752}" srcOrd="0" destOrd="0" presId="urn:microsoft.com/office/officeart/2005/8/layout/process1"/>
    <dgm:cxn modelId="{324532E4-FEE1-E643-BC1D-9C02E86B0E36}" type="presParOf" srcId="{8FDB9FAE-4969-BB4E-94FD-C1ECEDF46637}" destId="{BAA27C0F-1496-F041-A072-1F281454CC9D}" srcOrd="8" destOrd="0" presId="urn:microsoft.com/office/officeart/2005/8/layout/process1"/>
  </dgm:cxnLst>
  <dgm:bg>
    <a:solidFill>
      <a:srgbClr val="2F97B5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3664-D862-A648-97EE-3E4556DBAA98}">
      <dsp:nvSpPr>
        <dsp:cNvPr id="0" name=""/>
        <dsp:cNvSpPr/>
      </dsp:nvSpPr>
      <dsp:spPr>
        <a:xfrm>
          <a:off x="536466" y="0"/>
          <a:ext cx="7510165" cy="4378263"/>
        </a:xfrm>
        <a:prstGeom prst="diamond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FE82E-53BF-A54E-BD12-38E772CD0C47}">
      <dsp:nvSpPr>
        <dsp:cNvPr id="0" name=""/>
        <dsp:cNvSpPr/>
      </dsp:nvSpPr>
      <dsp:spPr>
        <a:xfrm>
          <a:off x="1463009" y="415934"/>
          <a:ext cx="2720920" cy="1707522"/>
        </a:xfrm>
        <a:prstGeom prst="roundRect">
          <a:avLst/>
        </a:prstGeom>
        <a:solidFill>
          <a:srgbClr val="236581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Downtown</a:t>
          </a:r>
          <a:endParaRPr lang="en-US" sz="3100" b="1" kern="1200" dirty="0"/>
        </a:p>
      </dsp:txBody>
      <dsp:txXfrm>
        <a:off x="1546363" y="499288"/>
        <a:ext cx="2554212" cy="1540814"/>
      </dsp:txXfrm>
    </dsp:sp>
    <dsp:sp modelId="{221B4C47-4AEB-6947-AD5D-F75C337C7C46}">
      <dsp:nvSpPr>
        <dsp:cNvPr id="0" name=""/>
        <dsp:cNvSpPr/>
      </dsp:nvSpPr>
      <dsp:spPr>
        <a:xfrm>
          <a:off x="4490588" y="415934"/>
          <a:ext cx="2720920" cy="1707522"/>
        </a:xfrm>
        <a:prstGeom prst="roundRect">
          <a:avLst/>
        </a:prstGeom>
        <a:solidFill>
          <a:srgbClr val="5F8804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Stand-alone structure</a:t>
          </a:r>
          <a:endParaRPr lang="en-US" sz="3000" b="1" kern="1200" dirty="0"/>
        </a:p>
      </dsp:txBody>
      <dsp:txXfrm>
        <a:off x="4573942" y="499288"/>
        <a:ext cx="2554212" cy="1540814"/>
      </dsp:txXfrm>
    </dsp:sp>
    <dsp:sp modelId="{B44CDCF0-0EA8-9B45-A30B-065B4212EE1C}">
      <dsp:nvSpPr>
        <dsp:cNvPr id="0" name=""/>
        <dsp:cNvSpPr/>
      </dsp:nvSpPr>
      <dsp:spPr>
        <a:xfrm>
          <a:off x="1463009" y="2254805"/>
          <a:ext cx="2720920" cy="1707522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Small block of stores</a:t>
          </a:r>
          <a:endParaRPr lang="en-US" sz="2900" b="1" kern="1200" dirty="0"/>
        </a:p>
      </dsp:txBody>
      <dsp:txXfrm>
        <a:off x="1546363" y="2338159"/>
        <a:ext cx="2554212" cy="1540814"/>
      </dsp:txXfrm>
    </dsp:sp>
    <dsp:sp modelId="{012EB248-0A47-AD4B-A1B2-DA8D459EFDD6}">
      <dsp:nvSpPr>
        <dsp:cNvPr id="0" name=""/>
        <dsp:cNvSpPr/>
      </dsp:nvSpPr>
      <dsp:spPr>
        <a:xfrm>
          <a:off x="4490588" y="2254805"/>
          <a:ext cx="2720920" cy="1707522"/>
        </a:xfrm>
        <a:prstGeom prst="roundRect">
          <a:avLst/>
        </a:prstGeom>
        <a:solidFill>
          <a:srgbClr val="660066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Mall</a:t>
          </a:r>
          <a:endParaRPr lang="en-US" sz="2900" b="1" kern="1200" dirty="0"/>
        </a:p>
      </dsp:txBody>
      <dsp:txXfrm>
        <a:off x="4573942" y="2338159"/>
        <a:ext cx="2554212" cy="1540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54291-B041-5140-A653-8CE7804F04F8}">
      <dsp:nvSpPr>
        <dsp:cNvPr id="0" name=""/>
        <dsp:cNvSpPr/>
      </dsp:nvSpPr>
      <dsp:spPr>
        <a:xfrm>
          <a:off x="4152" y="211616"/>
          <a:ext cx="1287207" cy="7723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Start</a:t>
          </a:r>
          <a:endParaRPr lang="en-US" sz="1800" b="1" kern="1200" dirty="0"/>
        </a:p>
      </dsp:txBody>
      <dsp:txXfrm>
        <a:off x="26773" y="234237"/>
        <a:ext cx="1241965" cy="727082"/>
      </dsp:txXfrm>
    </dsp:sp>
    <dsp:sp modelId="{3883D331-B3EB-A040-B6C6-518F59B24ECA}">
      <dsp:nvSpPr>
        <dsp:cNvPr id="0" name=""/>
        <dsp:cNvSpPr/>
      </dsp:nvSpPr>
      <dsp:spPr>
        <a:xfrm>
          <a:off x="1387080" y="438164"/>
          <a:ext cx="338888" cy="319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387080" y="502009"/>
        <a:ext cx="243120" cy="191537"/>
      </dsp:txXfrm>
    </dsp:sp>
    <dsp:sp modelId="{252CA529-0E00-1B46-94E6-B455DF4778F6}">
      <dsp:nvSpPr>
        <dsp:cNvPr id="0" name=""/>
        <dsp:cNvSpPr/>
      </dsp:nvSpPr>
      <dsp:spPr>
        <a:xfrm>
          <a:off x="1806243" y="211616"/>
          <a:ext cx="1287207" cy="772324"/>
        </a:xfrm>
        <a:prstGeom prst="roundRect">
          <a:avLst>
            <a:gd name="adj" fmla="val 10000"/>
          </a:avLst>
        </a:prstGeom>
        <a:solidFill>
          <a:schemeClr val="accent2">
            <a:hueOff val="-2540273"/>
            <a:satOff val="8829"/>
            <a:lumOff val="6422"/>
            <a:alphaOff val="0"/>
          </a:schemeClr>
        </a:soli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Assembly</a:t>
          </a:r>
          <a:endParaRPr lang="en-US" sz="1800" b="1" kern="1200" dirty="0"/>
        </a:p>
      </dsp:txBody>
      <dsp:txXfrm>
        <a:off x="1828864" y="234237"/>
        <a:ext cx="1241965" cy="727082"/>
      </dsp:txXfrm>
    </dsp:sp>
    <dsp:sp modelId="{9787A020-F66E-9A41-AE39-CF469509F1CF}">
      <dsp:nvSpPr>
        <dsp:cNvPr id="0" name=""/>
        <dsp:cNvSpPr/>
      </dsp:nvSpPr>
      <dsp:spPr>
        <a:xfrm>
          <a:off x="3189171" y="438164"/>
          <a:ext cx="338888" cy="319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189171" y="502009"/>
        <a:ext cx="243120" cy="191537"/>
      </dsp:txXfrm>
    </dsp:sp>
    <dsp:sp modelId="{AA4FD3BF-403E-5045-A84B-2EC01C70017C}">
      <dsp:nvSpPr>
        <dsp:cNvPr id="0" name=""/>
        <dsp:cNvSpPr/>
      </dsp:nvSpPr>
      <dsp:spPr>
        <a:xfrm>
          <a:off x="3608334" y="211616"/>
          <a:ext cx="1287207" cy="772324"/>
        </a:xfrm>
        <a:prstGeom prst="roundRect">
          <a:avLst>
            <a:gd name="adj" fmla="val 10000"/>
          </a:avLst>
        </a:prstGeom>
        <a:solidFill>
          <a:schemeClr val="accent2">
            <a:hueOff val="-5080547"/>
            <a:satOff val="17657"/>
            <a:lumOff val="12844"/>
            <a:alphaOff val="0"/>
          </a:schemeClr>
        </a:soli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Assembly</a:t>
          </a:r>
          <a:endParaRPr lang="en-US" sz="1800" b="1" kern="1200" dirty="0"/>
        </a:p>
      </dsp:txBody>
      <dsp:txXfrm>
        <a:off x="3630955" y="234237"/>
        <a:ext cx="1241965" cy="727082"/>
      </dsp:txXfrm>
    </dsp:sp>
    <dsp:sp modelId="{0547E26E-CF52-AA4E-8482-19CA2355E197}">
      <dsp:nvSpPr>
        <dsp:cNvPr id="0" name=""/>
        <dsp:cNvSpPr/>
      </dsp:nvSpPr>
      <dsp:spPr>
        <a:xfrm>
          <a:off x="4991262" y="438164"/>
          <a:ext cx="338888" cy="319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991262" y="502009"/>
        <a:ext cx="243120" cy="191537"/>
      </dsp:txXfrm>
    </dsp:sp>
    <dsp:sp modelId="{29334B3C-4978-8D4F-9D35-115190FDA283}">
      <dsp:nvSpPr>
        <dsp:cNvPr id="0" name=""/>
        <dsp:cNvSpPr/>
      </dsp:nvSpPr>
      <dsp:spPr>
        <a:xfrm>
          <a:off x="5410425" y="211616"/>
          <a:ext cx="1287207" cy="772324"/>
        </a:xfrm>
        <a:prstGeom prst="roundRect">
          <a:avLst>
            <a:gd name="adj" fmla="val 10000"/>
          </a:avLst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Assembly</a:t>
          </a:r>
          <a:endParaRPr lang="en-US" sz="1800" b="1" kern="1200" dirty="0"/>
        </a:p>
      </dsp:txBody>
      <dsp:txXfrm>
        <a:off x="5433046" y="234237"/>
        <a:ext cx="1241965" cy="727082"/>
      </dsp:txXfrm>
    </dsp:sp>
    <dsp:sp modelId="{36CAB1F2-A75B-404F-9877-B4FCA0C576F2}">
      <dsp:nvSpPr>
        <dsp:cNvPr id="0" name=""/>
        <dsp:cNvSpPr/>
      </dsp:nvSpPr>
      <dsp:spPr>
        <a:xfrm>
          <a:off x="6793354" y="438164"/>
          <a:ext cx="338888" cy="319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793354" y="502009"/>
        <a:ext cx="243120" cy="191537"/>
      </dsp:txXfrm>
    </dsp:sp>
    <dsp:sp modelId="{BAA27C0F-1496-F041-A072-1F281454CC9D}">
      <dsp:nvSpPr>
        <dsp:cNvPr id="0" name=""/>
        <dsp:cNvSpPr/>
      </dsp:nvSpPr>
      <dsp:spPr>
        <a:xfrm>
          <a:off x="7212516" y="211616"/>
          <a:ext cx="1287207" cy="772324"/>
        </a:xfrm>
        <a:prstGeom prst="roundRect">
          <a:avLst>
            <a:gd name="adj" fmla="val 10000"/>
          </a:avLst>
        </a:prstGeom>
        <a:solidFill>
          <a:schemeClr val="accent2">
            <a:hueOff val="-10161094"/>
            <a:satOff val="35315"/>
            <a:lumOff val="25688"/>
            <a:alphaOff val="0"/>
          </a:schemeClr>
        </a:soli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Finished product</a:t>
          </a:r>
          <a:endParaRPr lang="en-US" sz="1800" b="1" kern="1200" dirty="0"/>
        </a:p>
      </dsp:txBody>
      <dsp:txXfrm>
        <a:off x="7235137" y="234237"/>
        <a:ext cx="1241965" cy="727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22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9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5480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accent6">
              <a:lumMod val="7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65806" y="320075"/>
            <a:ext cx="8416925" cy="1280145"/>
          </a:xfrm>
        </p:spPr>
        <p:txBody>
          <a:bodyPr/>
          <a:lstStyle/>
          <a:p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7</a:t>
            </a:r>
            <a:endParaRPr lang="en-US" sz="6000" dirty="0"/>
          </a:p>
        </p:txBody>
      </p:sp>
      <p:sp>
        <p:nvSpPr>
          <p:cNvPr id="9" name="Text Placeholder 8"/>
          <p:cNvSpPr>
            <a:spLocks noGrp="1"/>
          </p:cNvSpPr>
          <p:nvPr>
            <p:ph type="subTitle" idx="1"/>
          </p:nvPr>
        </p:nvSpPr>
        <p:spPr>
          <a:xfrm>
            <a:off x="361269" y="2057415"/>
            <a:ext cx="8416925" cy="2651731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rPr>
              <a:t>The Location and Layout Plan: </a:t>
            </a:r>
          </a:p>
          <a:p>
            <a:r>
              <a:rPr lang="en-US" sz="3200" dirty="0"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Facilities Do You Need</a:t>
            </a:r>
            <a:r>
              <a:rPr lang="en-US" sz="3200" dirty="0" smtClean="0"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en-US" sz="3200" dirty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046682" y="6446487"/>
            <a:ext cx="990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Leasing Facilities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DE0007"/>
                </a:solidFill>
              </a:rPr>
              <a:t>lease</a:t>
            </a:r>
            <a:r>
              <a:rPr lang="en-US" dirty="0"/>
              <a:t> is an agreement to rent an asset, which will be used as if it were </a:t>
            </a:r>
            <a:r>
              <a:rPr lang="en-US" dirty="0" smtClean="0"/>
              <a:t>owned.</a:t>
            </a:r>
          </a:p>
          <a:p>
            <a:r>
              <a:rPr lang="en-US" dirty="0" smtClean="0">
                <a:solidFill>
                  <a:srgbClr val="DE0007"/>
                </a:solidFill>
              </a:rPr>
              <a:t>Lessee </a:t>
            </a:r>
            <a:r>
              <a:rPr lang="en-US" dirty="0" smtClean="0"/>
              <a:t>is </a:t>
            </a:r>
            <a:r>
              <a:rPr lang="en-US" dirty="0"/>
              <a:t>the party leasing the equipment, makes periodic </a:t>
            </a:r>
            <a:r>
              <a:rPr lang="en-US" dirty="0" smtClean="0"/>
              <a:t>payments. </a:t>
            </a:r>
          </a:p>
          <a:p>
            <a:r>
              <a:rPr lang="en-US" dirty="0">
                <a:solidFill>
                  <a:srgbClr val="DE0007"/>
                </a:solidFill>
              </a:rPr>
              <a:t>Lessor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the party who owns the equipment being </a:t>
            </a:r>
            <a:r>
              <a:rPr lang="en-US" dirty="0" smtClean="0"/>
              <a:t>leased. </a:t>
            </a:r>
          </a:p>
          <a:p>
            <a:r>
              <a:rPr lang="en-US" dirty="0" smtClean="0"/>
              <a:t>Leasing is big business now.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18887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Disadvantages of Leasing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166" y="1691659"/>
            <a:ext cx="3931620" cy="719290"/>
            <a:chOff x="41" y="173829"/>
            <a:chExt cx="3931620" cy="719290"/>
          </a:xfrm>
        </p:grpSpPr>
        <p:sp>
          <p:nvSpPr>
            <p:cNvPr id="7" name="Rectangle 6"/>
            <p:cNvSpPr/>
            <p:nvPr/>
          </p:nvSpPr>
          <p:spPr>
            <a:xfrm>
              <a:off x="41" y="173829"/>
              <a:ext cx="3931620" cy="719290"/>
            </a:xfrm>
            <a:prstGeom prst="rect">
              <a:avLst/>
            </a:prstGeom>
            <a:solidFill>
              <a:srgbClr val="336699"/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41" y="173829"/>
              <a:ext cx="3931620" cy="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Advantages</a:t>
              </a:r>
              <a:endParaRPr lang="en-US" sz="3200" b="1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5166" y="2410951"/>
            <a:ext cx="3931620" cy="3962254"/>
            <a:chOff x="41" y="893120"/>
            <a:chExt cx="3931620" cy="4419449"/>
          </a:xfrm>
        </p:grpSpPr>
        <p:sp>
          <p:nvSpPr>
            <p:cNvPr id="10" name="Rectangle 9"/>
            <p:cNvSpPr/>
            <p:nvPr/>
          </p:nvSpPr>
          <p:spPr>
            <a:xfrm>
              <a:off x="41" y="893120"/>
              <a:ext cx="3931620" cy="4419449"/>
            </a:xfrm>
            <a:prstGeom prst="rect">
              <a:avLst/>
            </a:prstGeom>
            <a:solidFill>
              <a:srgbClr val="D6E7F2">
                <a:alpha val="90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1" y="893120"/>
              <a:ext cx="3931620" cy="44194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You get to use the asset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dirty="0" smtClean="0"/>
                <a:t>Lease payments may be less than ownership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Sometimes does not require a down payment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dirty="0" smtClean="0"/>
                <a:t>Frees up other money for operating capital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dirty="0" smtClean="0"/>
                <a:t>Equipment may be more up to date and better maintained</a:t>
              </a:r>
              <a:endParaRPr lang="en-US" sz="2300" b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47213" y="1691659"/>
            <a:ext cx="3931620" cy="719290"/>
            <a:chOff x="4482088" y="173829"/>
            <a:chExt cx="3931620" cy="719290"/>
          </a:xfrm>
        </p:grpSpPr>
        <p:sp>
          <p:nvSpPr>
            <p:cNvPr id="13" name="Rectangle 12"/>
            <p:cNvSpPr/>
            <p:nvPr/>
          </p:nvSpPr>
          <p:spPr>
            <a:xfrm>
              <a:off x="4482088" y="173829"/>
              <a:ext cx="3931620" cy="719290"/>
            </a:xfrm>
            <a:prstGeom prst="rect">
              <a:avLst/>
            </a:prstGeom>
            <a:solidFill>
              <a:srgbClr val="336699"/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4482088" y="173829"/>
              <a:ext cx="3931620" cy="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Disadvantages</a:t>
              </a:r>
              <a:endParaRPr lang="en-US" sz="3200" b="1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47213" y="2410951"/>
            <a:ext cx="3931620" cy="3962254"/>
            <a:chOff x="4482088" y="893120"/>
            <a:chExt cx="3931620" cy="4419449"/>
          </a:xfrm>
        </p:grpSpPr>
        <p:sp>
          <p:nvSpPr>
            <p:cNvPr id="16" name="Rectangle 15"/>
            <p:cNvSpPr/>
            <p:nvPr/>
          </p:nvSpPr>
          <p:spPr>
            <a:xfrm>
              <a:off x="4482088" y="893120"/>
              <a:ext cx="3931620" cy="4419449"/>
            </a:xfrm>
            <a:prstGeom prst="rect">
              <a:avLst/>
            </a:prstGeom>
            <a:solidFill>
              <a:srgbClr val="D6E7F2">
                <a:alpha val="90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482088" y="893120"/>
              <a:ext cx="3931620" cy="44194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You own nothing after the lease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dirty="0" smtClean="0"/>
                <a:t>Costs more than ownership in the long run because of replacement costs</a:t>
              </a: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Legal obligation not easily cancelled</a:t>
              </a:r>
              <a:endParaRPr lang="en-US" sz="23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6973461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DE0007"/>
                </a:solidFill>
              </a:rPr>
              <a:t>O</a:t>
            </a:r>
            <a:r>
              <a:rPr lang="en-US" sz="3200" dirty="0" smtClean="0">
                <a:solidFill>
                  <a:srgbClr val="DE0007"/>
                </a:solidFill>
              </a:rPr>
              <a:t>perating lease</a:t>
            </a:r>
            <a:r>
              <a:rPr lang="en-US" sz="3200" dirty="0" smtClean="0"/>
              <a:t>: you use </a:t>
            </a:r>
            <a:r>
              <a:rPr lang="en-US" sz="3200" dirty="0"/>
              <a:t>equipment in your business, while the title remains with the lessor </a:t>
            </a:r>
            <a:endParaRPr lang="en-US" sz="3200" dirty="0" smtClean="0"/>
          </a:p>
          <a:p>
            <a:r>
              <a:rPr lang="en-US" sz="3200" dirty="0">
                <a:solidFill>
                  <a:srgbClr val="DE0007"/>
                </a:solidFill>
              </a:rPr>
              <a:t>Leaseback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  <a:r>
              <a:rPr lang="en-US" sz="3200" dirty="0"/>
              <a:t>you buy an asset and sell it to another party and lease it back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831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Buying or </a:t>
            </a:r>
            <a:r>
              <a:rPr lang="en-US" dirty="0" smtClean="0"/>
              <a:t>Building </a:t>
            </a:r>
            <a:r>
              <a:rPr lang="en-US" dirty="0"/>
              <a:t>Facilities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Two major  considerations are </a:t>
            </a:r>
            <a:r>
              <a:rPr lang="en-US" sz="3200" dirty="0" smtClean="0"/>
              <a:t>important: </a:t>
            </a:r>
            <a:endParaRPr lang="en-US" sz="3200" dirty="0"/>
          </a:p>
          <a:p>
            <a:pPr lvl="1"/>
            <a:r>
              <a:rPr lang="en-US" dirty="0"/>
              <a:t>Construction and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Function: appropriate room for material handling and office space.</a:t>
            </a:r>
          </a:p>
          <a:p>
            <a:r>
              <a:rPr lang="en-US" sz="3200" dirty="0" smtClean="0"/>
              <a:t>Building must comply with zoning and ADA laws.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291933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Layout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Layout is the spatial arrangement of the physical facilities in the most efficient manner for the specific </a:t>
            </a:r>
            <a:r>
              <a:rPr lang="en-US" sz="3200" dirty="0" smtClean="0"/>
              <a:t>business.</a:t>
            </a:r>
          </a:p>
          <a:p>
            <a:r>
              <a:rPr lang="en-US" sz="3200" dirty="0"/>
              <a:t>L</a:t>
            </a:r>
            <a:r>
              <a:rPr lang="en-US" sz="3200" dirty="0" smtClean="0"/>
              <a:t>ayout should fit </a:t>
            </a:r>
            <a:r>
              <a:rPr lang="en-US" sz="3200" dirty="0"/>
              <a:t>your </a:t>
            </a:r>
            <a:r>
              <a:rPr lang="en-US" sz="3200" dirty="0" smtClean="0"/>
              <a:t>business.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79436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Layout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80530284"/>
              </p:ext>
            </p:extLst>
          </p:nvPr>
        </p:nvGraphicFramePr>
        <p:xfrm>
          <a:off x="274367" y="1959126"/>
          <a:ext cx="8503877" cy="119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034222" y="1508781"/>
            <a:ext cx="2817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Product Layout</a:t>
            </a:r>
            <a:r>
              <a:rPr lang="en-US" sz="28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194586" y="3794756"/>
            <a:ext cx="4933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Process or Function Layout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328442" y="4978992"/>
            <a:ext cx="2279137" cy="1010300"/>
            <a:chOff x="1097260" y="548645"/>
            <a:chExt cx="2279137" cy="1010300"/>
          </a:xfrm>
        </p:grpSpPr>
        <p:sp>
          <p:nvSpPr>
            <p:cNvPr id="12" name="Oval 11"/>
            <p:cNvSpPr/>
            <p:nvPr/>
          </p:nvSpPr>
          <p:spPr>
            <a:xfrm>
              <a:off x="1097260" y="548645"/>
              <a:ext cx="2279137" cy="10103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/>
            <p:nvPr/>
          </p:nvSpPr>
          <p:spPr>
            <a:xfrm>
              <a:off x="1431032" y="696600"/>
              <a:ext cx="1611593" cy="7143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 smtClean="0"/>
                <a:t>Customer</a:t>
              </a:r>
              <a:endParaRPr lang="en-US" sz="2600" b="1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73807" y="4526268"/>
            <a:ext cx="4132802" cy="600679"/>
            <a:chOff x="3273807" y="4526268"/>
            <a:chExt cx="4132802" cy="600679"/>
          </a:xfrm>
        </p:grpSpPr>
        <p:grpSp>
          <p:nvGrpSpPr>
            <p:cNvPr id="20" name="Group 19"/>
            <p:cNvGrpSpPr/>
            <p:nvPr/>
          </p:nvGrpSpPr>
          <p:grpSpPr>
            <a:xfrm>
              <a:off x="4345929" y="4526268"/>
              <a:ext cx="3060680" cy="548790"/>
              <a:chOff x="4488218" y="54949"/>
              <a:chExt cx="3060680" cy="548790"/>
            </a:xfrm>
            <a:solidFill>
              <a:schemeClr val="accent3">
                <a:lumMod val="50000"/>
              </a:schemeClr>
            </a:solidFill>
          </p:grpSpPr>
          <p:sp>
            <p:nvSpPr>
              <p:cNvPr id="21" name="Rounded Rectangle 20"/>
              <p:cNvSpPr/>
              <p:nvPr/>
            </p:nvSpPr>
            <p:spPr>
              <a:xfrm>
                <a:off x="4488218" y="54949"/>
                <a:ext cx="3060680" cy="548790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ounded Rectangle 4"/>
              <p:cNvSpPr/>
              <p:nvPr/>
            </p:nvSpPr>
            <p:spPr>
              <a:xfrm>
                <a:off x="4504292" y="71023"/>
                <a:ext cx="3028532" cy="516642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/>
                  <a:t>Department – men</a:t>
                </a:r>
                <a:endParaRPr lang="en-US" sz="2000" b="1" kern="1200" dirty="0"/>
              </a:p>
            </p:txBody>
          </p:sp>
        </p:grpSp>
        <p:cxnSp>
          <p:nvCxnSpPr>
            <p:cNvPr id="24" name="Straight Arrow Connector 23"/>
            <p:cNvCxnSpPr>
              <a:stCxn id="12" idx="7"/>
              <a:endCxn id="22" idx="1"/>
            </p:cNvCxnSpPr>
            <p:nvPr/>
          </p:nvCxnSpPr>
          <p:spPr>
            <a:xfrm flipV="1">
              <a:off x="3273807" y="4800663"/>
              <a:ext cx="1088196" cy="326284"/>
            </a:xfrm>
            <a:prstGeom prst="straightConnector1">
              <a:avLst/>
            </a:prstGeom>
            <a:ln w="57150" cmpd="sng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607579" y="5166185"/>
            <a:ext cx="3799030" cy="548790"/>
            <a:chOff x="3607579" y="5166185"/>
            <a:chExt cx="3799030" cy="548790"/>
          </a:xfrm>
        </p:grpSpPr>
        <p:grpSp>
          <p:nvGrpSpPr>
            <p:cNvPr id="17" name="Group 16"/>
            <p:cNvGrpSpPr/>
            <p:nvPr/>
          </p:nvGrpSpPr>
          <p:grpSpPr>
            <a:xfrm>
              <a:off x="4345929" y="5166185"/>
              <a:ext cx="3060680" cy="548790"/>
              <a:chOff x="5577780" y="694829"/>
              <a:chExt cx="3060680" cy="54879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" name="Rounded Rectangle 17"/>
              <p:cNvSpPr/>
              <p:nvPr/>
            </p:nvSpPr>
            <p:spPr>
              <a:xfrm>
                <a:off x="5577780" y="694829"/>
                <a:ext cx="3060680" cy="548790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Rounded Rectangle 4"/>
              <p:cNvSpPr/>
              <p:nvPr/>
            </p:nvSpPr>
            <p:spPr>
              <a:xfrm>
                <a:off x="5593854" y="710903"/>
                <a:ext cx="3028532" cy="516642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/>
                  <a:t>Department - women</a:t>
                </a:r>
                <a:endParaRPr lang="en-US" sz="2000" b="1" kern="1200" dirty="0"/>
              </a:p>
            </p:txBody>
          </p:sp>
        </p:grpSp>
        <p:cxnSp>
          <p:nvCxnSpPr>
            <p:cNvPr id="26" name="Straight Arrow Connector 25"/>
            <p:cNvCxnSpPr>
              <a:stCxn id="12" idx="6"/>
              <a:endCxn id="18" idx="1"/>
            </p:cNvCxnSpPr>
            <p:nvPr/>
          </p:nvCxnSpPr>
          <p:spPr>
            <a:xfrm flipV="1">
              <a:off x="3607579" y="5440580"/>
              <a:ext cx="738350" cy="43562"/>
            </a:xfrm>
            <a:prstGeom prst="straightConnector1">
              <a:avLst/>
            </a:prstGeom>
            <a:ln w="57150" cmpd="sng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273807" y="5806414"/>
            <a:ext cx="4132802" cy="548790"/>
            <a:chOff x="3273807" y="5806414"/>
            <a:chExt cx="4132802" cy="548790"/>
          </a:xfrm>
        </p:grpSpPr>
        <p:grpSp>
          <p:nvGrpSpPr>
            <p:cNvPr id="14" name="Group 13"/>
            <p:cNvGrpSpPr/>
            <p:nvPr/>
          </p:nvGrpSpPr>
          <p:grpSpPr>
            <a:xfrm>
              <a:off x="4345929" y="5806414"/>
              <a:ext cx="3060680" cy="548790"/>
              <a:chOff x="4480749" y="1426192"/>
              <a:chExt cx="3060680" cy="54879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4480749" y="1426192"/>
                <a:ext cx="3060680" cy="54879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ounded Rectangle 4"/>
              <p:cNvSpPr/>
              <p:nvPr/>
            </p:nvSpPr>
            <p:spPr>
              <a:xfrm>
                <a:off x="4496823" y="1442266"/>
                <a:ext cx="3028532" cy="5166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/>
                  <a:t>Department - children</a:t>
                </a:r>
                <a:endParaRPr lang="en-US" sz="2000" b="1" kern="1200" dirty="0"/>
              </a:p>
            </p:txBody>
          </p:sp>
        </p:grpSp>
        <p:cxnSp>
          <p:nvCxnSpPr>
            <p:cNvPr id="28" name="Straight Arrow Connector 27"/>
            <p:cNvCxnSpPr>
              <a:stCxn id="12" idx="5"/>
              <a:endCxn id="15" idx="1"/>
            </p:cNvCxnSpPr>
            <p:nvPr/>
          </p:nvCxnSpPr>
          <p:spPr>
            <a:xfrm>
              <a:off x="3273807" y="5841337"/>
              <a:ext cx="1072122" cy="239472"/>
            </a:xfrm>
            <a:prstGeom prst="straightConnector1">
              <a:avLst/>
            </a:prstGeom>
            <a:ln w="57150" cmpd="sng">
              <a:solidFill>
                <a:srgbClr val="00598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49804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354291-B041-5140-A653-8CE7804F0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D2354291-B041-5140-A653-8CE7804F04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83D331-B3EB-A040-B6C6-518F59B24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3883D331-B3EB-A040-B6C6-518F59B24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2CA529-0E00-1B46-94E6-B455DF477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252CA529-0E00-1B46-94E6-B455DF477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87A020-F66E-9A41-AE39-CF469509F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9787A020-F66E-9A41-AE39-CF469509F1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4FD3BF-403E-5045-A84B-2EC01C7001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AA4FD3BF-403E-5045-A84B-2EC01C7001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47E26E-CF52-AA4E-8482-19CA2355E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0547E26E-CF52-AA4E-8482-19CA2355E1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334B3C-4978-8D4F-9D35-115190FD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29334B3C-4978-8D4F-9D35-115190FDA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CAB1F2-A75B-404F-9877-B4FCA0C57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36CAB1F2-A75B-404F-9877-B4FCA0C576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AA27C0F-1496-F041-A072-1F281454C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BAA27C0F-1496-F041-A072-1F281454CC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Layouts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48684" y="1691659"/>
            <a:ext cx="8046632" cy="1200328"/>
            <a:chOff x="237086" y="2148854"/>
            <a:chExt cx="7415879" cy="1200328"/>
          </a:xfrm>
          <a:solidFill>
            <a:schemeClr val="accent4">
              <a:lumMod val="20000"/>
              <a:lumOff val="80000"/>
            </a:schemeClr>
          </a:solidFill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43095" y="2148854"/>
              <a:ext cx="1309870" cy="1188707"/>
            </a:xfrm>
            <a:prstGeom prst="rect">
              <a:avLst/>
            </a:prstGeom>
            <a:grpFill/>
          </p:spPr>
        </p:pic>
        <p:sp>
          <p:nvSpPr>
            <p:cNvPr id="6" name="Rectangle 5"/>
            <p:cNvSpPr/>
            <p:nvPr/>
          </p:nvSpPr>
          <p:spPr>
            <a:xfrm>
              <a:off x="237086" y="2148854"/>
              <a:ext cx="6072255" cy="120032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DE0007"/>
                  </a:solidFill>
                </a:rPr>
                <a:t>Cellular l</a:t>
              </a:r>
              <a:r>
                <a:rPr lang="en-US" sz="2400" b="1" dirty="0" smtClean="0">
                  <a:solidFill>
                    <a:srgbClr val="DE0007"/>
                  </a:solidFill>
                </a:rPr>
                <a:t>ayout </a:t>
              </a:r>
              <a:r>
                <a:rPr lang="en-US" sz="2400" b="1" dirty="0" smtClean="0"/>
                <a:t>is commonly </a:t>
              </a:r>
              <a:r>
                <a:rPr lang="en-US" sz="2400" b="1" dirty="0"/>
                <a:t>used in retail restaurant food preparation and repair </a:t>
              </a:r>
              <a:r>
                <a:rPr lang="en-US" sz="2400" b="1" dirty="0" smtClean="0"/>
                <a:t>services. </a:t>
              </a:r>
              <a:endParaRPr lang="en-US" sz="2400" b="1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548684" y="2971805"/>
            <a:ext cx="8046632" cy="120032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DE0007"/>
                </a:solidFill>
              </a:rPr>
              <a:t>Fixed position layout </a:t>
            </a:r>
            <a:r>
              <a:rPr lang="en-US" sz="2400" b="1" dirty="0" smtClean="0"/>
              <a:t>is used in construction and services where job is done at customers’ business or home.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548684" y="4343390"/>
            <a:ext cx="8046632" cy="1785104"/>
          </a:xfrm>
          <a:prstGeom prst="rect">
            <a:avLst/>
          </a:prstGeom>
          <a:solidFill>
            <a:srgbClr val="9EE6CF"/>
          </a:solidFill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DE0007"/>
                </a:solidFill>
              </a:rPr>
              <a:t>P</a:t>
            </a:r>
            <a:r>
              <a:rPr lang="en-US" sz="2200" b="1" dirty="0" smtClean="0">
                <a:solidFill>
                  <a:srgbClr val="DE0007"/>
                </a:solidFill>
              </a:rPr>
              <a:t>roduct </a:t>
            </a:r>
            <a:r>
              <a:rPr lang="en-US" sz="2200" b="1" dirty="0">
                <a:solidFill>
                  <a:srgbClr val="DE0007"/>
                </a:solidFill>
              </a:rPr>
              <a:t>line </a:t>
            </a:r>
            <a:r>
              <a:rPr lang="en-US" sz="2200" b="1" dirty="0" smtClean="0">
                <a:solidFill>
                  <a:srgbClr val="DE0007"/>
                </a:solidFill>
              </a:rPr>
              <a:t>layout: </a:t>
            </a:r>
            <a:r>
              <a:rPr lang="en-US" sz="2200" b="1" dirty="0" smtClean="0"/>
              <a:t>machinery </a:t>
            </a:r>
            <a:r>
              <a:rPr lang="en-US" sz="2200" b="1" dirty="0"/>
              <a:t>and </a:t>
            </a:r>
            <a:r>
              <a:rPr lang="en-US" sz="2200" b="1" dirty="0" smtClean="0"/>
              <a:t>personnel arranged in sequential </a:t>
            </a:r>
            <a:r>
              <a:rPr lang="en-US" sz="2200" b="1" dirty="0"/>
              <a:t>order </a:t>
            </a:r>
            <a:r>
              <a:rPr lang="en-US" sz="2200" b="1" dirty="0" smtClean="0"/>
              <a:t>production </a:t>
            </a:r>
            <a:r>
              <a:rPr lang="en-US" sz="2200" b="1" dirty="0"/>
              <a:t>process takes in raw material at the </a:t>
            </a:r>
            <a:r>
              <a:rPr lang="en-US" sz="2200" b="1" dirty="0" smtClean="0"/>
              <a:t>beginning, </a:t>
            </a:r>
            <a:r>
              <a:rPr lang="en-US" sz="2200" b="1" dirty="0"/>
              <a:t>works on it process by process, transferring it from station to station until it emerges as the finished product </a:t>
            </a:r>
          </a:p>
        </p:txBody>
      </p:sp>
    </p:spTree>
    <p:extLst>
      <p:ext uri="{BB962C8B-B14F-4D97-AF65-F5344CB8AC3E}">
        <p14:creationId xmlns:p14="http://schemas.microsoft.com/office/powerpoint/2010/main" val="162997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 </a:t>
            </a:r>
            <a:br>
              <a:rPr lang="en-US" sz="1200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50" y="13719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Types of Layouts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45" y="1691659"/>
            <a:ext cx="841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E0007"/>
                </a:solidFill>
              </a:rPr>
              <a:t>Process or functional layout</a:t>
            </a:r>
            <a:r>
              <a:rPr lang="en-US" sz="2400" b="1" dirty="0" smtClean="0"/>
              <a:t>:  all </a:t>
            </a:r>
            <a:r>
              <a:rPr lang="en-US" sz="2400" b="1" dirty="0"/>
              <a:t>machines are grouped according to function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914440" y="2788927"/>
            <a:ext cx="7132242" cy="2834609"/>
            <a:chOff x="640123" y="2788927"/>
            <a:chExt cx="7132242" cy="2834609"/>
          </a:xfrm>
        </p:grpSpPr>
        <p:sp>
          <p:nvSpPr>
            <p:cNvPr id="9" name="Rectangle 8"/>
            <p:cNvSpPr/>
            <p:nvPr/>
          </p:nvSpPr>
          <p:spPr>
            <a:xfrm>
              <a:off x="2103147" y="2788927"/>
              <a:ext cx="1920219" cy="914390"/>
            </a:xfrm>
            <a:prstGeom prst="rect">
              <a:avLst/>
            </a:prstGeom>
            <a:noFill/>
            <a:ln w="28575" cmpd="sng">
              <a:solidFill>
                <a:schemeClr val="tx2">
                  <a:lumMod val="90000"/>
                  <a:lumOff val="1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A</a:t>
              </a:r>
            </a:p>
            <a:p>
              <a:pPr algn="ctr"/>
              <a:endParaRPr lang="en-US" sz="18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Bottling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23366" y="2788927"/>
              <a:ext cx="2011658" cy="914390"/>
            </a:xfrm>
            <a:prstGeom prst="rect">
              <a:avLst/>
            </a:prstGeom>
            <a:noFill/>
            <a:ln w="28575" cmpd="sng">
              <a:solidFill>
                <a:schemeClr val="tx2">
                  <a:lumMod val="90000"/>
                  <a:lumOff val="1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C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Screw Cap Machines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03147" y="3703317"/>
              <a:ext cx="1920219" cy="914390"/>
            </a:xfrm>
            <a:prstGeom prst="rect">
              <a:avLst/>
            </a:prstGeom>
            <a:noFill/>
            <a:ln w="28575" cmpd="sng">
              <a:solidFill>
                <a:schemeClr val="tx2">
                  <a:lumMod val="90000"/>
                  <a:lumOff val="1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B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Aging Casks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23366" y="3703317"/>
              <a:ext cx="2011658" cy="914390"/>
            </a:xfrm>
            <a:prstGeom prst="rect">
              <a:avLst/>
            </a:prstGeom>
            <a:noFill/>
            <a:ln w="28575" cmpd="sng">
              <a:solidFill>
                <a:schemeClr val="tx2">
                  <a:lumMod val="90000"/>
                  <a:lumOff val="1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D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Corking Machines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640123" y="3154683"/>
              <a:ext cx="1188707" cy="914390"/>
              <a:chOff x="640123" y="3154683"/>
              <a:chExt cx="1188707" cy="91439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40123" y="3154683"/>
                <a:ext cx="1188707" cy="914390"/>
              </a:xfrm>
              <a:prstGeom prst="rect">
                <a:avLst/>
              </a:prstGeom>
              <a:noFill/>
              <a:ln w="28575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Inputs </a:t>
                </a:r>
              </a:p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(grapes)</a:t>
                </a:r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731562" y="3246122"/>
                <a:ext cx="914390" cy="0"/>
              </a:xfrm>
              <a:prstGeom prst="straightConnector1">
                <a:avLst/>
              </a:prstGeom>
              <a:ln w="76200" cmpd="sng">
                <a:solidFill>
                  <a:srgbClr val="6C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6126463" y="3246122"/>
              <a:ext cx="1645902" cy="1005829"/>
              <a:chOff x="6766536" y="3154683"/>
              <a:chExt cx="1645902" cy="1005829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7132292" y="3154683"/>
                <a:ext cx="914390" cy="0"/>
              </a:xfrm>
              <a:prstGeom prst="straightConnector1">
                <a:avLst/>
              </a:prstGeom>
              <a:ln w="76200" cmpd="sng">
                <a:solidFill>
                  <a:srgbClr val="6C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6766536" y="3246122"/>
                <a:ext cx="1645902" cy="914390"/>
              </a:xfrm>
              <a:prstGeom prst="rect">
                <a:avLst/>
              </a:prstGeom>
              <a:noFill/>
              <a:ln w="28575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>
                    <a:solidFill>
                      <a:schemeClr val="tx1"/>
                    </a:solidFill>
                  </a:rPr>
                  <a:t>Outputs</a:t>
                </a:r>
              </a:p>
              <a:p>
                <a:pPr algn="ctr"/>
                <a:r>
                  <a:rPr lang="en-US" sz="1800" b="1" dirty="0" smtClean="0">
                    <a:solidFill>
                      <a:schemeClr val="tx1"/>
                    </a:solidFill>
                  </a:rPr>
                  <a:t>(red or white wine)</a:t>
                </a:r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011708" y="4709146"/>
              <a:ext cx="4297633" cy="914390"/>
              <a:chOff x="640123" y="4800585"/>
              <a:chExt cx="4297633" cy="91439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640123" y="4800585"/>
                <a:ext cx="2103097" cy="914390"/>
              </a:xfrm>
              <a:prstGeom prst="rect">
                <a:avLst/>
              </a:prstGeom>
              <a:noFill/>
              <a:ln w="28575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PRODUCT</a:t>
                </a:r>
              </a:p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Red wine</a:t>
                </a:r>
              </a:p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White wine</a:t>
                </a:r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103147" y="4800585"/>
                <a:ext cx="2834609" cy="914390"/>
              </a:xfrm>
              <a:prstGeom prst="rect">
                <a:avLst/>
              </a:prstGeom>
              <a:noFill/>
              <a:ln w="28575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PRODUCTION ROUTE</a:t>
                </a:r>
              </a:p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B – A – D </a:t>
                </a:r>
              </a:p>
              <a:p>
                <a:r>
                  <a:rPr lang="en-US" sz="1800" b="1" dirty="0" smtClean="0">
                    <a:solidFill>
                      <a:schemeClr val="tx1"/>
                    </a:solidFill>
                  </a:rPr>
                  <a:t>A - C</a:t>
                </a:r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197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017506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Process layout makes it easy for customer to have access to goods.</a:t>
            </a:r>
          </a:p>
          <a:p>
            <a:pPr>
              <a:spcBef>
                <a:spcPts val="800"/>
              </a:spcBef>
            </a:pPr>
            <a:r>
              <a:rPr lang="en-US" sz="2800" dirty="0">
                <a:solidFill>
                  <a:srgbClr val="D90202"/>
                </a:solidFill>
              </a:rPr>
              <a:t>D</a:t>
            </a:r>
            <a:r>
              <a:rPr lang="en-US" sz="2800" dirty="0" smtClean="0">
                <a:solidFill>
                  <a:srgbClr val="D90202"/>
                </a:solidFill>
              </a:rPr>
              <a:t>emand items</a:t>
            </a:r>
            <a:r>
              <a:rPr lang="en-US" sz="2800" dirty="0">
                <a:solidFill>
                  <a:srgbClr val="D90202"/>
                </a:solidFill>
              </a:rPr>
              <a:t> </a:t>
            </a:r>
            <a:r>
              <a:rPr lang="en-US" sz="2800" dirty="0" smtClean="0"/>
              <a:t>are </a:t>
            </a:r>
            <a:r>
              <a:rPr lang="en-US" sz="2800" dirty="0"/>
              <a:t>specific items that a customer needs to </a:t>
            </a:r>
            <a:r>
              <a:rPr lang="en-US" sz="2800" dirty="0" smtClean="0"/>
              <a:t>purchase.</a:t>
            </a:r>
          </a:p>
          <a:p>
            <a:pPr>
              <a:spcBef>
                <a:spcPts val="800"/>
              </a:spcBef>
            </a:pPr>
            <a:r>
              <a:rPr lang="en-US" sz="2800" dirty="0">
                <a:solidFill>
                  <a:srgbClr val="D90202"/>
                </a:solidFill>
              </a:rPr>
              <a:t>Impulse items </a:t>
            </a:r>
            <a:r>
              <a:rPr lang="en-US" sz="2800" dirty="0" smtClean="0"/>
              <a:t>are items people </a:t>
            </a:r>
            <a:r>
              <a:rPr lang="en-US" sz="2800" dirty="0"/>
              <a:t>want or </a:t>
            </a:r>
            <a:r>
              <a:rPr lang="en-US" sz="2800" dirty="0" smtClean="0"/>
              <a:t>buy </a:t>
            </a:r>
            <a:r>
              <a:rPr lang="en-US" sz="2800" dirty="0"/>
              <a:t>on the spur of the </a:t>
            </a:r>
            <a:r>
              <a:rPr lang="en-US" sz="2800" dirty="0" smtClean="0"/>
              <a:t>moment.  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4617707"/>
            <a:ext cx="5974373" cy="1645902"/>
            <a:chOff x="1463074" y="4617707"/>
            <a:chExt cx="5974373" cy="1645902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5360944"/>
                </p:ext>
              </p:extLst>
            </p:nvPr>
          </p:nvGraphicFramePr>
          <p:xfrm>
            <a:off x="1463074" y="4617707"/>
            <a:ext cx="5969000" cy="1645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Document" r:id="rId3" imgW="5968780" imgH="1422348" progId="Word.Document.12">
                    <p:embed/>
                  </p:oleObj>
                </mc:Choice>
                <mc:Fallback>
                  <p:oleObj name="Document" r:id="rId3" imgW="5968780" imgH="1422348" progId="Word.Document.1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074" y="4617707"/>
                          <a:ext cx="5969000" cy="16459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1463074" y="6017388"/>
              <a:ext cx="83313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Exhibit 7-6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97683" y="6017388"/>
              <a:ext cx="313976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Typical Drug Convenience Store Process Layout</a:t>
              </a:r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328609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96"/>
            <a:ext cx="9144000" cy="1336956"/>
          </a:xfrm>
        </p:spPr>
        <p:txBody>
          <a:bodyPr/>
          <a:lstStyle/>
          <a:p>
            <a:r>
              <a:rPr lang="en-US" dirty="0" smtClean="0"/>
              <a:t>Wholesale Warehouse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84" y="1691659"/>
            <a:ext cx="8042276" cy="4343400"/>
          </a:xfrm>
        </p:spPr>
        <p:txBody>
          <a:bodyPr>
            <a:normAutofit/>
          </a:bodyPr>
          <a:lstStyle/>
          <a:p>
            <a:r>
              <a:rPr lang="en-US" sz="2800" dirty="0"/>
              <a:t>A major difference between retailers and wholesalers is their total </a:t>
            </a:r>
            <a:r>
              <a:rPr lang="en-US" sz="2800" dirty="0" smtClean="0"/>
              <a:t>layout. </a:t>
            </a:r>
            <a:endParaRPr lang="en-US" sz="2800" dirty="0"/>
          </a:p>
          <a:p>
            <a:r>
              <a:rPr lang="en-US" sz="2800" dirty="0"/>
              <a:t>Wholesaler membership clubs have combined models of traditional retail with traditional </a:t>
            </a:r>
            <a:r>
              <a:rPr lang="en-US" sz="2800" dirty="0" smtClean="0"/>
              <a:t>wholesalers.</a:t>
            </a:r>
            <a:endParaRPr lang="en-US" sz="2800" dirty="0"/>
          </a:p>
          <a:p>
            <a:r>
              <a:rPr lang="en-US" sz="2800" dirty="0"/>
              <a:t>Faster moving items are closest to the shipping and receiving </a:t>
            </a:r>
            <a:r>
              <a:rPr lang="en-US" sz="2800" dirty="0" smtClean="0"/>
              <a:t>platform.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59883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1874537"/>
            <a:ext cx="8869583" cy="4571950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000" dirty="0"/>
              <a:t>Describe the important factors to consider in making a location decision.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Examine </a:t>
            </a:r>
            <a:r>
              <a:rPr lang="en-US" sz="2000" dirty="0"/>
              <a:t>the growth of home-based companies due to the popularity of the Internet.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List the important location decisions that manufacturing, retailing, wholesaling, and service firms must consider.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Identify factors affecting whether you build, buy, or lease facilities.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Examine </a:t>
            </a:r>
            <a:r>
              <a:rPr lang="en-US" sz="2000" dirty="0"/>
              <a:t>the layout parameters for retail, wholesale, and service firms.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Utilize </a:t>
            </a:r>
            <a:r>
              <a:rPr lang="en-US" sz="2000" dirty="0"/>
              <a:t>the Small Business Administration </a:t>
            </a:r>
            <a:r>
              <a:rPr lang="en-US" sz="2000" dirty="0" smtClean="0"/>
              <a:t>(SBA) and </a:t>
            </a:r>
            <a:r>
              <a:rPr lang="en-US" sz="2000" dirty="0"/>
              <a:t>other sources for finding information on location and layout of a new </a:t>
            </a:r>
            <a:r>
              <a:rPr lang="en-US" sz="2000" dirty="0" smtClean="0"/>
              <a:t>entrepreneurial organization</a:t>
            </a:r>
            <a:endParaRPr lang="en-US" sz="2000" dirty="0"/>
          </a:p>
          <a:p>
            <a:pPr>
              <a:spcBef>
                <a:spcPts val="800"/>
              </a:spcBef>
            </a:pPr>
            <a:r>
              <a:rPr lang="en-US" sz="2000" dirty="0" smtClean="0"/>
              <a:t>Define </a:t>
            </a:r>
            <a:r>
              <a:rPr lang="en-US" sz="2000" dirty="0"/>
              <a:t>the </a:t>
            </a:r>
            <a:r>
              <a:rPr lang="en-US" sz="2000" dirty="0" smtClean="0"/>
              <a:t>10 key terms identified in this chapter. </a:t>
            </a:r>
            <a:endParaRPr lang="en-US" sz="2000" dirty="0">
              <a:effectLst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Two major considerations</a:t>
            </a:r>
          </a:p>
          <a:p>
            <a:pPr lvl="1"/>
            <a:r>
              <a:rPr lang="en-US" dirty="0"/>
              <a:t>Does the customer </a:t>
            </a:r>
            <a:r>
              <a:rPr lang="en-US" dirty="0" smtClean="0"/>
              <a:t>come </a:t>
            </a:r>
            <a:r>
              <a:rPr lang="en-US" dirty="0"/>
              <a:t>to your place of business? If so, it is common to use a </a:t>
            </a:r>
            <a:r>
              <a:rPr lang="en-US" i="1" dirty="0"/>
              <a:t>process </a:t>
            </a:r>
            <a:r>
              <a:rPr lang="en-US" i="1" dirty="0" smtClean="0"/>
              <a:t>layout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Do you go to the customer to do the service? If so, it is common to use the </a:t>
            </a:r>
            <a:r>
              <a:rPr lang="en-US" i="1" dirty="0"/>
              <a:t>fixed-position layout.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05343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Small Business Administration </a:t>
            </a:r>
            <a:endParaRPr lang="en-US" sz="3200" dirty="0" smtClean="0"/>
          </a:p>
          <a:p>
            <a:r>
              <a:rPr lang="en-US" sz="3200" dirty="0"/>
              <a:t>U.S. Census Bureau </a:t>
            </a:r>
            <a:endParaRPr lang="en-US" sz="3200" dirty="0" smtClean="0"/>
          </a:p>
          <a:p>
            <a:r>
              <a:rPr lang="en-US" sz="3200" dirty="0"/>
              <a:t>United States Department of Labor Bureau Statistics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1543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691659"/>
            <a:ext cx="4503415" cy="4845637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demand items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derived demand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home-based business	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layout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leaseback leases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lessee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lessor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operating lease	 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process weight loss	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product line layout 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Deserves very careful analysis</a:t>
            </a:r>
          </a:p>
          <a:p>
            <a:r>
              <a:rPr lang="en-US" sz="3200" dirty="0" smtClean="0"/>
              <a:t>May be significant expenditure</a:t>
            </a:r>
          </a:p>
          <a:p>
            <a:r>
              <a:rPr lang="en-US" sz="3200" dirty="0"/>
              <a:t>Personal </a:t>
            </a:r>
            <a:r>
              <a:rPr lang="en-US" sz="3200" dirty="0" smtClean="0"/>
              <a:t>preferences</a:t>
            </a:r>
          </a:p>
          <a:p>
            <a:r>
              <a:rPr lang="en-US" sz="3200" dirty="0" smtClean="0"/>
              <a:t>Home</a:t>
            </a:r>
            <a:r>
              <a:rPr lang="en-US" sz="3200" dirty="0"/>
              <a:t>-based </a:t>
            </a:r>
            <a:r>
              <a:rPr lang="en-US" sz="3200" dirty="0" smtClean="0"/>
              <a:t>or online business</a:t>
            </a:r>
          </a:p>
          <a:p>
            <a:pPr lvl="1"/>
            <a:r>
              <a:rPr lang="en-US" sz="2400" dirty="0" smtClean="0"/>
              <a:t>Make sure you have a defined work space</a:t>
            </a:r>
          </a:p>
          <a:p>
            <a:pPr lvl="1"/>
            <a:r>
              <a:rPr lang="en-US" sz="2400" dirty="0" smtClean="0"/>
              <a:t>Check zoning requirements</a:t>
            </a:r>
          </a:p>
          <a:p>
            <a:pPr lvl="1"/>
            <a:r>
              <a:rPr lang="en-US" sz="2400" dirty="0" smtClean="0"/>
              <a:t>More popular with the development of Internet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9426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Location Factors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DAE7FF"/>
          </a:solidFill>
        </p:spPr>
        <p:txBody>
          <a:bodyPr>
            <a:normAutofit/>
          </a:bodyPr>
          <a:lstStyle/>
          <a:p>
            <a:r>
              <a:rPr lang="en-US" dirty="0"/>
              <a:t>Shipping </a:t>
            </a:r>
            <a:r>
              <a:rPr lang="en-US" dirty="0" smtClean="0"/>
              <a:t>costs </a:t>
            </a:r>
          </a:p>
          <a:p>
            <a:r>
              <a:rPr lang="en-US" dirty="0"/>
              <a:t>Proximity to </a:t>
            </a:r>
            <a:r>
              <a:rPr lang="en-US" dirty="0" smtClean="0"/>
              <a:t>market </a:t>
            </a:r>
          </a:p>
          <a:p>
            <a:r>
              <a:rPr lang="en-US" dirty="0"/>
              <a:t>Transportation </a:t>
            </a:r>
            <a:r>
              <a:rPr lang="en-US" dirty="0" smtClean="0"/>
              <a:t>facilities </a:t>
            </a:r>
          </a:p>
          <a:p>
            <a:r>
              <a:rPr lang="en-US" dirty="0"/>
              <a:t>Labor </a:t>
            </a:r>
            <a:r>
              <a:rPr lang="en-US" dirty="0" smtClean="0"/>
              <a:t>supply </a:t>
            </a:r>
          </a:p>
          <a:p>
            <a:r>
              <a:rPr lang="en-US" dirty="0"/>
              <a:t>Suburban or </a:t>
            </a:r>
            <a:r>
              <a:rPr lang="en-US" dirty="0" smtClean="0"/>
              <a:t>rural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rgbClr val="DAE7FF"/>
          </a:solidFill>
        </p:spPr>
        <p:txBody>
          <a:bodyPr>
            <a:normAutofit/>
          </a:bodyPr>
          <a:lstStyle/>
          <a:p>
            <a:r>
              <a:rPr lang="en-US" dirty="0"/>
              <a:t>Community </a:t>
            </a:r>
            <a:r>
              <a:rPr lang="en-US" dirty="0" smtClean="0"/>
              <a:t>attitude </a:t>
            </a:r>
          </a:p>
          <a:p>
            <a:r>
              <a:rPr lang="en-US" dirty="0"/>
              <a:t>Cost of </a:t>
            </a:r>
            <a:r>
              <a:rPr lang="en-US" dirty="0" smtClean="0"/>
              <a:t>facilities </a:t>
            </a:r>
          </a:p>
          <a:p>
            <a:r>
              <a:rPr lang="en-US" dirty="0"/>
              <a:t>Taxes </a:t>
            </a:r>
            <a:endParaRPr lang="en-US" dirty="0" smtClean="0"/>
          </a:p>
          <a:p>
            <a:r>
              <a:rPr lang="en-US" dirty="0"/>
              <a:t>Climatic </a:t>
            </a:r>
            <a:r>
              <a:rPr lang="en-US" dirty="0" smtClean="0"/>
              <a:t>conditions </a:t>
            </a:r>
          </a:p>
          <a:p>
            <a:r>
              <a:rPr lang="en-US" dirty="0"/>
              <a:t>Coordination </a:t>
            </a:r>
            <a:endParaRPr lang="en-US" dirty="0" smtClean="0"/>
          </a:p>
          <a:p>
            <a:r>
              <a:rPr lang="en-US" dirty="0"/>
              <a:t>Site selection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00591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Transportation </a:t>
            </a:r>
            <a:endParaRPr lang="en-US" dirty="0" smtClean="0"/>
          </a:p>
          <a:p>
            <a:r>
              <a:rPr lang="en-US" dirty="0"/>
              <a:t>Weight </a:t>
            </a:r>
            <a:r>
              <a:rPr lang="en-US" dirty="0" smtClean="0"/>
              <a:t>loss </a:t>
            </a:r>
            <a:endParaRPr lang="en-US" dirty="0" smtClean="0">
              <a:solidFill>
                <a:srgbClr val="D90202"/>
              </a:solidFill>
            </a:endParaRPr>
          </a:p>
          <a:p>
            <a:pPr lvl="1"/>
            <a:r>
              <a:rPr lang="en-US" sz="3000" dirty="0">
                <a:solidFill>
                  <a:srgbClr val="D90202"/>
                </a:solidFill>
              </a:rPr>
              <a:t>P</a:t>
            </a:r>
            <a:r>
              <a:rPr lang="en-US" sz="3000" dirty="0" smtClean="0">
                <a:solidFill>
                  <a:srgbClr val="D90202"/>
                </a:solidFill>
              </a:rPr>
              <a:t>rocess </a:t>
            </a:r>
            <a:r>
              <a:rPr lang="en-US" sz="3000" dirty="0">
                <a:solidFill>
                  <a:srgbClr val="D90202"/>
                </a:solidFill>
              </a:rPr>
              <a:t>weight loss </a:t>
            </a:r>
            <a:r>
              <a:rPr lang="en-US" sz="3000" dirty="0"/>
              <a:t>is the loss of raw materials that occurs naturally as an outcome of the manufacturing </a:t>
            </a:r>
            <a:r>
              <a:rPr lang="en-US" sz="3000" dirty="0" smtClean="0"/>
              <a:t>process.</a:t>
            </a:r>
          </a:p>
          <a:p>
            <a:r>
              <a:rPr lang="en-US" dirty="0" smtClean="0"/>
              <a:t>Raw materials</a:t>
            </a:r>
          </a:p>
          <a:p>
            <a:r>
              <a:rPr lang="en-US" dirty="0" smtClean="0"/>
              <a:t>Water power </a:t>
            </a:r>
          </a:p>
          <a:p>
            <a:r>
              <a:rPr lang="en-US" dirty="0" smtClean="0"/>
              <a:t>Site selection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2639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</a:t>
            </a:r>
            <a:r>
              <a:rPr lang="en-US" dirty="0" smtClean="0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City</a:t>
            </a:r>
          </a:p>
          <a:p>
            <a:pPr lvl="1"/>
            <a:r>
              <a:rPr lang="en-US" dirty="0"/>
              <a:t>Size of the city's trading </a:t>
            </a:r>
            <a:r>
              <a:rPr lang="en-US" dirty="0" smtClean="0"/>
              <a:t>area</a:t>
            </a:r>
            <a:endParaRPr lang="en-US" dirty="0"/>
          </a:p>
          <a:p>
            <a:pPr lvl="1"/>
            <a:r>
              <a:rPr lang="en-US" dirty="0"/>
              <a:t>Population and population trends in the trading </a:t>
            </a:r>
            <a:r>
              <a:rPr lang="en-US" dirty="0" smtClean="0"/>
              <a:t>area</a:t>
            </a:r>
            <a:endParaRPr lang="en-US" dirty="0"/>
          </a:p>
          <a:p>
            <a:pPr lvl="1"/>
            <a:r>
              <a:rPr lang="en-US" dirty="0"/>
              <a:t>Total purchasing power and the distribution of purchasing </a:t>
            </a:r>
            <a:r>
              <a:rPr lang="en-US" dirty="0" smtClean="0"/>
              <a:t>power</a:t>
            </a:r>
            <a:endParaRPr lang="en-US" dirty="0"/>
          </a:p>
          <a:p>
            <a:pPr lvl="1"/>
            <a:r>
              <a:rPr lang="en-US" dirty="0"/>
              <a:t>Total retail trade potential for different lines of </a:t>
            </a:r>
            <a:r>
              <a:rPr lang="en-US" dirty="0" smtClean="0"/>
              <a:t>trade</a:t>
            </a:r>
            <a:endParaRPr lang="en-US" dirty="0"/>
          </a:p>
          <a:p>
            <a:pPr lvl="1"/>
            <a:r>
              <a:rPr lang="en-US" dirty="0"/>
              <a:t>Number, </a:t>
            </a:r>
            <a:r>
              <a:rPr lang="en-US" dirty="0" smtClean="0"/>
              <a:t>size, </a:t>
            </a:r>
            <a:r>
              <a:rPr lang="en-US" dirty="0"/>
              <a:t>and quality of </a:t>
            </a:r>
            <a:r>
              <a:rPr lang="en-US" dirty="0" smtClean="0"/>
              <a:t>competition</a:t>
            </a:r>
            <a:endParaRPr lang="en-US" dirty="0"/>
          </a:p>
          <a:p>
            <a:pPr lvl="1"/>
            <a:r>
              <a:rPr lang="en-US" dirty="0"/>
              <a:t>Progressiveness of </a:t>
            </a:r>
            <a:r>
              <a:rPr lang="en-US" dirty="0" smtClean="0"/>
              <a:t>competition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49000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20000"/>
          </a:bodyPr>
          <a:lstStyle/>
          <a:p>
            <a:r>
              <a:rPr lang="en-US" sz="3800" dirty="0" smtClean="0"/>
              <a:t>Type of location</a:t>
            </a:r>
          </a:p>
          <a:p>
            <a:pPr lvl="1"/>
            <a:r>
              <a:rPr lang="en-US" dirty="0"/>
              <a:t>Customer attraction </a:t>
            </a:r>
            <a:r>
              <a:rPr lang="en-US" dirty="0" smtClean="0"/>
              <a:t>power</a:t>
            </a:r>
            <a:endParaRPr lang="en-US" dirty="0"/>
          </a:p>
          <a:p>
            <a:pPr lvl="1"/>
            <a:r>
              <a:rPr lang="en-US" dirty="0"/>
              <a:t>Quantitative and qualitative nature of competitive </a:t>
            </a:r>
            <a:r>
              <a:rPr lang="en-US" dirty="0" smtClean="0"/>
              <a:t>stores</a:t>
            </a:r>
            <a:endParaRPr lang="en-US" dirty="0"/>
          </a:p>
          <a:p>
            <a:pPr lvl="1"/>
            <a:r>
              <a:rPr lang="en-US" dirty="0"/>
              <a:t>Availability of access routes to the </a:t>
            </a:r>
            <a:r>
              <a:rPr lang="en-US" dirty="0" smtClean="0"/>
              <a:t>stores</a:t>
            </a:r>
            <a:endParaRPr lang="en-US" dirty="0"/>
          </a:p>
          <a:p>
            <a:pPr lvl="1"/>
            <a:r>
              <a:rPr lang="en-US" dirty="0"/>
              <a:t>Nature of zoning </a:t>
            </a:r>
            <a:r>
              <a:rPr lang="en-US" dirty="0" smtClean="0"/>
              <a:t>regulations</a:t>
            </a:r>
            <a:endParaRPr lang="en-US" dirty="0"/>
          </a:p>
          <a:p>
            <a:pPr lvl="1"/>
            <a:r>
              <a:rPr lang="en-US" dirty="0"/>
              <a:t>Direction of the area </a:t>
            </a:r>
            <a:r>
              <a:rPr lang="en-US" dirty="0" smtClean="0"/>
              <a:t>expansion</a:t>
            </a:r>
            <a:endParaRPr lang="en-US" dirty="0"/>
          </a:p>
          <a:p>
            <a:pPr lvl="1"/>
            <a:r>
              <a:rPr lang="en-US" dirty="0"/>
              <a:t>General appearance of the </a:t>
            </a:r>
            <a:r>
              <a:rPr lang="en-US" dirty="0" smtClean="0"/>
              <a:t>area</a:t>
            </a:r>
          </a:p>
          <a:p>
            <a:r>
              <a:rPr lang="en-US" dirty="0" smtClean="0"/>
              <a:t>Type of business</a:t>
            </a:r>
          </a:p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36158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Choices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55961049"/>
              </p:ext>
            </p:extLst>
          </p:nvPr>
        </p:nvGraphicFramePr>
        <p:xfrm>
          <a:off x="469413" y="1793906"/>
          <a:ext cx="8583098" cy="43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96552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Wholesale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D90202"/>
                </a:solidFill>
              </a:rPr>
              <a:t>D</a:t>
            </a:r>
            <a:r>
              <a:rPr lang="en-US" dirty="0" smtClean="0">
                <a:solidFill>
                  <a:srgbClr val="D90202"/>
                </a:solidFill>
              </a:rPr>
              <a:t>erived demand: </a:t>
            </a:r>
            <a:r>
              <a:rPr lang="en-US" dirty="0" smtClean="0"/>
              <a:t>a </a:t>
            </a:r>
            <a:r>
              <a:rPr lang="en-US" dirty="0"/>
              <a:t>market that springs up </a:t>
            </a:r>
            <a:r>
              <a:rPr lang="en-US" dirty="0" smtClean="0"/>
              <a:t>from </a:t>
            </a:r>
            <a:r>
              <a:rPr lang="en-US" dirty="0"/>
              <a:t>people wanting goods for </a:t>
            </a:r>
            <a:r>
              <a:rPr lang="en-US" dirty="0" smtClean="0"/>
              <a:t>the </a:t>
            </a:r>
            <a:r>
              <a:rPr lang="en-US" dirty="0"/>
              <a:t>use those goods have in completing a demanded product or process </a:t>
            </a:r>
            <a:endParaRPr lang="en-US" dirty="0" smtClean="0"/>
          </a:p>
          <a:p>
            <a:r>
              <a:rPr lang="en-US" dirty="0"/>
              <a:t>Traditional </a:t>
            </a:r>
            <a:r>
              <a:rPr lang="en-US" dirty="0" smtClean="0"/>
              <a:t>wholesalers</a:t>
            </a:r>
          </a:p>
          <a:p>
            <a:r>
              <a:rPr lang="en-US" dirty="0"/>
              <a:t>Wholesale </a:t>
            </a:r>
            <a:r>
              <a:rPr lang="en-US" dirty="0" smtClean="0"/>
              <a:t>clubs</a:t>
            </a:r>
          </a:p>
          <a:p>
            <a:r>
              <a:rPr lang="en-US" dirty="0"/>
              <a:t>Manufacturing, </a:t>
            </a:r>
            <a:r>
              <a:rPr lang="en-US" dirty="0" smtClean="0"/>
              <a:t>retailing, </a:t>
            </a:r>
            <a:r>
              <a:rPr lang="en-US" dirty="0"/>
              <a:t>and wholesaling coordination 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84148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8987</TotalTime>
  <Words>1247</Words>
  <Application>Microsoft Office PowerPoint</Application>
  <PresentationFormat>On-screen Show (4:3)</PresentationFormat>
  <Paragraphs>208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LussierPPT-12_2013</vt:lpstr>
      <vt:lpstr>Document</vt:lpstr>
      <vt:lpstr>CHAPTER 7</vt:lpstr>
      <vt:lpstr>Learning Outcomes</vt:lpstr>
      <vt:lpstr>Selecting a Location</vt:lpstr>
      <vt:lpstr>General Location Factors</vt:lpstr>
      <vt:lpstr>Manufacturing Location</vt:lpstr>
      <vt:lpstr>Retail Locations</vt:lpstr>
      <vt:lpstr>Retail Locations</vt:lpstr>
      <vt:lpstr>Retail Choices</vt:lpstr>
      <vt:lpstr>Wholesale Locations</vt:lpstr>
      <vt:lpstr>Leasing Facilities</vt:lpstr>
      <vt:lpstr>Advantages and Disadvantages of Leasing</vt:lpstr>
      <vt:lpstr>Types of Leases</vt:lpstr>
      <vt:lpstr>Buying or Building Facilities </vt:lpstr>
      <vt:lpstr>Facility Layout </vt:lpstr>
      <vt:lpstr>Types of Layout</vt:lpstr>
      <vt:lpstr>Types of Layouts</vt:lpstr>
      <vt:lpstr>  </vt:lpstr>
      <vt:lpstr>Retail Layout</vt:lpstr>
      <vt:lpstr>Wholesale Warehouse Layout</vt:lpstr>
      <vt:lpstr>Service Layout</vt:lpstr>
      <vt:lpstr>Sources of Information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7: Location and Layout Plan. Facilities</dc:subject>
  <dc:creator>Jimidene Murphey</dc:creator>
  <cp:keywords/>
  <dc:description/>
  <cp:lastModifiedBy>katielandmark</cp:lastModifiedBy>
  <cp:revision>743</cp:revision>
  <dcterms:created xsi:type="dcterms:W3CDTF">2003-02-17T02:06:55Z</dcterms:created>
  <dcterms:modified xsi:type="dcterms:W3CDTF">2014-06-11T13:37:59Z</dcterms:modified>
  <cp:category/>
</cp:coreProperties>
</file>