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4"/>
  </p:notesMasterIdLst>
  <p:handoutMasterIdLst>
    <p:handoutMasterId r:id="rId25"/>
  </p:handoutMasterIdLst>
  <p:sldIdLst>
    <p:sldId id="1258" r:id="rId2"/>
    <p:sldId id="1262" r:id="rId3"/>
    <p:sldId id="1263" r:id="rId4"/>
    <p:sldId id="1264" r:id="rId5"/>
    <p:sldId id="1281" r:id="rId6"/>
    <p:sldId id="1265" r:id="rId7"/>
    <p:sldId id="1266" r:id="rId8"/>
    <p:sldId id="1267" r:id="rId9"/>
    <p:sldId id="1268" r:id="rId10"/>
    <p:sldId id="1269" r:id="rId11"/>
    <p:sldId id="1270" r:id="rId12"/>
    <p:sldId id="1271" r:id="rId13"/>
    <p:sldId id="1272" r:id="rId14"/>
    <p:sldId id="1273" r:id="rId15"/>
    <p:sldId id="1274" r:id="rId16"/>
    <p:sldId id="1275" r:id="rId17"/>
    <p:sldId id="1276" r:id="rId18"/>
    <p:sldId id="1277" r:id="rId19"/>
    <p:sldId id="1278" r:id="rId20"/>
    <p:sldId id="1279" r:id="rId21"/>
    <p:sldId id="1280" r:id="rId22"/>
    <p:sldId id="1246" r:id="rId23"/>
  </p:sldIdLst>
  <p:sldSz cx="9144000" cy="6858000" type="screen4x3"/>
  <p:notesSz cx="69342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E0FC"/>
    <a:srgbClr val="D90202"/>
    <a:srgbClr val="D1FFCA"/>
    <a:srgbClr val="005480"/>
    <a:srgbClr val="DE0007"/>
    <a:srgbClr val="6C0000"/>
    <a:srgbClr val="005986"/>
    <a:srgbClr val="004364"/>
    <a:srgbClr val="3366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1" autoAdjust="0"/>
    <p:restoredTop sz="96803" autoAdjust="0"/>
  </p:normalViewPr>
  <p:slideViewPr>
    <p:cSldViewPr>
      <p:cViewPr varScale="1">
        <p:scale>
          <a:sx n="71" d="100"/>
          <a:sy n="71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D95722-1472-414D-86FB-8EAF573A1DEC}" type="doc">
      <dgm:prSet loTypeId="urn:microsoft.com/office/officeart/2005/8/layout/matrix1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AC0636D-2F6B-E747-8B9F-E73FC77FD1D4}">
      <dgm:prSet phldrT="[Text]"/>
      <dgm:spPr>
        <a:solidFill>
          <a:srgbClr val="3C7C95"/>
        </a:solidFill>
        <a:ln>
          <a:solidFill>
            <a:srgbClr val="0F3661"/>
          </a:solidFill>
        </a:ln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effectLst>
                <a:outerShdw blurRad="47625" dist="25400" dir="2700000" algn="tl" rotWithShape="0">
                  <a:srgbClr val="000000">
                    <a:alpha val="43000"/>
                  </a:srgbClr>
                </a:outerShdw>
              </a:effectLst>
            </a:rPr>
            <a:t>Marketing Mix</a:t>
          </a:r>
          <a:endParaRPr lang="en-US" b="1" dirty="0">
            <a:solidFill>
              <a:schemeClr val="bg1"/>
            </a:solidFill>
            <a:effectLst>
              <a:outerShdw blurRad="47625" dist="25400" dir="27000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80FAED21-DA80-FC4C-BC19-9E06F82F20E4}" type="parTrans" cxnId="{D9425A30-3AB2-D44A-A15D-7102C081C90F}">
      <dgm:prSet/>
      <dgm:spPr/>
      <dgm:t>
        <a:bodyPr/>
        <a:lstStyle/>
        <a:p>
          <a:endParaRPr lang="en-US"/>
        </a:p>
      </dgm:t>
    </dgm:pt>
    <dgm:pt modelId="{620AAD8F-5FC7-EC46-8750-EAC7732858AC}" type="sibTrans" cxnId="{D9425A30-3AB2-D44A-A15D-7102C081C90F}">
      <dgm:prSet/>
      <dgm:spPr/>
      <dgm:t>
        <a:bodyPr/>
        <a:lstStyle/>
        <a:p>
          <a:endParaRPr lang="en-US"/>
        </a:p>
      </dgm:t>
    </dgm:pt>
    <dgm:pt modelId="{4F16C234-90CD-A344-8877-213369962BDB}">
      <dgm:prSet phldrT="[Text]"/>
      <dgm:spPr>
        <a:solidFill>
          <a:schemeClr val="tx2">
            <a:lumMod val="10000"/>
            <a:lumOff val="90000"/>
          </a:schemeClr>
        </a:solidFill>
        <a:ln>
          <a:solidFill>
            <a:srgbClr val="2C7C9F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Price</a:t>
          </a:r>
          <a:endParaRPr lang="en-US" b="1" dirty="0">
            <a:solidFill>
              <a:schemeClr val="tx1"/>
            </a:solidFill>
          </a:endParaRPr>
        </a:p>
      </dgm:t>
    </dgm:pt>
    <dgm:pt modelId="{31715688-DE32-FD42-B154-5ECC22C2DCED}" type="parTrans" cxnId="{16F6B661-C6C6-6B4D-A57B-38A0D7674B2E}">
      <dgm:prSet/>
      <dgm:spPr/>
      <dgm:t>
        <a:bodyPr/>
        <a:lstStyle/>
        <a:p>
          <a:endParaRPr lang="en-US"/>
        </a:p>
      </dgm:t>
    </dgm:pt>
    <dgm:pt modelId="{EBA3F2D1-02E9-0D4A-A0D4-BFC77F43E24A}" type="sibTrans" cxnId="{16F6B661-C6C6-6B4D-A57B-38A0D7674B2E}">
      <dgm:prSet/>
      <dgm:spPr/>
      <dgm:t>
        <a:bodyPr/>
        <a:lstStyle/>
        <a:p>
          <a:endParaRPr lang="en-US"/>
        </a:p>
      </dgm:t>
    </dgm:pt>
    <dgm:pt modelId="{8950FEA1-77D7-EC4F-BEBA-00DE0B27C22A}">
      <dgm:prSet phldrT="[Text]"/>
      <dgm:spPr>
        <a:solidFill>
          <a:schemeClr val="accent4">
            <a:lumMod val="60000"/>
            <a:lumOff val="40000"/>
          </a:schemeClr>
        </a:solidFill>
        <a:ln>
          <a:solidFill>
            <a:srgbClr val="2C7C9F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Product</a:t>
          </a:r>
          <a:endParaRPr lang="en-US" b="1" dirty="0">
            <a:solidFill>
              <a:schemeClr val="tx1"/>
            </a:solidFill>
          </a:endParaRPr>
        </a:p>
      </dgm:t>
    </dgm:pt>
    <dgm:pt modelId="{9DF1AA9F-21D0-8C4C-9094-ACE1BE43C277}" type="parTrans" cxnId="{4C536DAD-F612-2E45-A18E-7D59A7101DD8}">
      <dgm:prSet/>
      <dgm:spPr/>
      <dgm:t>
        <a:bodyPr/>
        <a:lstStyle/>
        <a:p>
          <a:endParaRPr lang="en-US"/>
        </a:p>
      </dgm:t>
    </dgm:pt>
    <dgm:pt modelId="{1A9EBF93-86D9-F54F-9750-6EB37CBC9F8A}" type="sibTrans" cxnId="{4C536DAD-F612-2E45-A18E-7D59A7101DD8}">
      <dgm:prSet/>
      <dgm:spPr/>
      <dgm:t>
        <a:bodyPr/>
        <a:lstStyle/>
        <a:p>
          <a:endParaRPr lang="en-US"/>
        </a:p>
      </dgm:t>
    </dgm:pt>
    <dgm:pt modelId="{2A84C442-A0D9-214C-85E2-E962851DCD8A}">
      <dgm:prSet phldrT="[Text]"/>
      <dgm:spPr>
        <a:solidFill>
          <a:srgbClr val="C4C6FA"/>
        </a:solidFill>
        <a:ln>
          <a:solidFill>
            <a:srgbClr val="2C7C9F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Place</a:t>
          </a:r>
          <a:endParaRPr lang="en-US" b="1" dirty="0">
            <a:solidFill>
              <a:schemeClr val="tx1"/>
            </a:solidFill>
          </a:endParaRPr>
        </a:p>
      </dgm:t>
    </dgm:pt>
    <dgm:pt modelId="{4B80507D-A094-5141-B9CF-B9537D2ABC9E}" type="parTrans" cxnId="{33FBAEF6-1512-3F43-98DB-7F0D818F85B3}">
      <dgm:prSet/>
      <dgm:spPr/>
      <dgm:t>
        <a:bodyPr/>
        <a:lstStyle/>
        <a:p>
          <a:endParaRPr lang="en-US"/>
        </a:p>
      </dgm:t>
    </dgm:pt>
    <dgm:pt modelId="{20F541C2-37F0-7649-8107-FF91CE6CDC83}" type="sibTrans" cxnId="{33FBAEF6-1512-3F43-98DB-7F0D818F85B3}">
      <dgm:prSet/>
      <dgm:spPr/>
      <dgm:t>
        <a:bodyPr/>
        <a:lstStyle/>
        <a:p>
          <a:endParaRPr lang="en-US"/>
        </a:p>
      </dgm:t>
    </dgm:pt>
    <dgm:pt modelId="{A347C45B-7FCA-5D4F-AD42-6FB310FB8787}">
      <dgm:prSet phldrT="[Text]"/>
      <dgm:spPr>
        <a:solidFill>
          <a:srgbClr val="B8F2D3"/>
        </a:solidFill>
        <a:ln>
          <a:solidFill>
            <a:srgbClr val="2C7C9F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Promotion</a:t>
          </a:r>
          <a:endParaRPr lang="en-US" b="1" dirty="0">
            <a:solidFill>
              <a:schemeClr val="tx1"/>
            </a:solidFill>
          </a:endParaRPr>
        </a:p>
      </dgm:t>
    </dgm:pt>
    <dgm:pt modelId="{A0735ADE-C7B2-B149-A098-FA1FDD48B6D8}" type="parTrans" cxnId="{D8C7F5C5-DB98-C943-9E13-4F26963F4499}">
      <dgm:prSet/>
      <dgm:spPr/>
      <dgm:t>
        <a:bodyPr/>
        <a:lstStyle/>
        <a:p>
          <a:endParaRPr lang="en-US"/>
        </a:p>
      </dgm:t>
    </dgm:pt>
    <dgm:pt modelId="{4F252EB1-CFB8-EC42-8127-9FB86B6B2CD3}" type="sibTrans" cxnId="{D8C7F5C5-DB98-C943-9E13-4F26963F4499}">
      <dgm:prSet/>
      <dgm:spPr/>
      <dgm:t>
        <a:bodyPr/>
        <a:lstStyle/>
        <a:p>
          <a:endParaRPr lang="en-US"/>
        </a:p>
      </dgm:t>
    </dgm:pt>
    <dgm:pt modelId="{C101413A-C00D-B84D-A891-C32E91EE5516}" type="pres">
      <dgm:prSet presAssocID="{9FD95722-1472-414D-86FB-8EAF573A1DE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5C0257-7715-9C41-A764-5D28EF61011A}" type="pres">
      <dgm:prSet presAssocID="{9FD95722-1472-414D-86FB-8EAF573A1DEC}" presName="matrix" presStyleCnt="0"/>
      <dgm:spPr/>
      <dgm:t>
        <a:bodyPr/>
        <a:lstStyle/>
        <a:p>
          <a:endParaRPr lang="en-US"/>
        </a:p>
      </dgm:t>
    </dgm:pt>
    <dgm:pt modelId="{9E2C5CF8-B1FB-C247-A5A4-7348F5FCE653}" type="pres">
      <dgm:prSet presAssocID="{9FD95722-1472-414D-86FB-8EAF573A1DEC}" presName="tile1" presStyleLbl="node1" presStyleIdx="0" presStyleCnt="4"/>
      <dgm:spPr/>
      <dgm:t>
        <a:bodyPr/>
        <a:lstStyle/>
        <a:p>
          <a:endParaRPr lang="en-US"/>
        </a:p>
      </dgm:t>
    </dgm:pt>
    <dgm:pt modelId="{9C636854-C549-3642-9E18-98FEFF867985}" type="pres">
      <dgm:prSet presAssocID="{9FD95722-1472-414D-86FB-8EAF573A1DE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42131-C9F1-0D4B-9152-D02A97411298}" type="pres">
      <dgm:prSet presAssocID="{9FD95722-1472-414D-86FB-8EAF573A1DEC}" presName="tile2" presStyleLbl="node1" presStyleIdx="1" presStyleCnt="4"/>
      <dgm:spPr/>
      <dgm:t>
        <a:bodyPr/>
        <a:lstStyle/>
        <a:p>
          <a:endParaRPr lang="en-US"/>
        </a:p>
      </dgm:t>
    </dgm:pt>
    <dgm:pt modelId="{750F6D5C-52E0-1647-89DF-9B6D8A78F091}" type="pres">
      <dgm:prSet presAssocID="{9FD95722-1472-414D-86FB-8EAF573A1DE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3A978-4298-3046-9509-5D645C84D05E}" type="pres">
      <dgm:prSet presAssocID="{9FD95722-1472-414D-86FB-8EAF573A1DEC}" presName="tile3" presStyleLbl="node1" presStyleIdx="2" presStyleCnt="4"/>
      <dgm:spPr/>
      <dgm:t>
        <a:bodyPr/>
        <a:lstStyle/>
        <a:p>
          <a:endParaRPr lang="en-US"/>
        </a:p>
      </dgm:t>
    </dgm:pt>
    <dgm:pt modelId="{965CAFDA-D9E0-1845-BE5C-FF00933957EF}" type="pres">
      <dgm:prSet presAssocID="{9FD95722-1472-414D-86FB-8EAF573A1DE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481A6-1ED3-0040-B98E-AAC9515611B4}" type="pres">
      <dgm:prSet presAssocID="{9FD95722-1472-414D-86FB-8EAF573A1DEC}" presName="tile4" presStyleLbl="node1" presStyleIdx="3" presStyleCnt="4"/>
      <dgm:spPr/>
      <dgm:t>
        <a:bodyPr/>
        <a:lstStyle/>
        <a:p>
          <a:endParaRPr lang="en-US"/>
        </a:p>
      </dgm:t>
    </dgm:pt>
    <dgm:pt modelId="{D3BB233E-8D7B-B846-8547-491463F7618D}" type="pres">
      <dgm:prSet presAssocID="{9FD95722-1472-414D-86FB-8EAF573A1DE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59833-FBEC-8148-BCA6-3E46F06CDDB0}" type="pres">
      <dgm:prSet presAssocID="{9FD95722-1472-414D-86FB-8EAF573A1DEC}" presName="centerTile" presStyleLbl="fgShp" presStyleIdx="0" presStyleCnt="1" custScaleX="131120" custScaleY="15114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36513D4F-2BD4-314A-BE3E-4C9FD5D78F7F}" type="presOf" srcId="{8950FEA1-77D7-EC4F-BEBA-00DE0B27C22A}" destId="{750F6D5C-52E0-1647-89DF-9B6D8A78F091}" srcOrd="1" destOrd="0" presId="urn:microsoft.com/office/officeart/2005/8/layout/matrix1"/>
    <dgm:cxn modelId="{33FBAEF6-1512-3F43-98DB-7F0D818F85B3}" srcId="{DAC0636D-2F6B-E747-8B9F-E73FC77FD1D4}" destId="{2A84C442-A0D9-214C-85E2-E962851DCD8A}" srcOrd="2" destOrd="0" parTransId="{4B80507D-A094-5141-B9CF-B9537D2ABC9E}" sibTransId="{20F541C2-37F0-7649-8107-FF91CE6CDC83}"/>
    <dgm:cxn modelId="{D8C7F5C5-DB98-C943-9E13-4F26963F4499}" srcId="{DAC0636D-2F6B-E747-8B9F-E73FC77FD1D4}" destId="{A347C45B-7FCA-5D4F-AD42-6FB310FB8787}" srcOrd="3" destOrd="0" parTransId="{A0735ADE-C7B2-B149-A098-FA1FDD48B6D8}" sibTransId="{4F252EB1-CFB8-EC42-8127-9FB86B6B2CD3}"/>
    <dgm:cxn modelId="{4C536DAD-F612-2E45-A18E-7D59A7101DD8}" srcId="{DAC0636D-2F6B-E747-8B9F-E73FC77FD1D4}" destId="{8950FEA1-77D7-EC4F-BEBA-00DE0B27C22A}" srcOrd="1" destOrd="0" parTransId="{9DF1AA9F-21D0-8C4C-9094-ACE1BE43C277}" sibTransId="{1A9EBF93-86D9-F54F-9750-6EB37CBC9F8A}"/>
    <dgm:cxn modelId="{16F6B661-C6C6-6B4D-A57B-38A0D7674B2E}" srcId="{DAC0636D-2F6B-E747-8B9F-E73FC77FD1D4}" destId="{4F16C234-90CD-A344-8877-213369962BDB}" srcOrd="0" destOrd="0" parTransId="{31715688-DE32-FD42-B154-5ECC22C2DCED}" sibTransId="{EBA3F2D1-02E9-0D4A-A0D4-BFC77F43E24A}"/>
    <dgm:cxn modelId="{5F5F05C3-9D39-B54B-9790-6668DC94BB0F}" type="presOf" srcId="{A347C45B-7FCA-5D4F-AD42-6FB310FB8787}" destId="{D3BB233E-8D7B-B846-8547-491463F7618D}" srcOrd="1" destOrd="0" presId="urn:microsoft.com/office/officeart/2005/8/layout/matrix1"/>
    <dgm:cxn modelId="{F3C690F9-CE87-2948-A91E-371745ACB61C}" type="presOf" srcId="{9FD95722-1472-414D-86FB-8EAF573A1DEC}" destId="{C101413A-C00D-B84D-A891-C32E91EE5516}" srcOrd="0" destOrd="0" presId="urn:microsoft.com/office/officeart/2005/8/layout/matrix1"/>
    <dgm:cxn modelId="{8C787D08-8D4D-0D4F-BD45-4F1C832ACBB3}" type="presOf" srcId="{4F16C234-90CD-A344-8877-213369962BDB}" destId="{9E2C5CF8-B1FB-C247-A5A4-7348F5FCE653}" srcOrd="0" destOrd="0" presId="urn:microsoft.com/office/officeart/2005/8/layout/matrix1"/>
    <dgm:cxn modelId="{D0E3E206-77F4-F345-B4E4-016A3BFFCCA5}" type="presOf" srcId="{2A84C442-A0D9-214C-85E2-E962851DCD8A}" destId="{0CF3A978-4298-3046-9509-5D645C84D05E}" srcOrd="0" destOrd="0" presId="urn:microsoft.com/office/officeart/2005/8/layout/matrix1"/>
    <dgm:cxn modelId="{9BDF0704-AD43-9A47-A535-4C78AA5FAAAD}" type="presOf" srcId="{2A84C442-A0D9-214C-85E2-E962851DCD8A}" destId="{965CAFDA-D9E0-1845-BE5C-FF00933957EF}" srcOrd="1" destOrd="0" presId="urn:microsoft.com/office/officeart/2005/8/layout/matrix1"/>
    <dgm:cxn modelId="{E0170233-91B5-2041-91D7-871190FDE991}" type="presOf" srcId="{DAC0636D-2F6B-E747-8B9F-E73FC77FD1D4}" destId="{82559833-FBEC-8148-BCA6-3E46F06CDDB0}" srcOrd="0" destOrd="0" presId="urn:microsoft.com/office/officeart/2005/8/layout/matrix1"/>
    <dgm:cxn modelId="{D9425A30-3AB2-D44A-A15D-7102C081C90F}" srcId="{9FD95722-1472-414D-86FB-8EAF573A1DEC}" destId="{DAC0636D-2F6B-E747-8B9F-E73FC77FD1D4}" srcOrd="0" destOrd="0" parTransId="{80FAED21-DA80-FC4C-BC19-9E06F82F20E4}" sibTransId="{620AAD8F-5FC7-EC46-8750-EAC7732858AC}"/>
    <dgm:cxn modelId="{A33C1A52-BB3D-BE4A-89FA-EA6EEF5CB858}" type="presOf" srcId="{A347C45B-7FCA-5D4F-AD42-6FB310FB8787}" destId="{84E481A6-1ED3-0040-B98E-AAC9515611B4}" srcOrd="0" destOrd="0" presId="urn:microsoft.com/office/officeart/2005/8/layout/matrix1"/>
    <dgm:cxn modelId="{6672C926-4D93-504A-A1D5-0DE5AB86B16F}" type="presOf" srcId="{8950FEA1-77D7-EC4F-BEBA-00DE0B27C22A}" destId="{5DD42131-C9F1-0D4B-9152-D02A97411298}" srcOrd="0" destOrd="0" presId="urn:microsoft.com/office/officeart/2005/8/layout/matrix1"/>
    <dgm:cxn modelId="{CB12F361-DF2C-BF46-B865-6BCECFD4CD12}" type="presOf" srcId="{4F16C234-90CD-A344-8877-213369962BDB}" destId="{9C636854-C549-3642-9E18-98FEFF867985}" srcOrd="1" destOrd="0" presId="urn:microsoft.com/office/officeart/2005/8/layout/matrix1"/>
    <dgm:cxn modelId="{64283A0E-371F-F348-941D-CFCA2882E961}" type="presParOf" srcId="{C101413A-C00D-B84D-A891-C32E91EE5516}" destId="{9A5C0257-7715-9C41-A764-5D28EF61011A}" srcOrd="0" destOrd="0" presId="urn:microsoft.com/office/officeart/2005/8/layout/matrix1"/>
    <dgm:cxn modelId="{3B6AA70F-0FA2-AB49-855F-9BCCDCFEDC55}" type="presParOf" srcId="{9A5C0257-7715-9C41-A764-5D28EF61011A}" destId="{9E2C5CF8-B1FB-C247-A5A4-7348F5FCE653}" srcOrd="0" destOrd="0" presId="urn:microsoft.com/office/officeart/2005/8/layout/matrix1"/>
    <dgm:cxn modelId="{0C9C9135-320F-284B-869F-28766DEF3FFC}" type="presParOf" srcId="{9A5C0257-7715-9C41-A764-5D28EF61011A}" destId="{9C636854-C549-3642-9E18-98FEFF867985}" srcOrd="1" destOrd="0" presId="urn:microsoft.com/office/officeart/2005/8/layout/matrix1"/>
    <dgm:cxn modelId="{C6ACD989-2F60-9841-B3CA-20DA102FF956}" type="presParOf" srcId="{9A5C0257-7715-9C41-A764-5D28EF61011A}" destId="{5DD42131-C9F1-0D4B-9152-D02A97411298}" srcOrd="2" destOrd="0" presId="urn:microsoft.com/office/officeart/2005/8/layout/matrix1"/>
    <dgm:cxn modelId="{D1150095-AD7A-6446-AEBC-9B108C931867}" type="presParOf" srcId="{9A5C0257-7715-9C41-A764-5D28EF61011A}" destId="{750F6D5C-52E0-1647-89DF-9B6D8A78F091}" srcOrd="3" destOrd="0" presId="urn:microsoft.com/office/officeart/2005/8/layout/matrix1"/>
    <dgm:cxn modelId="{4286A6A4-0501-6F4D-81A4-AB650B837E0C}" type="presParOf" srcId="{9A5C0257-7715-9C41-A764-5D28EF61011A}" destId="{0CF3A978-4298-3046-9509-5D645C84D05E}" srcOrd="4" destOrd="0" presId="urn:microsoft.com/office/officeart/2005/8/layout/matrix1"/>
    <dgm:cxn modelId="{1A95A0E0-B842-A44E-8AC0-1230EC5D00A4}" type="presParOf" srcId="{9A5C0257-7715-9C41-A764-5D28EF61011A}" destId="{965CAFDA-D9E0-1845-BE5C-FF00933957EF}" srcOrd="5" destOrd="0" presId="urn:microsoft.com/office/officeart/2005/8/layout/matrix1"/>
    <dgm:cxn modelId="{BB1DC24C-D5DD-6049-9629-09956E646DE4}" type="presParOf" srcId="{9A5C0257-7715-9C41-A764-5D28EF61011A}" destId="{84E481A6-1ED3-0040-B98E-AAC9515611B4}" srcOrd="6" destOrd="0" presId="urn:microsoft.com/office/officeart/2005/8/layout/matrix1"/>
    <dgm:cxn modelId="{5D0E9D89-27BD-D045-A532-F2549146D937}" type="presParOf" srcId="{9A5C0257-7715-9C41-A764-5D28EF61011A}" destId="{D3BB233E-8D7B-B846-8547-491463F7618D}" srcOrd="7" destOrd="0" presId="urn:microsoft.com/office/officeart/2005/8/layout/matrix1"/>
    <dgm:cxn modelId="{63742FE5-0BDB-E544-A0A3-D29B445F75C4}" type="presParOf" srcId="{C101413A-C00D-B84D-A891-C32E91EE5516}" destId="{82559833-FBEC-8148-BCA6-3E46F06CDDB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D95722-1472-414D-86FB-8EAF573A1DEC}" type="doc">
      <dgm:prSet loTypeId="urn:microsoft.com/office/officeart/2005/8/layout/matrix1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AC0636D-2F6B-E747-8B9F-E73FC77FD1D4}">
      <dgm:prSet phldrT="[Text]"/>
      <dgm:spPr>
        <a:solidFill>
          <a:schemeClr val="accent4">
            <a:lumMod val="40000"/>
            <a:lumOff val="60000"/>
          </a:schemeClr>
        </a:solidFill>
        <a:ln>
          <a:solidFill>
            <a:srgbClr val="0F3661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effectLst/>
            </a:rPr>
            <a:t>Primary Objectives of Advertising</a:t>
          </a:r>
          <a:endParaRPr lang="en-US" b="1" dirty="0">
            <a:solidFill>
              <a:schemeClr val="tx1"/>
            </a:solidFill>
            <a:effectLst/>
          </a:endParaRPr>
        </a:p>
      </dgm:t>
    </dgm:pt>
    <dgm:pt modelId="{80FAED21-DA80-FC4C-BC19-9E06F82F20E4}" type="parTrans" cxnId="{D9425A30-3AB2-D44A-A15D-7102C081C90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20AAD8F-5FC7-EC46-8750-EAC7732858AC}" type="sibTrans" cxnId="{D9425A30-3AB2-D44A-A15D-7102C081C90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F16C234-90CD-A344-8877-213369962BDB}">
      <dgm:prSet phldrT="[Text]"/>
      <dgm:spPr>
        <a:solidFill>
          <a:srgbClr val="7BE0FC"/>
        </a:solidFill>
        <a:ln>
          <a:solidFill>
            <a:srgbClr val="2C7C9F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Inform target customers about your business </a:t>
          </a:r>
          <a:endParaRPr lang="en-US" b="1" dirty="0">
            <a:solidFill>
              <a:schemeClr val="tx1"/>
            </a:solidFill>
          </a:endParaRPr>
        </a:p>
      </dgm:t>
    </dgm:pt>
    <dgm:pt modelId="{31715688-DE32-FD42-B154-5ECC22C2DCED}" type="parTrans" cxnId="{16F6B661-C6C6-6B4D-A57B-38A0D7674B2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BA3F2D1-02E9-0D4A-A0D4-BFC77F43E24A}" type="sibTrans" cxnId="{16F6B661-C6C6-6B4D-A57B-38A0D7674B2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950FEA1-77D7-EC4F-BEBA-00DE0B27C22A}">
      <dgm:prSet phldrT="[Text]"/>
      <dgm:spPr>
        <a:solidFill>
          <a:srgbClr val="BDD3DD"/>
        </a:solidFill>
        <a:ln>
          <a:solidFill>
            <a:srgbClr val="2C7C9F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Persuade customers to buy your product</a:t>
          </a:r>
          <a:endParaRPr lang="en-US" b="1" dirty="0">
            <a:solidFill>
              <a:schemeClr val="tx1"/>
            </a:solidFill>
          </a:endParaRPr>
        </a:p>
      </dgm:t>
    </dgm:pt>
    <dgm:pt modelId="{9DF1AA9F-21D0-8C4C-9094-ACE1BE43C277}" type="parTrans" cxnId="{4C536DAD-F612-2E45-A18E-7D59A7101DD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A9EBF93-86D9-F54F-9750-6EB37CBC9F8A}" type="sibTrans" cxnId="{4C536DAD-F612-2E45-A18E-7D59A7101DD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A84C442-A0D9-214C-85E2-E962851DCD8A}">
      <dgm:prSet phldrT="[Text]"/>
      <dgm:spPr>
        <a:solidFill>
          <a:srgbClr val="C4C6FA"/>
        </a:solidFill>
        <a:ln>
          <a:solidFill>
            <a:srgbClr val="2C7C9F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Remind customers about your product</a:t>
          </a:r>
          <a:endParaRPr lang="en-US" b="1" dirty="0">
            <a:solidFill>
              <a:schemeClr val="tx1"/>
            </a:solidFill>
          </a:endParaRPr>
        </a:p>
      </dgm:t>
    </dgm:pt>
    <dgm:pt modelId="{4B80507D-A094-5141-B9CF-B9537D2ABC9E}" type="parTrans" cxnId="{33FBAEF6-1512-3F43-98DB-7F0D818F85B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0F541C2-37F0-7649-8107-FF91CE6CDC83}" type="sibTrans" cxnId="{33FBAEF6-1512-3F43-98DB-7F0D818F85B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347C45B-7FCA-5D4F-AD42-6FB310FB8787}">
      <dgm:prSet phldrT="[Text]"/>
      <dgm:spPr>
        <a:solidFill>
          <a:srgbClr val="B8F2D3"/>
        </a:solidFill>
        <a:ln>
          <a:solidFill>
            <a:srgbClr val="2C7C9F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Influence perception of your business </a:t>
          </a:r>
          <a:endParaRPr lang="en-US" b="1" dirty="0">
            <a:solidFill>
              <a:schemeClr val="tx1"/>
            </a:solidFill>
          </a:endParaRPr>
        </a:p>
      </dgm:t>
    </dgm:pt>
    <dgm:pt modelId="{A0735ADE-C7B2-B149-A098-FA1FDD48B6D8}" type="parTrans" cxnId="{D8C7F5C5-DB98-C943-9E13-4F26963F449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F252EB1-CFB8-EC42-8127-9FB86B6B2CD3}" type="sibTrans" cxnId="{D8C7F5C5-DB98-C943-9E13-4F26963F449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101413A-C00D-B84D-A891-C32E91EE5516}" type="pres">
      <dgm:prSet presAssocID="{9FD95722-1472-414D-86FB-8EAF573A1DE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5C0257-7715-9C41-A764-5D28EF61011A}" type="pres">
      <dgm:prSet presAssocID="{9FD95722-1472-414D-86FB-8EAF573A1DEC}" presName="matrix" presStyleCnt="0"/>
      <dgm:spPr/>
    </dgm:pt>
    <dgm:pt modelId="{9E2C5CF8-B1FB-C247-A5A4-7348F5FCE653}" type="pres">
      <dgm:prSet presAssocID="{9FD95722-1472-414D-86FB-8EAF573A1DEC}" presName="tile1" presStyleLbl="node1" presStyleIdx="0" presStyleCnt="4"/>
      <dgm:spPr/>
      <dgm:t>
        <a:bodyPr/>
        <a:lstStyle/>
        <a:p>
          <a:endParaRPr lang="en-US"/>
        </a:p>
      </dgm:t>
    </dgm:pt>
    <dgm:pt modelId="{9C636854-C549-3642-9E18-98FEFF867985}" type="pres">
      <dgm:prSet presAssocID="{9FD95722-1472-414D-86FB-8EAF573A1DE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42131-C9F1-0D4B-9152-D02A97411298}" type="pres">
      <dgm:prSet presAssocID="{9FD95722-1472-414D-86FB-8EAF573A1DEC}" presName="tile2" presStyleLbl="node1" presStyleIdx="1" presStyleCnt="4"/>
      <dgm:spPr/>
      <dgm:t>
        <a:bodyPr/>
        <a:lstStyle/>
        <a:p>
          <a:endParaRPr lang="en-US"/>
        </a:p>
      </dgm:t>
    </dgm:pt>
    <dgm:pt modelId="{750F6D5C-52E0-1647-89DF-9B6D8A78F091}" type="pres">
      <dgm:prSet presAssocID="{9FD95722-1472-414D-86FB-8EAF573A1DE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3A978-4298-3046-9509-5D645C84D05E}" type="pres">
      <dgm:prSet presAssocID="{9FD95722-1472-414D-86FB-8EAF573A1DEC}" presName="tile3" presStyleLbl="node1" presStyleIdx="2" presStyleCnt="4"/>
      <dgm:spPr/>
      <dgm:t>
        <a:bodyPr/>
        <a:lstStyle/>
        <a:p>
          <a:endParaRPr lang="en-US"/>
        </a:p>
      </dgm:t>
    </dgm:pt>
    <dgm:pt modelId="{965CAFDA-D9E0-1845-BE5C-FF00933957EF}" type="pres">
      <dgm:prSet presAssocID="{9FD95722-1472-414D-86FB-8EAF573A1DE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481A6-1ED3-0040-B98E-AAC9515611B4}" type="pres">
      <dgm:prSet presAssocID="{9FD95722-1472-414D-86FB-8EAF573A1DEC}" presName="tile4" presStyleLbl="node1" presStyleIdx="3" presStyleCnt="4"/>
      <dgm:spPr/>
      <dgm:t>
        <a:bodyPr/>
        <a:lstStyle/>
        <a:p>
          <a:endParaRPr lang="en-US"/>
        </a:p>
      </dgm:t>
    </dgm:pt>
    <dgm:pt modelId="{D3BB233E-8D7B-B846-8547-491463F7618D}" type="pres">
      <dgm:prSet presAssocID="{9FD95722-1472-414D-86FB-8EAF573A1DE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59833-FBEC-8148-BCA6-3E46F06CDDB0}" type="pres">
      <dgm:prSet presAssocID="{9FD95722-1472-414D-86FB-8EAF573A1DEC}" presName="centerTile" presStyleLbl="fgShp" presStyleIdx="0" presStyleCnt="1" custScaleX="138211" custScaleY="105263" custLinFactNeighborX="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210A2141-B1F5-5D46-BFA0-396872237095}" type="presOf" srcId="{4F16C234-90CD-A344-8877-213369962BDB}" destId="{9E2C5CF8-B1FB-C247-A5A4-7348F5FCE653}" srcOrd="0" destOrd="0" presId="urn:microsoft.com/office/officeart/2005/8/layout/matrix1"/>
    <dgm:cxn modelId="{9E1A9AFC-3524-AE4E-BBC4-3115C27F6BB4}" type="presOf" srcId="{8950FEA1-77D7-EC4F-BEBA-00DE0B27C22A}" destId="{750F6D5C-52E0-1647-89DF-9B6D8A78F091}" srcOrd="1" destOrd="0" presId="urn:microsoft.com/office/officeart/2005/8/layout/matrix1"/>
    <dgm:cxn modelId="{F9A784E0-6B25-C547-B11B-656C9E192755}" type="presOf" srcId="{9FD95722-1472-414D-86FB-8EAF573A1DEC}" destId="{C101413A-C00D-B84D-A891-C32E91EE5516}" srcOrd="0" destOrd="0" presId="urn:microsoft.com/office/officeart/2005/8/layout/matrix1"/>
    <dgm:cxn modelId="{637C184D-F531-E046-AF00-8C0F5D0BD72F}" type="presOf" srcId="{4F16C234-90CD-A344-8877-213369962BDB}" destId="{9C636854-C549-3642-9E18-98FEFF867985}" srcOrd="1" destOrd="0" presId="urn:microsoft.com/office/officeart/2005/8/layout/matrix1"/>
    <dgm:cxn modelId="{33FBAEF6-1512-3F43-98DB-7F0D818F85B3}" srcId="{DAC0636D-2F6B-E747-8B9F-E73FC77FD1D4}" destId="{2A84C442-A0D9-214C-85E2-E962851DCD8A}" srcOrd="2" destOrd="0" parTransId="{4B80507D-A094-5141-B9CF-B9537D2ABC9E}" sibTransId="{20F541C2-37F0-7649-8107-FF91CE6CDC83}"/>
    <dgm:cxn modelId="{D8C7F5C5-DB98-C943-9E13-4F26963F4499}" srcId="{DAC0636D-2F6B-E747-8B9F-E73FC77FD1D4}" destId="{A347C45B-7FCA-5D4F-AD42-6FB310FB8787}" srcOrd="3" destOrd="0" parTransId="{A0735ADE-C7B2-B149-A098-FA1FDD48B6D8}" sibTransId="{4F252EB1-CFB8-EC42-8127-9FB86B6B2CD3}"/>
    <dgm:cxn modelId="{4C536DAD-F612-2E45-A18E-7D59A7101DD8}" srcId="{DAC0636D-2F6B-E747-8B9F-E73FC77FD1D4}" destId="{8950FEA1-77D7-EC4F-BEBA-00DE0B27C22A}" srcOrd="1" destOrd="0" parTransId="{9DF1AA9F-21D0-8C4C-9094-ACE1BE43C277}" sibTransId="{1A9EBF93-86D9-F54F-9750-6EB37CBC9F8A}"/>
    <dgm:cxn modelId="{16F6B661-C6C6-6B4D-A57B-38A0D7674B2E}" srcId="{DAC0636D-2F6B-E747-8B9F-E73FC77FD1D4}" destId="{4F16C234-90CD-A344-8877-213369962BDB}" srcOrd="0" destOrd="0" parTransId="{31715688-DE32-FD42-B154-5ECC22C2DCED}" sibTransId="{EBA3F2D1-02E9-0D4A-A0D4-BFC77F43E24A}"/>
    <dgm:cxn modelId="{DAB0D1EA-E264-F047-9EB9-6417D2A3181B}" type="presOf" srcId="{DAC0636D-2F6B-E747-8B9F-E73FC77FD1D4}" destId="{82559833-FBEC-8148-BCA6-3E46F06CDDB0}" srcOrd="0" destOrd="0" presId="urn:microsoft.com/office/officeart/2005/8/layout/matrix1"/>
    <dgm:cxn modelId="{05ED1EDE-3406-DE4E-8BFA-9B1532814EB8}" type="presOf" srcId="{A347C45B-7FCA-5D4F-AD42-6FB310FB8787}" destId="{D3BB233E-8D7B-B846-8547-491463F7618D}" srcOrd="1" destOrd="0" presId="urn:microsoft.com/office/officeart/2005/8/layout/matrix1"/>
    <dgm:cxn modelId="{7CC40A45-3C3E-8842-9136-AF629EC1CAE2}" type="presOf" srcId="{8950FEA1-77D7-EC4F-BEBA-00DE0B27C22A}" destId="{5DD42131-C9F1-0D4B-9152-D02A97411298}" srcOrd="0" destOrd="0" presId="urn:microsoft.com/office/officeart/2005/8/layout/matrix1"/>
    <dgm:cxn modelId="{D9425A30-3AB2-D44A-A15D-7102C081C90F}" srcId="{9FD95722-1472-414D-86FB-8EAF573A1DEC}" destId="{DAC0636D-2F6B-E747-8B9F-E73FC77FD1D4}" srcOrd="0" destOrd="0" parTransId="{80FAED21-DA80-FC4C-BC19-9E06F82F20E4}" sibTransId="{620AAD8F-5FC7-EC46-8750-EAC7732858AC}"/>
    <dgm:cxn modelId="{5BD75E2D-5D13-9146-A131-CA29A92A74E2}" type="presOf" srcId="{A347C45B-7FCA-5D4F-AD42-6FB310FB8787}" destId="{84E481A6-1ED3-0040-B98E-AAC9515611B4}" srcOrd="0" destOrd="0" presId="urn:microsoft.com/office/officeart/2005/8/layout/matrix1"/>
    <dgm:cxn modelId="{B5754297-C15B-4845-95F0-8288F900300C}" type="presOf" srcId="{2A84C442-A0D9-214C-85E2-E962851DCD8A}" destId="{965CAFDA-D9E0-1845-BE5C-FF00933957EF}" srcOrd="1" destOrd="0" presId="urn:microsoft.com/office/officeart/2005/8/layout/matrix1"/>
    <dgm:cxn modelId="{8596A641-7BE0-6A41-A626-F940991A20EE}" type="presOf" srcId="{2A84C442-A0D9-214C-85E2-E962851DCD8A}" destId="{0CF3A978-4298-3046-9509-5D645C84D05E}" srcOrd="0" destOrd="0" presId="urn:microsoft.com/office/officeart/2005/8/layout/matrix1"/>
    <dgm:cxn modelId="{69051D2D-5B63-1D41-96DE-07601969DBC3}" type="presParOf" srcId="{C101413A-C00D-B84D-A891-C32E91EE5516}" destId="{9A5C0257-7715-9C41-A764-5D28EF61011A}" srcOrd="0" destOrd="0" presId="urn:microsoft.com/office/officeart/2005/8/layout/matrix1"/>
    <dgm:cxn modelId="{59EBEEDC-496F-5840-8E58-7900654EF178}" type="presParOf" srcId="{9A5C0257-7715-9C41-A764-5D28EF61011A}" destId="{9E2C5CF8-B1FB-C247-A5A4-7348F5FCE653}" srcOrd="0" destOrd="0" presId="urn:microsoft.com/office/officeart/2005/8/layout/matrix1"/>
    <dgm:cxn modelId="{6710BD8A-7C9B-094C-B14E-CBBE970F25F5}" type="presParOf" srcId="{9A5C0257-7715-9C41-A764-5D28EF61011A}" destId="{9C636854-C549-3642-9E18-98FEFF867985}" srcOrd="1" destOrd="0" presId="urn:microsoft.com/office/officeart/2005/8/layout/matrix1"/>
    <dgm:cxn modelId="{2D135EFD-008F-7943-AD6A-4A71154CC3E9}" type="presParOf" srcId="{9A5C0257-7715-9C41-A764-5D28EF61011A}" destId="{5DD42131-C9F1-0D4B-9152-D02A97411298}" srcOrd="2" destOrd="0" presId="urn:microsoft.com/office/officeart/2005/8/layout/matrix1"/>
    <dgm:cxn modelId="{1F303F2D-ECE1-3043-849C-1ED5471D4470}" type="presParOf" srcId="{9A5C0257-7715-9C41-A764-5D28EF61011A}" destId="{750F6D5C-52E0-1647-89DF-9B6D8A78F091}" srcOrd="3" destOrd="0" presId="urn:microsoft.com/office/officeart/2005/8/layout/matrix1"/>
    <dgm:cxn modelId="{74E43D43-E8B0-EE43-B155-D2EF718F4EC6}" type="presParOf" srcId="{9A5C0257-7715-9C41-A764-5D28EF61011A}" destId="{0CF3A978-4298-3046-9509-5D645C84D05E}" srcOrd="4" destOrd="0" presId="urn:microsoft.com/office/officeart/2005/8/layout/matrix1"/>
    <dgm:cxn modelId="{81A03711-302D-3544-9002-69C22C821F51}" type="presParOf" srcId="{9A5C0257-7715-9C41-A764-5D28EF61011A}" destId="{965CAFDA-D9E0-1845-BE5C-FF00933957EF}" srcOrd="5" destOrd="0" presId="urn:microsoft.com/office/officeart/2005/8/layout/matrix1"/>
    <dgm:cxn modelId="{7D7974CB-C96F-E248-8BF8-5777B26FB627}" type="presParOf" srcId="{9A5C0257-7715-9C41-A764-5D28EF61011A}" destId="{84E481A6-1ED3-0040-B98E-AAC9515611B4}" srcOrd="6" destOrd="0" presId="urn:microsoft.com/office/officeart/2005/8/layout/matrix1"/>
    <dgm:cxn modelId="{E744E0DB-4EEC-A549-A217-4695401F9177}" type="presParOf" srcId="{9A5C0257-7715-9C41-A764-5D28EF61011A}" destId="{D3BB233E-8D7B-B846-8547-491463F7618D}" srcOrd="7" destOrd="0" presId="urn:microsoft.com/office/officeart/2005/8/layout/matrix1"/>
    <dgm:cxn modelId="{3ECF9F57-5A8F-054D-AC0F-AE2AD438180C}" type="presParOf" srcId="{C101413A-C00D-B84D-A891-C32E91EE5516}" destId="{82559833-FBEC-8148-BCA6-3E46F06CDDB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EB8E22-E2ED-AB46-BEEE-41F8FA5163E7}" type="doc">
      <dgm:prSet loTypeId="urn:microsoft.com/office/officeart/2005/8/layout/radial4" loCatId="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B52DD36F-9F85-1C49-AAF9-172511B8C6B7}">
      <dgm:prSet phldrT="[Text]"/>
      <dgm:spPr>
        <a:ln>
          <a:solidFill>
            <a:srgbClr val="215D77"/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 smtClean="0">
              <a:effectLst>
                <a:outerShdw blurRad="50800" dist="25400" dir="2700000" algn="tl" rotWithShape="0">
                  <a:srgbClr val="000000">
                    <a:alpha val="43000"/>
                  </a:srgbClr>
                </a:outerShdw>
              </a:effectLst>
            </a:rPr>
            <a:t>Media</a:t>
          </a:r>
          <a:endParaRPr lang="en-US" b="1" dirty="0">
            <a:effectLst>
              <a:outerShdw blurRad="50800" dist="25400" dir="27000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99A5B76F-118A-804C-883D-00B6BA326AB7}" type="parTrans" cxnId="{D54E1A64-582E-8F4D-9192-B092FF1E5C09}">
      <dgm:prSet/>
      <dgm:spPr/>
      <dgm:t>
        <a:bodyPr/>
        <a:lstStyle/>
        <a:p>
          <a:endParaRPr lang="en-US"/>
        </a:p>
      </dgm:t>
    </dgm:pt>
    <dgm:pt modelId="{452AA926-D4B1-3943-BDA5-8C90DD4DA469}" type="sibTrans" cxnId="{D54E1A64-582E-8F4D-9192-B092FF1E5C09}">
      <dgm:prSet/>
      <dgm:spPr/>
      <dgm:t>
        <a:bodyPr/>
        <a:lstStyle/>
        <a:p>
          <a:endParaRPr lang="en-US"/>
        </a:p>
      </dgm:t>
    </dgm:pt>
    <dgm:pt modelId="{D7778C91-EBC5-8D41-B218-F954FC133B4C}">
      <dgm:prSet phldrT="[Text]"/>
      <dgm:spPr>
        <a:solidFill>
          <a:srgbClr val="7BE0FC"/>
        </a:solidFill>
        <a:ln w="28575" cmpd="sng">
          <a:solidFill>
            <a:schemeClr val="tx2">
              <a:lumMod val="50000"/>
              <a:lumOff val="50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Newspapers</a:t>
          </a:r>
          <a:endParaRPr lang="en-US" b="1" dirty="0">
            <a:solidFill>
              <a:schemeClr val="tx1"/>
            </a:solidFill>
          </a:endParaRPr>
        </a:p>
      </dgm:t>
    </dgm:pt>
    <dgm:pt modelId="{BCFF9794-7FFE-3547-A6ED-5F0895002A86}" type="parTrans" cxnId="{E8FA83B0-7F41-494A-8204-0CBF571E8E07}">
      <dgm:prSet/>
      <dgm:spPr>
        <a:solidFill>
          <a:srgbClr val="7BE0FC"/>
        </a:solidFill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endParaRPr lang="en-US"/>
        </a:p>
      </dgm:t>
    </dgm:pt>
    <dgm:pt modelId="{833265F8-BFE5-AC4A-964C-9074ED53D43D}" type="sibTrans" cxnId="{E8FA83B0-7F41-494A-8204-0CBF571E8E07}">
      <dgm:prSet/>
      <dgm:spPr/>
      <dgm:t>
        <a:bodyPr/>
        <a:lstStyle/>
        <a:p>
          <a:endParaRPr lang="en-US"/>
        </a:p>
      </dgm:t>
    </dgm:pt>
    <dgm:pt modelId="{15AEF666-956E-A448-AABF-68148EE52ED1}">
      <dgm:prSet phldrT="[Text]"/>
      <dgm:spPr>
        <a:ln w="28575" cmpd="sng">
          <a:solidFill>
            <a:schemeClr val="accent3">
              <a:lumMod val="50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Television</a:t>
          </a:r>
          <a:endParaRPr lang="en-US" b="1" dirty="0">
            <a:solidFill>
              <a:schemeClr val="tx1"/>
            </a:solidFill>
          </a:endParaRPr>
        </a:p>
      </dgm:t>
    </dgm:pt>
    <dgm:pt modelId="{BBBC9242-9C26-8045-8070-B75A5CC5F8EC}" type="parTrans" cxnId="{772E0C53-794E-1642-985D-3E04F42A5861}">
      <dgm:prSet/>
      <dgm:spPr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endParaRPr lang="en-US"/>
        </a:p>
      </dgm:t>
    </dgm:pt>
    <dgm:pt modelId="{BDF66AB7-A37B-534B-AE21-34B368045254}" type="sibTrans" cxnId="{772E0C53-794E-1642-985D-3E04F42A5861}">
      <dgm:prSet/>
      <dgm:spPr/>
      <dgm:t>
        <a:bodyPr/>
        <a:lstStyle/>
        <a:p>
          <a:endParaRPr lang="en-US"/>
        </a:p>
      </dgm:t>
    </dgm:pt>
    <dgm:pt modelId="{65F90907-C6BE-B841-8CB3-D8427B51CD98}">
      <dgm:prSet phldrT="[Text]"/>
      <dgm:spPr>
        <a:ln w="28575" cmpd="sng">
          <a:solidFill>
            <a:schemeClr val="accent3">
              <a:lumMod val="7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Direct mail</a:t>
          </a:r>
          <a:endParaRPr lang="en-US" b="1" dirty="0">
            <a:solidFill>
              <a:schemeClr val="tx1"/>
            </a:solidFill>
          </a:endParaRPr>
        </a:p>
      </dgm:t>
    </dgm:pt>
    <dgm:pt modelId="{73D3309D-E20C-8A41-8CE1-7D61A81B6D54}" type="parTrans" cxnId="{DDDC3CAF-49B7-1444-AE70-590D47275CBC}">
      <dgm:prSet/>
      <dgm:spPr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endParaRPr lang="en-US"/>
        </a:p>
      </dgm:t>
    </dgm:pt>
    <dgm:pt modelId="{8B2207A2-439B-C74C-8BD7-7C260C0B3C38}" type="sibTrans" cxnId="{DDDC3CAF-49B7-1444-AE70-590D47275CBC}">
      <dgm:prSet/>
      <dgm:spPr/>
      <dgm:t>
        <a:bodyPr/>
        <a:lstStyle/>
        <a:p>
          <a:endParaRPr lang="en-US"/>
        </a:p>
      </dgm:t>
    </dgm:pt>
    <dgm:pt modelId="{36764829-7ED2-114D-8F7B-34346E17100B}">
      <dgm:prSet phldrT="[Text]"/>
      <dgm:spPr>
        <a:ln w="28575" cmpd="sng">
          <a:solidFill>
            <a:schemeClr val="accent5">
              <a:lumMod val="50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Radio</a:t>
          </a:r>
          <a:endParaRPr lang="en-US" b="1" dirty="0">
            <a:solidFill>
              <a:schemeClr val="tx1"/>
            </a:solidFill>
          </a:endParaRPr>
        </a:p>
      </dgm:t>
    </dgm:pt>
    <dgm:pt modelId="{DC787F52-9774-804C-AF8F-304A20B66400}" type="parTrans" cxnId="{C03DCE3F-8E19-1D4E-839B-935440DF3B79}">
      <dgm:prSet/>
      <dgm:spPr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endParaRPr lang="en-US"/>
        </a:p>
      </dgm:t>
    </dgm:pt>
    <dgm:pt modelId="{9284FAE1-2183-F242-998F-4ACA93AF555E}" type="sibTrans" cxnId="{C03DCE3F-8E19-1D4E-839B-935440DF3B79}">
      <dgm:prSet/>
      <dgm:spPr/>
      <dgm:t>
        <a:bodyPr/>
        <a:lstStyle/>
        <a:p>
          <a:endParaRPr lang="en-US"/>
        </a:p>
      </dgm:t>
    </dgm:pt>
    <dgm:pt modelId="{5F5E0A9E-438F-0B4D-AED8-F19B77C75916}">
      <dgm:prSet phldrT="[Text]"/>
      <dgm:spPr>
        <a:solidFill>
          <a:schemeClr val="accent6">
            <a:lumMod val="40000"/>
            <a:lumOff val="60000"/>
          </a:schemeClr>
        </a:solidFill>
        <a:ln w="28575" cmpd="sng">
          <a:solidFill>
            <a:schemeClr val="accent6">
              <a:lumMod val="7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Magazines</a:t>
          </a:r>
          <a:endParaRPr lang="en-US" b="1" dirty="0">
            <a:solidFill>
              <a:schemeClr val="tx1"/>
            </a:solidFill>
          </a:endParaRPr>
        </a:p>
      </dgm:t>
    </dgm:pt>
    <dgm:pt modelId="{1CBA83FF-0211-B54C-9DA8-1DF38CAE79D6}" type="parTrans" cxnId="{CD03B4DF-7541-2E49-976C-24C0F674C848}">
      <dgm:prSet/>
      <dgm:spPr>
        <a:solidFill>
          <a:schemeClr val="accent6">
            <a:lumMod val="40000"/>
            <a:lumOff val="60000"/>
          </a:schemeClr>
        </a:solidFill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endParaRPr lang="en-US"/>
        </a:p>
      </dgm:t>
    </dgm:pt>
    <dgm:pt modelId="{1AEC0770-9611-FA49-8F12-DC10D9758197}" type="sibTrans" cxnId="{CD03B4DF-7541-2E49-976C-24C0F674C848}">
      <dgm:prSet/>
      <dgm:spPr/>
      <dgm:t>
        <a:bodyPr/>
        <a:lstStyle/>
        <a:p>
          <a:endParaRPr lang="en-US"/>
        </a:p>
      </dgm:t>
    </dgm:pt>
    <dgm:pt modelId="{D9C573C5-3D39-7144-8AEA-95DEBA89199C}">
      <dgm:prSet phldrT="[Text]"/>
      <dgm:spPr>
        <a:solidFill>
          <a:schemeClr val="accent2">
            <a:lumMod val="40000"/>
            <a:lumOff val="60000"/>
          </a:schemeClr>
        </a:solidFill>
        <a:ln w="28575" cmpd="sng">
          <a:solidFill>
            <a:schemeClr val="accent1">
              <a:lumMod val="75000"/>
            </a:schemeClr>
          </a:solidFill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Outdoor</a:t>
          </a:r>
          <a:endParaRPr lang="en-US" b="1" dirty="0">
            <a:solidFill>
              <a:schemeClr val="tx1"/>
            </a:solidFill>
          </a:endParaRPr>
        </a:p>
      </dgm:t>
    </dgm:pt>
    <dgm:pt modelId="{BA010379-25B6-B340-A334-BEB1A56B50AC}" type="parTrans" cxnId="{126DBC1E-AC0D-6149-BB47-2BE8E482C145}">
      <dgm:prSet/>
      <dgm:spPr>
        <a:solidFill>
          <a:schemeClr val="accent2">
            <a:lumMod val="40000"/>
            <a:lumOff val="60000"/>
          </a:schemeClr>
        </a:solidFill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endParaRPr lang="en-US"/>
        </a:p>
      </dgm:t>
    </dgm:pt>
    <dgm:pt modelId="{DC7DB5D2-5EFE-0946-A8FB-E5321EA173F0}" type="sibTrans" cxnId="{126DBC1E-AC0D-6149-BB47-2BE8E482C145}">
      <dgm:prSet/>
      <dgm:spPr/>
      <dgm:t>
        <a:bodyPr/>
        <a:lstStyle/>
        <a:p>
          <a:endParaRPr lang="en-US"/>
        </a:p>
      </dgm:t>
    </dgm:pt>
    <dgm:pt modelId="{403C431E-FB50-8940-95BA-9A8F7C29BC05}" type="pres">
      <dgm:prSet presAssocID="{40EB8E22-E2ED-AB46-BEEE-41F8FA5163E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8EF568-227F-9149-A0CF-BB00AB0DA46A}" type="pres">
      <dgm:prSet presAssocID="{B52DD36F-9F85-1C49-AAF9-172511B8C6B7}" presName="centerShape" presStyleLbl="node0" presStyleIdx="0" presStyleCnt="1"/>
      <dgm:spPr/>
      <dgm:t>
        <a:bodyPr/>
        <a:lstStyle/>
        <a:p>
          <a:endParaRPr lang="en-US"/>
        </a:p>
      </dgm:t>
    </dgm:pt>
    <dgm:pt modelId="{09073B1C-94FB-8F44-A0BB-001AE564D2EA}" type="pres">
      <dgm:prSet presAssocID="{BCFF9794-7FFE-3547-A6ED-5F0895002A86}" presName="parTrans" presStyleLbl="bgSibTrans2D1" presStyleIdx="0" presStyleCnt="6"/>
      <dgm:spPr/>
      <dgm:t>
        <a:bodyPr/>
        <a:lstStyle/>
        <a:p>
          <a:endParaRPr lang="en-US"/>
        </a:p>
      </dgm:t>
    </dgm:pt>
    <dgm:pt modelId="{E23BE18E-2B85-EA47-85C6-24FAEE014A57}" type="pres">
      <dgm:prSet presAssocID="{D7778C91-EBC5-8D41-B218-F954FC133B4C}" presName="node" presStyleLbl="node1" presStyleIdx="0" presStyleCnt="6" custScaleX="1193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7982CE-681F-8348-A88E-ADD6E30632B0}" type="pres">
      <dgm:prSet presAssocID="{BBBC9242-9C26-8045-8070-B75A5CC5F8EC}" presName="parTrans" presStyleLbl="bgSibTrans2D1" presStyleIdx="1" presStyleCnt="6"/>
      <dgm:spPr/>
      <dgm:t>
        <a:bodyPr/>
        <a:lstStyle/>
        <a:p>
          <a:endParaRPr lang="en-US"/>
        </a:p>
      </dgm:t>
    </dgm:pt>
    <dgm:pt modelId="{DCC45C88-1E28-814C-BD6E-5183B19D35E5}" type="pres">
      <dgm:prSet presAssocID="{15AEF666-956E-A448-AABF-68148EE52ED1}" presName="node" presStyleLbl="node1" presStyleIdx="1" presStyleCnt="6" custScaleX="119353" custRadScaleRad="96535" custRadScaleInc="-97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1DB4A-9434-9844-983D-BA4D229E0721}" type="pres">
      <dgm:prSet presAssocID="{73D3309D-E20C-8A41-8CE1-7D61A81B6D54}" presName="parTrans" presStyleLbl="bgSibTrans2D1" presStyleIdx="2" presStyleCnt="6"/>
      <dgm:spPr/>
      <dgm:t>
        <a:bodyPr/>
        <a:lstStyle/>
        <a:p>
          <a:endParaRPr lang="en-US"/>
        </a:p>
      </dgm:t>
    </dgm:pt>
    <dgm:pt modelId="{B10F9B6D-DE66-D74E-A31C-3E5BE06924A6}" type="pres">
      <dgm:prSet presAssocID="{65F90907-C6BE-B841-8CB3-D8427B51CD98}" presName="node" presStyleLbl="node1" presStyleIdx="2" presStyleCnt="6" custScaleX="1193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1A685F-9A36-FE47-A41D-1439F059FBC4}" type="pres">
      <dgm:prSet presAssocID="{DC787F52-9774-804C-AF8F-304A20B66400}" presName="parTrans" presStyleLbl="bgSibTrans2D1" presStyleIdx="3" presStyleCnt="6"/>
      <dgm:spPr/>
      <dgm:t>
        <a:bodyPr/>
        <a:lstStyle/>
        <a:p>
          <a:endParaRPr lang="en-US"/>
        </a:p>
      </dgm:t>
    </dgm:pt>
    <dgm:pt modelId="{15FCC9F2-6CFF-5A48-83A7-0E65691D990C}" type="pres">
      <dgm:prSet presAssocID="{36764829-7ED2-114D-8F7B-34346E17100B}" presName="node" presStyleLbl="node1" presStyleIdx="3" presStyleCnt="6" custScaleX="1193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C567B0-11DC-5649-81F6-6A322BCC86F9}" type="pres">
      <dgm:prSet presAssocID="{1CBA83FF-0211-B54C-9DA8-1DF38CAE79D6}" presName="parTrans" presStyleLbl="bgSibTrans2D1" presStyleIdx="4" presStyleCnt="6"/>
      <dgm:spPr/>
      <dgm:t>
        <a:bodyPr/>
        <a:lstStyle/>
        <a:p>
          <a:endParaRPr lang="en-US"/>
        </a:p>
      </dgm:t>
    </dgm:pt>
    <dgm:pt modelId="{7F5C2870-8B2A-4944-B695-C4AAF7DB5DF8}" type="pres">
      <dgm:prSet presAssocID="{5F5E0A9E-438F-0B4D-AED8-F19B77C75916}" presName="node" presStyleLbl="node1" presStyleIdx="4" presStyleCnt="6" custScaleX="119353" custRadScaleRad="96535" custRadScaleInc="97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CB53A7-6C8F-D849-9CA0-191074CC8C4D}" type="pres">
      <dgm:prSet presAssocID="{BA010379-25B6-B340-A334-BEB1A56B50AC}" presName="parTrans" presStyleLbl="bgSibTrans2D1" presStyleIdx="5" presStyleCnt="6"/>
      <dgm:spPr/>
      <dgm:t>
        <a:bodyPr/>
        <a:lstStyle/>
        <a:p>
          <a:endParaRPr lang="en-US"/>
        </a:p>
      </dgm:t>
    </dgm:pt>
    <dgm:pt modelId="{39DEFFA9-03DE-5A4C-95BB-DE0D95FEBE70}" type="pres">
      <dgm:prSet presAssocID="{D9C573C5-3D39-7144-8AEA-95DEBA89199C}" presName="node" presStyleLbl="node1" presStyleIdx="5" presStyleCnt="6" custScaleX="1193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AF99B1-B5FF-4849-AD21-F222F815398D}" type="presOf" srcId="{DC787F52-9774-804C-AF8F-304A20B66400}" destId="{F91A685F-9A36-FE47-A41D-1439F059FBC4}" srcOrd="0" destOrd="0" presId="urn:microsoft.com/office/officeart/2005/8/layout/radial4"/>
    <dgm:cxn modelId="{E8FA83B0-7F41-494A-8204-0CBF571E8E07}" srcId="{B52DD36F-9F85-1C49-AAF9-172511B8C6B7}" destId="{D7778C91-EBC5-8D41-B218-F954FC133B4C}" srcOrd="0" destOrd="0" parTransId="{BCFF9794-7FFE-3547-A6ED-5F0895002A86}" sibTransId="{833265F8-BFE5-AC4A-964C-9074ED53D43D}"/>
    <dgm:cxn modelId="{C05E1737-B4B6-2D44-BCE1-8135B7116BBE}" type="presOf" srcId="{65F90907-C6BE-B841-8CB3-D8427B51CD98}" destId="{B10F9B6D-DE66-D74E-A31C-3E5BE06924A6}" srcOrd="0" destOrd="0" presId="urn:microsoft.com/office/officeart/2005/8/layout/radial4"/>
    <dgm:cxn modelId="{B76B4240-0589-BF40-A63A-F0CABBD611B7}" type="presOf" srcId="{D7778C91-EBC5-8D41-B218-F954FC133B4C}" destId="{E23BE18E-2B85-EA47-85C6-24FAEE014A57}" srcOrd="0" destOrd="0" presId="urn:microsoft.com/office/officeart/2005/8/layout/radial4"/>
    <dgm:cxn modelId="{A9436997-537D-914C-B96C-13F6E9DC4FE9}" type="presOf" srcId="{BA010379-25B6-B340-A334-BEB1A56B50AC}" destId="{7BCB53A7-6C8F-D849-9CA0-191074CC8C4D}" srcOrd="0" destOrd="0" presId="urn:microsoft.com/office/officeart/2005/8/layout/radial4"/>
    <dgm:cxn modelId="{6C8D1FA8-EF8F-F24E-9543-E06FC20C9B1F}" type="presOf" srcId="{15AEF666-956E-A448-AABF-68148EE52ED1}" destId="{DCC45C88-1E28-814C-BD6E-5183B19D35E5}" srcOrd="0" destOrd="0" presId="urn:microsoft.com/office/officeart/2005/8/layout/radial4"/>
    <dgm:cxn modelId="{772E0C53-794E-1642-985D-3E04F42A5861}" srcId="{B52DD36F-9F85-1C49-AAF9-172511B8C6B7}" destId="{15AEF666-956E-A448-AABF-68148EE52ED1}" srcOrd="1" destOrd="0" parTransId="{BBBC9242-9C26-8045-8070-B75A5CC5F8EC}" sibTransId="{BDF66AB7-A37B-534B-AE21-34B368045254}"/>
    <dgm:cxn modelId="{998ABA78-83EF-7D43-9809-616ECB380576}" type="presOf" srcId="{40EB8E22-E2ED-AB46-BEEE-41F8FA5163E7}" destId="{403C431E-FB50-8940-95BA-9A8F7C29BC05}" srcOrd="0" destOrd="0" presId="urn:microsoft.com/office/officeart/2005/8/layout/radial4"/>
    <dgm:cxn modelId="{1D6DBFC9-A042-8348-AD17-344814DF8874}" type="presOf" srcId="{73D3309D-E20C-8A41-8CE1-7D61A81B6D54}" destId="{7531DB4A-9434-9844-983D-BA4D229E0721}" srcOrd="0" destOrd="0" presId="urn:microsoft.com/office/officeart/2005/8/layout/radial4"/>
    <dgm:cxn modelId="{C6531C01-5E7B-C44D-8763-4E89EB738C7B}" type="presOf" srcId="{D9C573C5-3D39-7144-8AEA-95DEBA89199C}" destId="{39DEFFA9-03DE-5A4C-95BB-DE0D95FEBE70}" srcOrd="0" destOrd="0" presId="urn:microsoft.com/office/officeart/2005/8/layout/radial4"/>
    <dgm:cxn modelId="{93385D85-E391-6242-BF88-12DBB5BCF320}" type="presOf" srcId="{1CBA83FF-0211-B54C-9DA8-1DF38CAE79D6}" destId="{23C567B0-11DC-5649-81F6-6A322BCC86F9}" srcOrd="0" destOrd="0" presId="urn:microsoft.com/office/officeart/2005/8/layout/radial4"/>
    <dgm:cxn modelId="{0F26921D-0334-4248-B041-82D5FEC49325}" type="presOf" srcId="{BCFF9794-7FFE-3547-A6ED-5F0895002A86}" destId="{09073B1C-94FB-8F44-A0BB-001AE564D2EA}" srcOrd="0" destOrd="0" presId="urn:microsoft.com/office/officeart/2005/8/layout/radial4"/>
    <dgm:cxn modelId="{DDDC3CAF-49B7-1444-AE70-590D47275CBC}" srcId="{B52DD36F-9F85-1C49-AAF9-172511B8C6B7}" destId="{65F90907-C6BE-B841-8CB3-D8427B51CD98}" srcOrd="2" destOrd="0" parTransId="{73D3309D-E20C-8A41-8CE1-7D61A81B6D54}" sibTransId="{8B2207A2-439B-C74C-8BD7-7C260C0B3C38}"/>
    <dgm:cxn modelId="{04649C64-4D69-A145-9665-8D6513628461}" type="presOf" srcId="{BBBC9242-9C26-8045-8070-B75A5CC5F8EC}" destId="{9A7982CE-681F-8348-A88E-ADD6E30632B0}" srcOrd="0" destOrd="0" presId="urn:microsoft.com/office/officeart/2005/8/layout/radial4"/>
    <dgm:cxn modelId="{A68592AB-D827-9243-9FCA-E5245114A6D3}" type="presOf" srcId="{B52DD36F-9F85-1C49-AAF9-172511B8C6B7}" destId="{BE8EF568-227F-9149-A0CF-BB00AB0DA46A}" srcOrd="0" destOrd="0" presId="urn:microsoft.com/office/officeart/2005/8/layout/radial4"/>
    <dgm:cxn modelId="{126DBC1E-AC0D-6149-BB47-2BE8E482C145}" srcId="{B52DD36F-9F85-1C49-AAF9-172511B8C6B7}" destId="{D9C573C5-3D39-7144-8AEA-95DEBA89199C}" srcOrd="5" destOrd="0" parTransId="{BA010379-25B6-B340-A334-BEB1A56B50AC}" sibTransId="{DC7DB5D2-5EFE-0946-A8FB-E5321EA173F0}"/>
    <dgm:cxn modelId="{D54E1A64-582E-8F4D-9192-B092FF1E5C09}" srcId="{40EB8E22-E2ED-AB46-BEEE-41F8FA5163E7}" destId="{B52DD36F-9F85-1C49-AAF9-172511B8C6B7}" srcOrd="0" destOrd="0" parTransId="{99A5B76F-118A-804C-883D-00B6BA326AB7}" sibTransId="{452AA926-D4B1-3943-BDA5-8C90DD4DA469}"/>
    <dgm:cxn modelId="{F17E3769-3FA1-7B4E-887A-28BBBAD0F15B}" type="presOf" srcId="{5F5E0A9E-438F-0B4D-AED8-F19B77C75916}" destId="{7F5C2870-8B2A-4944-B695-C4AAF7DB5DF8}" srcOrd="0" destOrd="0" presId="urn:microsoft.com/office/officeart/2005/8/layout/radial4"/>
    <dgm:cxn modelId="{C03DCE3F-8E19-1D4E-839B-935440DF3B79}" srcId="{B52DD36F-9F85-1C49-AAF9-172511B8C6B7}" destId="{36764829-7ED2-114D-8F7B-34346E17100B}" srcOrd="3" destOrd="0" parTransId="{DC787F52-9774-804C-AF8F-304A20B66400}" sibTransId="{9284FAE1-2183-F242-998F-4ACA93AF555E}"/>
    <dgm:cxn modelId="{CD03B4DF-7541-2E49-976C-24C0F674C848}" srcId="{B52DD36F-9F85-1C49-AAF9-172511B8C6B7}" destId="{5F5E0A9E-438F-0B4D-AED8-F19B77C75916}" srcOrd="4" destOrd="0" parTransId="{1CBA83FF-0211-B54C-9DA8-1DF38CAE79D6}" sibTransId="{1AEC0770-9611-FA49-8F12-DC10D9758197}"/>
    <dgm:cxn modelId="{F149CB95-BE28-8240-AA0F-24A2DA5519D9}" type="presOf" srcId="{36764829-7ED2-114D-8F7B-34346E17100B}" destId="{15FCC9F2-6CFF-5A48-83A7-0E65691D990C}" srcOrd="0" destOrd="0" presId="urn:microsoft.com/office/officeart/2005/8/layout/radial4"/>
    <dgm:cxn modelId="{8EFD9B6D-01BE-854F-A3E5-BC8B41BEE47E}" type="presParOf" srcId="{403C431E-FB50-8940-95BA-9A8F7C29BC05}" destId="{BE8EF568-227F-9149-A0CF-BB00AB0DA46A}" srcOrd="0" destOrd="0" presId="urn:microsoft.com/office/officeart/2005/8/layout/radial4"/>
    <dgm:cxn modelId="{2DCF6667-50FB-6E43-A5A5-D11987BEDD3D}" type="presParOf" srcId="{403C431E-FB50-8940-95BA-9A8F7C29BC05}" destId="{09073B1C-94FB-8F44-A0BB-001AE564D2EA}" srcOrd="1" destOrd="0" presId="urn:microsoft.com/office/officeart/2005/8/layout/radial4"/>
    <dgm:cxn modelId="{84822694-FCE2-C645-8C27-B4638533FFB8}" type="presParOf" srcId="{403C431E-FB50-8940-95BA-9A8F7C29BC05}" destId="{E23BE18E-2B85-EA47-85C6-24FAEE014A57}" srcOrd="2" destOrd="0" presId="urn:microsoft.com/office/officeart/2005/8/layout/radial4"/>
    <dgm:cxn modelId="{39CF4E03-5D6C-8A40-BB79-93658629E3A0}" type="presParOf" srcId="{403C431E-FB50-8940-95BA-9A8F7C29BC05}" destId="{9A7982CE-681F-8348-A88E-ADD6E30632B0}" srcOrd="3" destOrd="0" presId="urn:microsoft.com/office/officeart/2005/8/layout/radial4"/>
    <dgm:cxn modelId="{21D4DBDF-618B-F14D-AA7C-B1726F601850}" type="presParOf" srcId="{403C431E-FB50-8940-95BA-9A8F7C29BC05}" destId="{DCC45C88-1E28-814C-BD6E-5183B19D35E5}" srcOrd="4" destOrd="0" presId="urn:microsoft.com/office/officeart/2005/8/layout/radial4"/>
    <dgm:cxn modelId="{4D278DED-6029-F043-BD9D-1EF84CC72307}" type="presParOf" srcId="{403C431E-FB50-8940-95BA-9A8F7C29BC05}" destId="{7531DB4A-9434-9844-983D-BA4D229E0721}" srcOrd="5" destOrd="0" presId="urn:microsoft.com/office/officeart/2005/8/layout/radial4"/>
    <dgm:cxn modelId="{0D8600CC-E9B8-C34B-8850-7E05BDDFB79D}" type="presParOf" srcId="{403C431E-FB50-8940-95BA-9A8F7C29BC05}" destId="{B10F9B6D-DE66-D74E-A31C-3E5BE06924A6}" srcOrd="6" destOrd="0" presId="urn:microsoft.com/office/officeart/2005/8/layout/radial4"/>
    <dgm:cxn modelId="{839A6398-A7F3-6040-9817-23C4E5C9536F}" type="presParOf" srcId="{403C431E-FB50-8940-95BA-9A8F7C29BC05}" destId="{F91A685F-9A36-FE47-A41D-1439F059FBC4}" srcOrd="7" destOrd="0" presId="urn:microsoft.com/office/officeart/2005/8/layout/radial4"/>
    <dgm:cxn modelId="{73A867CD-C757-C043-A16A-59028C8ABAFA}" type="presParOf" srcId="{403C431E-FB50-8940-95BA-9A8F7C29BC05}" destId="{15FCC9F2-6CFF-5A48-83A7-0E65691D990C}" srcOrd="8" destOrd="0" presId="urn:microsoft.com/office/officeart/2005/8/layout/radial4"/>
    <dgm:cxn modelId="{EB550CAE-443C-7743-B5C8-BFE33C5FA8EF}" type="presParOf" srcId="{403C431E-FB50-8940-95BA-9A8F7C29BC05}" destId="{23C567B0-11DC-5649-81F6-6A322BCC86F9}" srcOrd="9" destOrd="0" presId="urn:microsoft.com/office/officeart/2005/8/layout/radial4"/>
    <dgm:cxn modelId="{5300B79E-7C91-4F42-827F-20623B88E542}" type="presParOf" srcId="{403C431E-FB50-8940-95BA-9A8F7C29BC05}" destId="{7F5C2870-8B2A-4944-B695-C4AAF7DB5DF8}" srcOrd="10" destOrd="0" presId="urn:microsoft.com/office/officeart/2005/8/layout/radial4"/>
    <dgm:cxn modelId="{BD4AE086-A2B7-0542-9F95-03D85ABE3A29}" type="presParOf" srcId="{403C431E-FB50-8940-95BA-9A8F7C29BC05}" destId="{7BCB53A7-6C8F-D849-9CA0-191074CC8C4D}" srcOrd="11" destOrd="0" presId="urn:microsoft.com/office/officeart/2005/8/layout/radial4"/>
    <dgm:cxn modelId="{D32D84AD-5442-EB41-9AAC-B25F26F19D68}" type="presParOf" srcId="{403C431E-FB50-8940-95BA-9A8F7C29BC05}" destId="{39DEFFA9-03DE-5A4C-95BB-DE0D95FEBE70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C5CF8-B1FB-C247-A5A4-7348F5FCE653}">
      <dsp:nvSpPr>
        <dsp:cNvPr id="0" name=""/>
        <dsp:cNvSpPr/>
      </dsp:nvSpPr>
      <dsp:spPr>
        <a:xfrm rot="16200000">
          <a:off x="822950" y="-822950"/>
          <a:ext cx="1828780" cy="3474682"/>
        </a:xfrm>
        <a:prstGeom prst="round1Rect">
          <a:avLst/>
        </a:prstGeom>
        <a:solidFill>
          <a:schemeClr val="tx2">
            <a:lumMod val="10000"/>
            <a:lumOff val="90000"/>
          </a:schemeClr>
        </a:solidFill>
        <a:ln>
          <a:solidFill>
            <a:srgbClr val="2C7C9F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Price</a:t>
          </a:r>
          <a:endParaRPr lang="en-US" sz="3600" b="1" kern="1200" dirty="0">
            <a:solidFill>
              <a:schemeClr val="tx1"/>
            </a:solidFill>
          </a:endParaRPr>
        </a:p>
      </dsp:txBody>
      <dsp:txXfrm rot="5400000">
        <a:off x="0" y="0"/>
        <a:ext cx="3474682" cy="1371585"/>
      </dsp:txXfrm>
    </dsp:sp>
    <dsp:sp modelId="{5DD42131-C9F1-0D4B-9152-D02A97411298}">
      <dsp:nvSpPr>
        <dsp:cNvPr id="0" name=""/>
        <dsp:cNvSpPr/>
      </dsp:nvSpPr>
      <dsp:spPr>
        <a:xfrm>
          <a:off x="3474682" y="0"/>
          <a:ext cx="3474682" cy="1828780"/>
        </a:xfrm>
        <a:prstGeom prst="round1Rect">
          <a:avLst/>
        </a:prstGeom>
        <a:solidFill>
          <a:schemeClr val="accent4">
            <a:lumMod val="60000"/>
            <a:lumOff val="40000"/>
          </a:schemeClr>
        </a:solidFill>
        <a:ln>
          <a:solidFill>
            <a:srgbClr val="2C7C9F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Product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3474682" y="0"/>
        <a:ext cx="3474682" cy="1371585"/>
      </dsp:txXfrm>
    </dsp:sp>
    <dsp:sp modelId="{0CF3A978-4298-3046-9509-5D645C84D05E}">
      <dsp:nvSpPr>
        <dsp:cNvPr id="0" name=""/>
        <dsp:cNvSpPr/>
      </dsp:nvSpPr>
      <dsp:spPr>
        <a:xfrm rot="10800000">
          <a:off x="0" y="1828780"/>
          <a:ext cx="3474682" cy="1828780"/>
        </a:xfrm>
        <a:prstGeom prst="round1Rect">
          <a:avLst/>
        </a:prstGeom>
        <a:solidFill>
          <a:srgbClr val="C4C6FA"/>
        </a:solidFill>
        <a:ln>
          <a:solidFill>
            <a:srgbClr val="2C7C9F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Place</a:t>
          </a:r>
          <a:endParaRPr lang="en-US" sz="3600" b="1" kern="1200" dirty="0">
            <a:solidFill>
              <a:schemeClr val="tx1"/>
            </a:solidFill>
          </a:endParaRPr>
        </a:p>
      </dsp:txBody>
      <dsp:txXfrm rot="10800000">
        <a:off x="0" y="2285975"/>
        <a:ext cx="3474682" cy="1371585"/>
      </dsp:txXfrm>
    </dsp:sp>
    <dsp:sp modelId="{84E481A6-1ED3-0040-B98E-AAC9515611B4}">
      <dsp:nvSpPr>
        <dsp:cNvPr id="0" name=""/>
        <dsp:cNvSpPr/>
      </dsp:nvSpPr>
      <dsp:spPr>
        <a:xfrm rot="5400000">
          <a:off x="4297633" y="1005829"/>
          <a:ext cx="1828780" cy="3474682"/>
        </a:xfrm>
        <a:prstGeom prst="round1Rect">
          <a:avLst/>
        </a:prstGeom>
        <a:solidFill>
          <a:srgbClr val="B8F2D3"/>
        </a:solidFill>
        <a:ln>
          <a:solidFill>
            <a:srgbClr val="2C7C9F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Promotion</a:t>
          </a:r>
          <a:endParaRPr lang="en-US" sz="3600" b="1" kern="1200" dirty="0">
            <a:solidFill>
              <a:schemeClr val="tx1"/>
            </a:solidFill>
          </a:endParaRPr>
        </a:p>
      </dsp:txBody>
      <dsp:txXfrm rot="-5400000">
        <a:off x="3474682" y="2285974"/>
        <a:ext cx="3474682" cy="1371585"/>
      </dsp:txXfrm>
    </dsp:sp>
    <dsp:sp modelId="{82559833-FBEC-8148-BCA6-3E46F06CDDB0}">
      <dsp:nvSpPr>
        <dsp:cNvPr id="0" name=""/>
        <dsp:cNvSpPr/>
      </dsp:nvSpPr>
      <dsp:spPr>
        <a:xfrm>
          <a:off x="2107881" y="1137757"/>
          <a:ext cx="2733601" cy="1382045"/>
        </a:xfrm>
        <a:prstGeom prst="roundRect">
          <a:avLst/>
        </a:prstGeom>
        <a:solidFill>
          <a:srgbClr val="3C7C95"/>
        </a:solidFill>
        <a:ln>
          <a:solidFill>
            <a:srgbClr val="0F3661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/>
              </a:solidFill>
              <a:effectLst>
                <a:outerShdw blurRad="47625" dist="25400" dir="2700000" algn="tl" rotWithShape="0">
                  <a:srgbClr val="000000">
                    <a:alpha val="43000"/>
                  </a:srgbClr>
                </a:outerShdw>
              </a:effectLst>
            </a:rPr>
            <a:t>Marketing Mix</a:t>
          </a:r>
          <a:endParaRPr lang="en-US" sz="3600" b="1" kern="1200" dirty="0">
            <a:solidFill>
              <a:schemeClr val="bg1"/>
            </a:solidFill>
            <a:effectLst>
              <a:outerShdw blurRad="47625" dist="25400" dir="27000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2175347" y="1205223"/>
        <a:ext cx="2598669" cy="12471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C5CF8-B1FB-C247-A5A4-7348F5FCE653}">
      <dsp:nvSpPr>
        <dsp:cNvPr id="0" name=""/>
        <dsp:cNvSpPr/>
      </dsp:nvSpPr>
      <dsp:spPr>
        <a:xfrm rot="16200000">
          <a:off x="1005829" y="-1005829"/>
          <a:ext cx="1737341" cy="3748999"/>
        </a:xfrm>
        <a:prstGeom prst="round1Rect">
          <a:avLst/>
        </a:prstGeom>
        <a:solidFill>
          <a:srgbClr val="7BE0FC"/>
        </a:solidFill>
        <a:ln>
          <a:solidFill>
            <a:srgbClr val="2C7C9F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</a:rPr>
            <a:t>Inform target customers about your business </a:t>
          </a:r>
          <a:endParaRPr lang="en-US" sz="2300" b="1" kern="1200" dirty="0">
            <a:solidFill>
              <a:schemeClr val="tx1"/>
            </a:solidFill>
          </a:endParaRPr>
        </a:p>
      </dsp:txBody>
      <dsp:txXfrm rot="5400000">
        <a:off x="-1" y="1"/>
        <a:ext cx="3748999" cy="1303005"/>
      </dsp:txXfrm>
    </dsp:sp>
    <dsp:sp modelId="{5DD42131-C9F1-0D4B-9152-D02A97411298}">
      <dsp:nvSpPr>
        <dsp:cNvPr id="0" name=""/>
        <dsp:cNvSpPr/>
      </dsp:nvSpPr>
      <dsp:spPr>
        <a:xfrm>
          <a:off x="3748999" y="0"/>
          <a:ext cx="3748999" cy="1737341"/>
        </a:xfrm>
        <a:prstGeom prst="round1Rect">
          <a:avLst/>
        </a:prstGeom>
        <a:solidFill>
          <a:srgbClr val="BDD3DD"/>
        </a:solidFill>
        <a:ln>
          <a:solidFill>
            <a:srgbClr val="2C7C9F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</a:rPr>
            <a:t>Persuade customers to buy your product</a:t>
          </a:r>
          <a:endParaRPr lang="en-US" sz="2300" b="1" kern="1200" dirty="0">
            <a:solidFill>
              <a:schemeClr val="tx1"/>
            </a:solidFill>
          </a:endParaRPr>
        </a:p>
      </dsp:txBody>
      <dsp:txXfrm>
        <a:off x="3748999" y="0"/>
        <a:ext cx="3748999" cy="1303005"/>
      </dsp:txXfrm>
    </dsp:sp>
    <dsp:sp modelId="{0CF3A978-4298-3046-9509-5D645C84D05E}">
      <dsp:nvSpPr>
        <dsp:cNvPr id="0" name=""/>
        <dsp:cNvSpPr/>
      </dsp:nvSpPr>
      <dsp:spPr>
        <a:xfrm rot="10800000">
          <a:off x="0" y="1737341"/>
          <a:ext cx="3748999" cy="1737341"/>
        </a:xfrm>
        <a:prstGeom prst="round1Rect">
          <a:avLst/>
        </a:prstGeom>
        <a:solidFill>
          <a:srgbClr val="C4C6FA"/>
        </a:solidFill>
        <a:ln>
          <a:solidFill>
            <a:srgbClr val="2C7C9F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</a:rPr>
            <a:t>Remind customers about your product</a:t>
          </a:r>
          <a:endParaRPr lang="en-US" sz="2300" b="1" kern="1200" dirty="0">
            <a:solidFill>
              <a:schemeClr val="tx1"/>
            </a:solidFill>
          </a:endParaRPr>
        </a:p>
      </dsp:txBody>
      <dsp:txXfrm rot="10800000">
        <a:off x="0" y="2171676"/>
        <a:ext cx="3748999" cy="1303005"/>
      </dsp:txXfrm>
    </dsp:sp>
    <dsp:sp modelId="{84E481A6-1ED3-0040-B98E-AAC9515611B4}">
      <dsp:nvSpPr>
        <dsp:cNvPr id="0" name=""/>
        <dsp:cNvSpPr/>
      </dsp:nvSpPr>
      <dsp:spPr>
        <a:xfrm rot="5400000">
          <a:off x="4754828" y="731512"/>
          <a:ext cx="1737341" cy="3748999"/>
        </a:xfrm>
        <a:prstGeom prst="round1Rect">
          <a:avLst/>
        </a:prstGeom>
        <a:solidFill>
          <a:srgbClr val="B8F2D3"/>
        </a:solidFill>
        <a:ln>
          <a:solidFill>
            <a:srgbClr val="2C7C9F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</a:rPr>
            <a:t>Influence perception of your business </a:t>
          </a:r>
          <a:endParaRPr lang="en-US" sz="2300" b="1" kern="1200" dirty="0">
            <a:solidFill>
              <a:schemeClr val="tx1"/>
            </a:solidFill>
          </a:endParaRPr>
        </a:p>
      </dsp:txBody>
      <dsp:txXfrm rot="-5400000">
        <a:off x="3748998" y="2171676"/>
        <a:ext cx="3748999" cy="1303005"/>
      </dsp:txXfrm>
    </dsp:sp>
    <dsp:sp modelId="{82559833-FBEC-8148-BCA6-3E46F06CDDB0}">
      <dsp:nvSpPr>
        <dsp:cNvPr id="0" name=""/>
        <dsp:cNvSpPr/>
      </dsp:nvSpPr>
      <dsp:spPr>
        <a:xfrm>
          <a:off x="2194540" y="1280146"/>
          <a:ext cx="3108917" cy="914388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>
          <a:solidFill>
            <a:srgbClr val="0F3661"/>
          </a:solidFill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  <a:effectLst/>
            </a:rPr>
            <a:t>Primary Objectives of Advertising</a:t>
          </a:r>
          <a:endParaRPr lang="en-US" sz="2300" b="1" kern="1200" dirty="0">
            <a:solidFill>
              <a:schemeClr val="tx1"/>
            </a:solidFill>
            <a:effectLst/>
          </a:endParaRPr>
        </a:p>
      </dsp:txBody>
      <dsp:txXfrm>
        <a:off x="2239177" y="1324783"/>
        <a:ext cx="3019643" cy="8251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1B131F4-3B88-402D-9C51-9B529F0BC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7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6753370-D1C7-442B-B39A-305ADA2AF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4F47496C-63EE-4921-A290-97BF66D0C8B8}" type="slidenum">
              <a:rPr lang="en-US" sz="1200">
                <a:latin typeface="Times New Roman" pitchFamily="18" charset="0"/>
              </a:rPr>
              <a:pPr eaLnBrk="1" hangingPunct="1"/>
              <a:t>1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1987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8BB33A22-F70C-4CE4-958E-A5B44468A466}" type="slidenum">
              <a:rPr lang="en-US" sz="1200">
                <a:latin typeface="Times New Roman" pitchFamily="18" charset="0"/>
              </a:rPr>
              <a:pPr eaLnBrk="1" hangingPunct="1"/>
              <a:t>2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6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919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753370-D1C7-442B-B39A-305ADA2AF77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859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AD41BA37-C3BA-4B9E-B05E-2E9D91AF7998}" type="slidenum">
              <a:rPr lang="en-US" sz="1200">
                <a:latin typeface="Times New Roman" pitchFamily="18" charset="0"/>
              </a:rPr>
              <a:pPr eaLnBrk="1" hangingPunct="1"/>
              <a:t>22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9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89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7118"/>
            <a:ext cx="5587688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 bwMode="auto">
          <a:xfrm flipV="1">
            <a:off x="2194586" y="3794756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 flipV="1">
            <a:off x="548634" y="1874537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ounded Rectangle 6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76205" y="6537255"/>
            <a:ext cx="4038600" cy="2749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2547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8748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94913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3pPr>
              <a:defRPr>
                <a:solidFill>
                  <a:srgbClr val="900000"/>
                </a:solidFill>
              </a:defRPr>
            </a:lvl3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806" y="137196"/>
            <a:ext cx="8416925" cy="128014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6" y="2148854"/>
            <a:ext cx="8416925" cy="2651731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8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2103147" y="489202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flipV="1">
            <a:off x="548634" y="1783098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 flipV="1">
            <a:off x="2194586" y="397763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48634" y="2057415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800">
                <a:solidFill>
                  <a:srgbClr val="000000"/>
                </a:solidFill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 marL="349250" indent="-349250">
              <a:spcBef>
                <a:spcPts val="1600"/>
              </a:spcBef>
              <a:defRPr lang="en-US" sz="2800" b="1" i="0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9250" lvl="0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Click to edit Master text styles</a:t>
            </a:r>
          </a:p>
          <a:p>
            <a:pPr marL="349250" lvl="1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Second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015"/>
            <a:ext cx="9144000" cy="11268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28" y="1508781"/>
            <a:ext cx="4389072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28" y="2530293"/>
            <a:ext cx="4389072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69" y="1508781"/>
            <a:ext cx="4297043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69" y="2530293"/>
            <a:ext cx="4297043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 flipV="1">
            <a:off x="0" y="1325903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182928" y="2423169"/>
            <a:ext cx="4389072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754877" y="2423171"/>
            <a:ext cx="4297633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480511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480511" cy="4201436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754828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754828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7576"/>
            <a:ext cx="9144000" cy="133695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" y="6446487"/>
            <a:ext cx="52219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6" r:id="rId12"/>
    <p:sldLayoutId id="2147483697" r:id="rId13"/>
    <p:sldLayoutId id="2147483677" r:id="rId14"/>
    <p:sldLayoutId id="2147483681" r:id="rId15"/>
    <p:sldLayoutId id="2147483682" r:id="rId16"/>
  </p:sldLayoutIdLst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236684"/>
          </a:solidFill>
          <a:latin typeface="Bookman Old Style"/>
          <a:ea typeface="+mj-ea"/>
          <a:cs typeface="Bookman Old Style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005785"/>
        </a:buClr>
        <a:buSzPct val="110000"/>
        <a:buFont typeface="Wingdings 2" pitchFamily="18" charset="2"/>
        <a:buChar char=""/>
        <a:defRPr lang="en-US" sz="3600" b="1" i="0" kern="1200" dirty="0" smtClean="0">
          <a:solidFill>
            <a:schemeClr val="tx1"/>
          </a:solidFill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0081C4"/>
        </a:buClr>
        <a:buSzPct val="110000"/>
        <a:buFont typeface="Wingdings 2" pitchFamily="18" charset="2"/>
        <a:buChar char=""/>
        <a:defRPr sz="2800" b="1" i="0" kern="1200">
          <a:solidFill>
            <a:srgbClr val="005480"/>
          </a:solidFill>
          <a:latin typeface="Arial"/>
          <a:ea typeface="+mn-ea"/>
          <a:cs typeface="Arial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b="1" kern="1200">
          <a:solidFill>
            <a:schemeClr val="accent6">
              <a:lumMod val="75000"/>
            </a:schemeClr>
          </a:solidFill>
          <a:latin typeface="Arial"/>
          <a:ea typeface="+mn-ea"/>
          <a:cs typeface="Arial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88"/>
          <p:cNvSpPr txBox="1">
            <a:spLocks noChangeArrowheads="1"/>
          </p:cNvSpPr>
          <p:nvPr/>
        </p:nvSpPr>
        <p:spPr bwMode="auto">
          <a:xfrm>
            <a:off x="7065899" y="3100878"/>
            <a:ext cx="1986612" cy="64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spcBef>
                <a:spcPct val="50000"/>
              </a:spcBef>
              <a:defRPr/>
            </a:pPr>
            <a:endParaRPr lang="en-US" sz="5400" b="1" baseline="-120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45" y="2562756"/>
            <a:ext cx="8320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Marketing Plan:</a:t>
            </a: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Who Are Your Customers?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928" y="502952"/>
            <a:ext cx="8416925" cy="1188707"/>
          </a:xfrm>
        </p:spPr>
        <p:txBody>
          <a:bodyPr/>
          <a:lstStyle/>
          <a:p>
            <a:pPr algn="r"/>
            <a:r>
              <a:rPr lang="en-US" sz="6000" baseline="24000" dirty="0">
                <a:latin typeface="Tahoma" pitchFamily="34" charset="0"/>
              </a:rPr>
              <a:t>CHAPTER</a:t>
            </a:r>
            <a:r>
              <a:rPr lang="en-US" sz="6000" dirty="0">
                <a:latin typeface="Tahoma" pitchFamily="34" charset="0"/>
              </a:rPr>
              <a:t> </a:t>
            </a:r>
            <a:r>
              <a:rPr lang="en-US" sz="6000" dirty="0" smtClean="0">
                <a:solidFill>
                  <a:srgbClr val="A50021"/>
                </a:solidFill>
              </a:rPr>
              <a:t>6</a:t>
            </a:r>
            <a:endParaRPr lang="en-US" sz="60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60944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/>
              <a:t>Price and Price Considerations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</a:t>
            </a:r>
            <a:r>
              <a:rPr lang="en-US" dirty="0" smtClean="0"/>
              <a:t>ust </a:t>
            </a:r>
            <a:r>
              <a:rPr lang="en-US" dirty="0"/>
              <a:t>be coordinated with the target market, product, place, and promotion </a:t>
            </a:r>
            <a:endParaRPr lang="en-US" dirty="0" smtClean="0"/>
          </a:p>
          <a:p>
            <a:r>
              <a:rPr lang="en-US" dirty="0"/>
              <a:t>Competition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DE0007"/>
                </a:solidFill>
              </a:rPr>
              <a:t>Price skimming</a:t>
            </a:r>
            <a:r>
              <a:rPr lang="en-US" dirty="0" smtClean="0"/>
              <a:t>: </a:t>
            </a:r>
            <a:r>
              <a:rPr lang="en-US" dirty="0"/>
              <a:t>lower volume/higher price strategy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DE0007"/>
                </a:solidFill>
              </a:rPr>
              <a:t>Price penetration</a:t>
            </a:r>
            <a:r>
              <a:rPr lang="en-US" dirty="0" smtClean="0"/>
              <a:t>: higher volume/lower price strategy</a:t>
            </a:r>
          </a:p>
          <a:p>
            <a:r>
              <a:rPr lang="en-US" dirty="0" smtClean="0"/>
              <a:t>Various internal and external factors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0054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Pricing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377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Producer pricing</a:t>
            </a:r>
          </a:p>
          <a:p>
            <a:r>
              <a:rPr lang="en-US" sz="3200" dirty="0" smtClean="0"/>
              <a:t>Wholesale and retail pricing</a:t>
            </a:r>
          </a:p>
          <a:p>
            <a:r>
              <a:rPr lang="en-US" sz="3200" dirty="0" smtClean="0"/>
              <a:t>Service pricing</a:t>
            </a:r>
          </a:p>
          <a:p>
            <a:r>
              <a:rPr lang="en-US" sz="3200" dirty="0" smtClean="0"/>
              <a:t>Credit</a:t>
            </a:r>
            <a:r>
              <a:rPr lang="en-US" dirty="0"/>
              <a:t>	</a:t>
            </a:r>
            <a:endParaRPr lang="en-US" dirty="0" smtClean="0"/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type of business 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redit </a:t>
            </a:r>
            <a:r>
              <a:rPr lang="en-US" dirty="0"/>
              <a:t>policy of competitors </a:t>
            </a:r>
            <a:endParaRPr lang="en-US" dirty="0" smtClean="0"/>
          </a:p>
          <a:p>
            <a:pPr lvl="1"/>
            <a:r>
              <a:rPr lang="en-US" dirty="0"/>
              <a:t>I</a:t>
            </a:r>
            <a:r>
              <a:rPr lang="en-US" dirty="0" smtClean="0"/>
              <a:t>ncome </a:t>
            </a:r>
            <a:r>
              <a:rPr lang="en-US" dirty="0"/>
              <a:t>level of </a:t>
            </a:r>
            <a:r>
              <a:rPr lang="en-US" dirty="0" smtClean="0"/>
              <a:t>customers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orking </a:t>
            </a:r>
            <a:r>
              <a:rPr lang="en-US" dirty="0"/>
              <a:t>capital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883211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Place: Distribution, Transportation, and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37725"/>
          </a:xfrm>
        </p:spPr>
        <p:txBody>
          <a:bodyPr>
            <a:normAutofit fontScale="92500"/>
          </a:bodyPr>
          <a:lstStyle/>
          <a:p>
            <a:r>
              <a:rPr lang="en-US" dirty="0"/>
              <a:t>Distribution—supply chain management </a:t>
            </a:r>
            <a:endParaRPr lang="en-US" dirty="0" smtClean="0"/>
          </a:p>
          <a:p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Three major means of transportation (in order of cost) are air, land, and sea. </a:t>
            </a:r>
          </a:p>
          <a:p>
            <a:r>
              <a:rPr lang="en-US" dirty="0" smtClean="0"/>
              <a:t>Storage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olding </a:t>
            </a:r>
            <a:r>
              <a:rPr lang="en-US" dirty="0"/>
              <a:t>supplies, materials, component parts, and finished </a:t>
            </a:r>
            <a:r>
              <a:rPr lang="en-US" dirty="0" smtClean="0"/>
              <a:t>products</a:t>
            </a:r>
            <a:endParaRPr lang="en-US" dirty="0"/>
          </a:p>
          <a:p>
            <a:pPr lvl="1"/>
            <a:r>
              <a:rPr lang="en-US" dirty="0"/>
              <a:t>E</a:t>
            </a:r>
            <a:r>
              <a:rPr lang="en-US" dirty="0" smtClean="0"/>
              <a:t>specially </a:t>
            </a:r>
            <a:r>
              <a:rPr lang="en-US" dirty="0"/>
              <a:t>important for seasonal products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9383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DE0007"/>
                </a:solidFill>
              </a:rPr>
              <a:t>Promotion: </a:t>
            </a:r>
            <a:r>
              <a:rPr lang="en-US" sz="3200" dirty="0" smtClean="0"/>
              <a:t> the </a:t>
            </a:r>
            <a:r>
              <a:rPr lang="en-US" sz="3200" dirty="0"/>
              <a:t>process of communicating the other three </a:t>
            </a:r>
            <a:r>
              <a:rPr lang="en-US" sz="3200" dirty="0" smtClean="0"/>
              <a:t>Ps </a:t>
            </a:r>
            <a:r>
              <a:rPr lang="en-US" sz="3200" dirty="0"/>
              <a:t>to target customers to inform, persuade, or remind them to buy the product </a:t>
            </a:r>
            <a:endParaRPr lang="en-US" sz="3200" dirty="0" smtClean="0"/>
          </a:p>
          <a:p>
            <a:r>
              <a:rPr lang="en-US" sz="3200" dirty="0" smtClean="0"/>
              <a:t>Includes </a:t>
            </a:r>
            <a:r>
              <a:rPr lang="en-US" sz="3200" dirty="0"/>
              <a:t>personal selling, sales promotion, publicity, and advertising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13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63084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</a:t>
            </a:r>
            <a:r>
              <a:rPr lang="en-US" dirty="0"/>
              <a:t>Selling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2"/>
            <a:ext cx="8042276" cy="64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Eight-step approach to personal sales 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14</a:t>
            </a:fld>
            <a:endParaRPr lang="en-US" dirty="0"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7870" y="2331732"/>
            <a:ext cx="2530764" cy="1530570"/>
            <a:chOff x="278280" y="1463959"/>
            <a:chExt cx="2530764" cy="1530570"/>
          </a:xfrm>
        </p:grpSpPr>
        <p:grpSp>
          <p:nvGrpSpPr>
            <p:cNvPr id="9" name="Group 8"/>
            <p:cNvGrpSpPr/>
            <p:nvPr/>
          </p:nvGrpSpPr>
          <p:grpSpPr>
            <a:xfrm>
              <a:off x="278280" y="1463959"/>
              <a:ext cx="2530764" cy="972376"/>
              <a:chOff x="2776" y="174938"/>
              <a:chExt cx="2530764" cy="972376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11" name="Oval 10"/>
              <p:cNvSpPr/>
              <p:nvPr/>
            </p:nvSpPr>
            <p:spPr>
              <a:xfrm>
                <a:off x="2776" y="174938"/>
                <a:ext cx="2530764" cy="972376"/>
              </a:xfrm>
              <a:prstGeom prst="ellipse">
                <a:avLst/>
              </a:prstGeom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" name="Oval 4"/>
              <p:cNvSpPr/>
              <p:nvPr/>
            </p:nvSpPr>
            <p:spPr>
              <a:xfrm>
                <a:off x="373398" y="317339"/>
                <a:ext cx="1789520" cy="687574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4130" tIns="24130" rIns="24130" bIns="24130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900" b="1" kern="1200" dirty="0" smtClean="0">
                    <a:effectLst>
                      <a:outerShdw blurRad="50800" dist="25400" dir="27000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Prospecting</a:t>
                </a:r>
                <a:endParaRPr lang="en-US" sz="1900" b="1" kern="1200" dirty="0">
                  <a:effectLst>
                    <a:outerShdw blurRad="50800" dist="25400" dir="27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0" name="Isosceles Triangle 9"/>
            <p:cNvSpPr/>
            <p:nvPr/>
          </p:nvSpPr>
          <p:spPr>
            <a:xfrm rot="10800000">
              <a:off x="1407145" y="2473320"/>
              <a:ext cx="340331" cy="521209"/>
            </a:xfrm>
            <a:prstGeom prst="triangle">
              <a:avLst/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13" name="Group 12"/>
          <p:cNvGrpSpPr/>
          <p:nvPr/>
        </p:nvGrpSpPr>
        <p:grpSpPr>
          <a:xfrm>
            <a:off x="291189" y="3807520"/>
            <a:ext cx="2646871" cy="1477750"/>
            <a:chOff x="281599" y="2939747"/>
            <a:chExt cx="2646871" cy="1477750"/>
          </a:xfrm>
        </p:grpSpPr>
        <p:grpSp>
          <p:nvGrpSpPr>
            <p:cNvPr id="14" name="Group 13"/>
            <p:cNvGrpSpPr/>
            <p:nvPr/>
          </p:nvGrpSpPr>
          <p:grpSpPr>
            <a:xfrm>
              <a:off x="281599" y="2939747"/>
              <a:ext cx="2646871" cy="914002"/>
              <a:chOff x="62824" y="1684456"/>
              <a:chExt cx="2410668" cy="838808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16" name="Oval 15"/>
              <p:cNvSpPr/>
              <p:nvPr/>
            </p:nvSpPr>
            <p:spPr>
              <a:xfrm>
                <a:off x="62824" y="1684456"/>
                <a:ext cx="2410668" cy="838808"/>
              </a:xfrm>
              <a:prstGeom prst="ellipse">
                <a:avLst/>
              </a:prstGeom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Oval 7"/>
              <p:cNvSpPr/>
              <p:nvPr/>
            </p:nvSpPr>
            <p:spPr>
              <a:xfrm>
                <a:off x="415858" y="1807297"/>
                <a:ext cx="1704600" cy="593126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4130" tIns="24130" rIns="24130" bIns="24130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900" b="1" kern="1200" dirty="0" smtClean="0">
                    <a:effectLst>
                      <a:outerShdw blurRad="50800" dist="25400" dir="27000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Open</a:t>
                </a:r>
                <a:endParaRPr lang="en-US" sz="1900" b="1" kern="1200" dirty="0">
                  <a:effectLst>
                    <a:outerShdw blurRad="50800" dist="25400" dir="27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5" name="Isosceles Triangle 14"/>
            <p:cNvSpPr/>
            <p:nvPr/>
          </p:nvSpPr>
          <p:spPr>
            <a:xfrm rot="10800000">
              <a:off x="1373496" y="3896288"/>
              <a:ext cx="340331" cy="521209"/>
            </a:xfrm>
            <a:prstGeom prst="triangle">
              <a:avLst/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18" name="Group 17"/>
          <p:cNvGrpSpPr/>
          <p:nvPr/>
        </p:nvGrpSpPr>
        <p:grpSpPr>
          <a:xfrm>
            <a:off x="182928" y="5306963"/>
            <a:ext cx="3100301" cy="984733"/>
            <a:chOff x="173338" y="4439190"/>
            <a:chExt cx="3100301" cy="984733"/>
          </a:xfrm>
        </p:grpSpPr>
        <p:grpSp>
          <p:nvGrpSpPr>
            <p:cNvPr id="19" name="Group 18"/>
            <p:cNvGrpSpPr/>
            <p:nvPr/>
          </p:nvGrpSpPr>
          <p:grpSpPr>
            <a:xfrm>
              <a:off x="173338" y="4439190"/>
              <a:ext cx="2578978" cy="984733"/>
              <a:chOff x="51684" y="3109935"/>
              <a:chExt cx="2432946" cy="840358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21" name="Oval 20"/>
              <p:cNvSpPr/>
              <p:nvPr/>
            </p:nvSpPr>
            <p:spPr>
              <a:xfrm>
                <a:off x="51684" y="3109935"/>
                <a:ext cx="2432946" cy="840358"/>
              </a:xfrm>
              <a:prstGeom prst="ellipse">
                <a:avLst/>
              </a:prstGeom>
              <a:solidFill>
                <a:srgbClr val="005986"/>
              </a:solidFill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Oval 10"/>
              <p:cNvSpPr/>
              <p:nvPr/>
            </p:nvSpPr>
            <p:spPr>
              <a:xfrm>
                <a:off x="407981" y="3233003"/>
                <a:ext cx="1720352" cy="594222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4130" tIns="24130" rIns="24130" bIns="24130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900" b="1" kern="1200" dirty="0" smtClean="0">
                    <a:effectLst>
                      <a:outerShdw blurRad="50800" dist="25400" dir="27000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Listen, ask questions</a:t>
                </a:r>
                <a:endParaRPr lang="en-US" sz="1900" b="1" kern="1200" dirty="0">
                  <a:effectLst>
                    <a:outerShdw blurRad="50800" dist="25400" dir="27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0" name="Isosceles Triangle 19"/>
            <p:cNvSpPr/>
            <p:nvPr/>
          </p:nvSpPr>
          <p:spPr>
            <a:xfrm rot="5397708">
              <a:off x="2842869" y="4692019"/>
              <a:ext cx="340331" cy="521209"/>
            </a:xfrm>
            <a:prstGeom prst="triangle">
              <a:avLst/>
            </a:prstGeom>
            <a:solidFill>
              <a:srgbClr val="005986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23" name="Group 22"/>
          <p:cNvGrpSpPr/>
          <p:nvPr/>
        </p:nvGrpSpPr>
        <p:grpSpPr>
          <a:xfrm>
            <a:off x="3262626" y="4760580"/>
            <a:ext cx="2553536" cy="1531116"/>
            <a:chOff x="3253036" y="3892807"/>
            <a:chExt cx="2553536" cy="1531116"/>
          </a:xfrm>
        </p:grpSpPr>
        <p:grpSp>
          <p:nvGrpSpPr>
            <p:cNvPr id="24" name="Group 23"/>
            <p:cNvGrpSpPr/>
            <p:nvPr/>
          </p:nvGrpSpPr>
          <p:grpSpPr>
            <a:xfrm>
              <a:off x="3253036" y="4449420"/>
              <a:ext cx="2553536" cy="974503"/>
              <a:chOff x="2977532" y="3040871"/>
              <a:chExt cx="2553536" cy="974503"/>
            </a:xfrm>
            <a:solidFill>
              <a:srgbClr val="7F5A00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26" name="Oval 25"/>
              <p:cNvSpPr/>
              <p:nvPr/>
            </p:nvSpPr>
            <p:spPr>
              <a:xfrm>
                <a:off x="2977532" y="3040871"/>
                <a:ext cx="2553536" cy="974503"/>
              </a:xfrm>
              <a:prstGeom prst="ellipse">
                <a:avLst/>
              </a:prstGeom>
              <a:grpFill/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Oval 13"/>
              <p:cNvSpPr/>
              <p:nvPr/>
            </p:nvSpPr>
            <p:spPr>
              <a:xfrm>
                <a:off x="3351489" y="3183584"/>
                <a:ext cx="1805622" cy="689077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4130" tIns="24130" rIns="24130" bIns="24130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900" b="1" kern="1200" dirty="0" smtClean="0">
                    <a:effectLst>
                      <a:outerShdw blurRad="50800" dist="25400" dir="27000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Presentation</a:t>
                </a:r>
                <a:endParaRPr lang="en-US" sz="1900" b="1" kern="1200" dirty="0">
                  <a:effectLst>
                    <a:outerShdw blurRad="50800" dist="25400" dir="27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5" name="Isosceles Triangle 24"/>
            <p:cNvSpPr/>
            <p:nvPr/>
          </p:nvSpPr>
          <p:spPr>
            <a:xfrm rot="103216">
              <a:off x="4380918" y="3892807"/>
              <a:ext cx="340331" cy="521209"/>
            </a:xfrm>
            <a:prstGeom prst="triangle">
              <a:avLst/>
            </a:prstGeom>
            <a:solidFill>
              <a:srgbClr val="7F5A00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28" name="Group 27"/>
          <p:cNvGrpSpPr/>
          <p:nvPr/>
        </p:nvGrpSpPr>
        <p:grpSpPr>
          <a:xfrm>
            <a:off x="3348987" y="3289670"/>
            <a:ext cx="2465206" cy="1523106"/>
            <a:chOff x="3339397" y="2421897"/>
            <a:chExt cx="2465206" cy="1523106"/>
          </a:xfrm>
        </p:grpSpPr>
        <p:grpSp>
          <p:nvGrpSpPr>
            <p:cNvPr id="29" name="Group 28"/>
            <p:cNvGrpSpPr/>
            <p:nvPr/>
          </p:nvGrpSpPr>
          <p:grpSpPr>
            <a:xfrm>
              <a:off x="3339397" y="2968957"/>
              <a:ext cx="2465206" cy="976046"/>
              <a:chOff x="3063893" y="1635113"/>
              <a:chExt cx="2465206" cy="976046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31" name="Oval 30"/>
              <p:cNvSpPr/>
              <p:nvPr/>
            </p:nvSpPr>
            <p:spPr>
              <a:xfrm>
                <a:off x="3063893" y="1635113"/>
                <a:ext cx="2465206" cy="976046"/>
              </a:xfrm>
              <a:prstGeom prst="ellipse">
                <a:avLst/>
              </a:prstGeom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6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6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2" name="Oval 16"/>
              <p:cNvSpPr/>
              <p:nvPr/>
            </p:nvSpPr>
            <p:spPr>
              <a:xfrm>
                <a:off x="3424914" y="1778052"/>
                <a:ext cx="1743164" cy="6901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800" b="1" kern="1200" dirty="0" smtClean="0">
                    <a:effectLst>
                      <a:outerShdw blurRad="50800" dist="25400" dir="27000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Demonstration</a:t>
                </a:r>
                <a:endParaRPr lang="en-US" sz="1800" b="1" kern="1200" dirty="0">
                  <a:effectLst>
                    <a:outerShdw blurRad="50800" dist="25400" dir="27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0" name="Isosceles Triangle 29"/>
            <p:cNvSpPr/>
            <p:nvPr/>
          </p:nvSpPr>
          <p:spPr>
            <a:xfrm>
              <a:off x="4401834" y="2421897"/>
              <a:ext cx="340331" cy="521209"/>
            </a:xfrm>
            <a:prstGeom prst="triangle">
              <a:avLst/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33" name="Group 32"/>
          <p:cNvGrpSpPr/>
          <p:nvPr/>
        </p:nvGrpSpPr>
        <p:grpSpPr>
          <a:xfrm>
            <a:off x="3348987" y="2331732"/>
            <a:ext cx="3013826" cy="976046"/>
            <a:chOff x="3339397" y="1463959"/>
            <a:chExt cx="3013826" cy="976046"/>
          </a:xfrm>
        </p:grpSpPr>
        <p:grpSp>
          <p:nvGrpSpPr>
            <p:cNvPr id="34" name="Group 33"/>
            <p:cNvGrpSpPr/>
            <p:nvPr/>
          </p:nvGrpSpPr>
          <p:grpSpPr>
            <a:xfrm>
              <a:off x="3339397" y="1463959"/>
              <a:ext cx="2465206" cy="976046"/>
              <a:chOff x="3063893" y="188702"/>
              <a:chExt cx="2465206" cy="976046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36" name="Oval 35"/>
              <p:cNvSpPr/>
              <p:nvPr/>
            </p:nvSpPr>
            <p:spPr>
              <a:xfrm>
                <a:off x="3063893" y="188702"/>
                <a:ext cx="2465206" cy="976046"/>
              </a:xfrm>
              <a:prstGeom prst="ellipse">
                <a:avLst/>
              </a:prstGeom>
              <a:solidFill>
                <a:srgbClr val="660066"/>
              </a:solidFill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7" name="Oval 19"/>
              <p:cNvSpPr/>
              <p:nvPr/>
            </p:nvSpPr>
            <p:spPr>
              <a:xfrm>
                <a:off x="3424914" y="331641"/>
                <a:ext cx="1743164" cy="6901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4130" tIns="24130" rIns="24130" bIns="24130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900" b="1" kern="1200" dirty="0" smtClean="0">
                    <a:effectLst>
                      <a:outerShdw blurRad="50800" dist="25400" dir="27000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Objections</a:t>
                </a:r>
                <a:endParaRPr lang="en-US" sz="1900" b="1" kern="1200" dirty="0">
                  <a:effectLst>
                    <a:outerShdw blurRad="50800" dist="25400" dir="27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5" name="Isosceles Triangle 34"/>
            <p:cNvSpPr/>
            <p:nvPr/>
          </p:nvSpPr>
          <p:spPr>
            <a:xfrm rot="5400000">
              <a:off x="5922453" y="1705141"/>
              <a:ext cx="340331" cy="521209"/>
            </a:xfrm>
            <a:prstGeom prst="triangle">
              <a:avLst/>
            </a:prstGeom>
            <a:solidFill>
              <a:srgbClr val="660066"/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38" name="Group 37"/>
          <p:cNvGrpSpPr/>
          <p:nvPr/>
        </p:nvGrpSpPr>
        <p:grpSpPr>
          <a:xfrm>
            <a:off x="6377325" y="2331732"/>
            <a:ext cx="2465206" cy="1555132"/>
            <a:chOff x="6367735" y="1463959"/>
            <a:chExt cx="2465206" cy="1555132"/>
          </a:xfrm>
        </p:grpSpPr>
        <p:grpSp>
          <p:nvGrpSpPr>
            <p:cNvPr id="39" name="Group 38"/>
            <p:cNvGrpSpPr/>
            <p:nvPr/>
          </p:nvGrpSpPr>
          <p:grpSpPr>
            <a:xfrm>
              <a:off x="6367735" y="1463959"/>
              <a:ext cx="2465206" cy="976046"/>
              <a:chOff x="6092231" y="188702"/>
              <a:chExt cx="2465206" cy="976046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41" name="Oval 40"/>
              <p:cNvSpPr/>
              <p:nvPr/>
            </p:nvSpPr>
            <p:spPr>
              <a:xfrm>
                <a:off x="6092231" y="188702"/>
                <a:ext cx="2465206" cy="976046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2" name="Oval 22"/>
              <p:cNvSpPr/>
              <p:nvPr/>
            </p:nvSpPr>
            <p:spPr>
              <a:xfrm>
                <a:off x="6453252" y="331641"/>
                <a:ext cx="1743164" cy="6901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4130" tIns="24130" rIns="24130" bIns="24130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900" b="1" kern="1200" dirty="0" smtClean="0">
                    <a:effectLst>
                      <a:outerShdw blurRad="50800" dist="25400" dir="27000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Close</a:t>
                </a:r>
                <a:endParaRPr lang="en-US" sz="1900" b="1" kern="1200" dirty="0">
                  <a:effectLst>
                    <a:outerShdw blurRad="50800" dist="25400" dir="27000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40" name="Isosceles Triangle 39"/>
            <p:cNvSpPr/>
            <p:nvPr/>
          </p:nvSpPr>
          <p:spPr>
            <a:xfrm rot="10800000">
              <a:off x="7430172" y="2497882"/>
              <a:ext cx="340331" cy="521209"/>
            </a:xfrm>
            <a:prstGeom prst="triangle">
              <a:avLst/>
            </a:prstGeom>
            <a:solidFill>
              <a:schemeClr val="accent4">
                <a:lumMod val="50000"/>
              </a:scheme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43" name="Group 42"/>
          <p:cNvGrpSpPr/>
          <p:nvPr/>
        </p:nvGrpSpPr>
        <p:grpSpPr>
          <a:xfrm>
            <a:off x="6344546" y="3813491"/>
            <a:ext cx="2530764" cy="972376"/>
            <a:chOff x="6059452" y="1611874"/>
            <a:chExt cx="2530764" cy="972376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4" name="Oval 43"/>
            <p:cNvSpPr/>
            <p:nvPr/>
          </p:nvSpPr>
          <p:spPr>
            <a:xfrm>
              <a:off x="6059452" y="1611874"/>
              <a:ext cx="2530764" cy="972376"/>
            </a:xfrm>
            <a:prstGeom prst="ellipse">
              <a:avLst/>
            </a:prstGeom>
            <a:solidFill>
              <a:srgbClr val="005986"/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Oval 25"/>
            <p:cNvSpPr/>
            <p:nvPr/>
          </p:nvSpPr>
          <p:spPr>
            <a:xfrm>
              <a:off x="6430074" y="1754275"/>
              <a:ext cx="1789520" cy="68757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b="1" kern="1200" dirty="0" smtClean="0">
                  <a:effectLst>
                    <a:outerShdw blurRad="50800" dist="25400" dir="2700000" algn="tl" rotWithShape="0">
                      <a:srgbClr val="000000">
                        <a:alpha val="43000"/>
                      </a:srgbClr>
                    </a:outerShdw>
                  </a:effectLst>
                </a:rPr>
                <a:t>Follow-up</a:t>
              </a:r>
              <a:endParaRPr lang="en-US" sz="1900" b="1" kern="1200" dirty="0">
                <a:effectLst>
                  <a:outerShdw blurRad="50800" dist="25400" dir="27000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126463" y="4969159"/>
            <a:ext cx="2651756" cy="1477328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FFFFFF"/>
                </a:solidFill>
              </a:rPr>
              <a:t>The entrepreneur </a:t>
            </a:r>
            <a:r>
              <a:rPr lang="en-US" sz="1800" b="1" dirty="0">
                <a:solidFill>
                  <a:srgbClr val="FFFFFF"/>
                </a:solidFill>
              </a:rPr>
              <a:t>should create a customer relationship </a:t>
            </a:r>
            <a:r>
              <a:rPr lang="en-US" sz="1800" b="1" dirty="0" smtClean="0">
                <a:solidFill>
                  <a:srgbClr val="FFFFFF"/>
                </a:solidFill>
              </a:rPr>
              <a:t>management (CRM) system</a:t>
            </a:r>
            <a:endParaRPr lang="en-US" sz="18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2301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6634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Consumers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rial </a:t>
            </a:r>
            <a:r>
              <a:rPr lang="en-US" dirty="0"/>
              <a:t>size and free sample </a:t>
            </a:r>
            <a:endParaRPr lang="en-US" dirty="0" smtClean="0"/>
          </a:p>
          <a:p>
            <a:pPr lvl="1"/>
            <a:r>
              <a:rPr lang="en-US" dirty="0"/>
              <a:t>Bounce back coupon </a:t>
            </a:r>
            <a:endParaRPr lang="en-US" dirty="0" smtClean="0"/>
          </a:p>
          <a:p>
            <a:pPr lvl="1"/>
            <a:r>
              <a:rPr lang="en-US" dirty="0" smtClean="0"/>
              <a:t>Coupons from sources like Groupon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flier or brochure </a:t>
            </a:r>
          </a:p>
          <a:p>
            <a:r>
              <a:rPr lang="en-US" dirty="0" smtClean="0"/>
              <a:t>Middle people</a:t>
            </a:r>
          </a:p>
          <a:p>
            <a:pPr lvl="1"/>
            <a:r>
              <a:rPr lang="en-US" dirty="0" smtClean="0"/>
              <a:t>Includes </a:t>
            </a:r>
            <a:r>
              <a:rPr lang="en-US" dirty="0"/>
              <a:t>price deals, promotional allowances, sales contests, calendars, gifts, trade shows, meetings, catalogs, and merchandising aids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15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417709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/>
          <a:lstStyle/>
          <a:p>
            <a:r>
              <a:rPr lang="en-US" sz="3200" dirty="0">
                <a:solidFill>
                  <a:srgbClr val="D90202"/>
                </a:solidFill>
              </a:rPr>
              <a:t>Publicity</a:t>
            </a:r>
            <a:r>
              <a:rPr lang="en-US" sz="3200" dirty="0"/>
              <a:t> is any unpaid form of mass </a:t>
            </a:r>
            <a:r>
              <a:rPr lang="en-US" sz="3200" dirty="0" smtClean="0"/>
              <a:t>selling. </a:t>
            </a:r>
          </a:p>
          <a:p>
            <a:r>
              <a:rPr lang="en-US" sz="3200" dirty="0" smtClean="0"/>
              <a:t>Some tips for publicity</a:t>
            </a:r>
          </a:p>
          <a:p>
            <a:pPr lvl="1"/>
            <a:r>
              <a:rPr lang="en-US" dirty="0"/>
              <a:t>Think like a journalist </a:t>
            </a:r>
            <a:endParaRPr lang="en-US" dirty="0" smtClean="0"/>
          </a:p>
          <a:p>
            <a:pPr lvl="1"/>
            <a:r>
              <a:rPr lang="en-US" dirty="0"/>
              <a:t>Pass the "no kidding!" and "who </a:t>
            </a:r>
            <a:r>
              <a:rPr lang="en-US" dirty="0" smtClean="0"/>
              <a:t>cares?" </a:t>
            </a:r>
            <a:r>
              <a:rPr lang="en-US" dirty="0"/>
              <a:t>test </a:t>
            </a:r>
            <a:endParaRPr lang="en-US" dirty="0" smtClean="0"/>
          </a:p>
          <a:p>
            <a:pPr lvl="1"/>
            <a:r>
              <a:rPr lang="en-US" dirty="0"/>
              <a:t>Research the media </a:t>
            </a:r>
            <a:endParaRPr lang="en-US" dirty="0" smtClean="0"/>
          </a:p>
          <a:p>
            <a:pPr lvl="1"/>
            <a:r>
              <a:rPr lang="en-US" dirty="0"/>
              <a:t>Ask for referrals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186662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Advertising:</a:t>
            </a:r>
          </a:p>
          <a:p>
            <a:pPr lvl="1"/>
            <a:r>
              <a:rPr lang="en-US" dirty="0" smtClean="0"/>
              <a:t>Is less </a:t>
            </a:r>
            <a:r>
              <a:rPr lang="en-US" dirty="0"/>
              <a:t>flexible </a:t>
            </a:r>
            <a:r>
              <a:rPr lang="en-US" dirty="0" smtClean="0"/>
              <a:t>than personal selling</a:t>
            </a:r>
          </a:p>
          <a:p>
            <a:pPr lvl="1"/>
            <a:r>
              <a:rPr lang="en-US" dirty="0" smtClean="0"/>
              <a:t>Is communicated to a large number of targeted customers at once</a:t>
            </a:r>
          </a:p>
          <a:p>
            <a:pPr lvl="1"/>
            <a:r>
              <a:rPr lang="en-US" dirty="0" smtClean="0"/>
              <a:t>Is cheaper than personal selling</a:t>
            </a:r>
          </a:p>
          <a:p>
            <a:pPr lvl="1"/>
            <a:r>
              <a:rPr lang="en-US" dirty="0" smtClean="0"/>
              <a:t>Works for consumer and industrial customers</a:t>
            </a:r>
          </a:p>
          <a:p>
            <a:pPr lvl="1"/>
            <a:r>
              <a:rPr lang="en-US" dirty="0" smtClean="0"/>
              <a:t>Works for large and small businesses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225762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</a:t>
            </a:r>
            <a:r>
              <a:rPr lang="en-US" dirty="0" smtClean="0"/>
              <a:t>Objectives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Plans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18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24421777"/>
              </p:ext>
            </p:extLst>
          </p:nvPr>
        </p:nvGraphicFramePr>
        <p:xfrm>
          <a:off x="731562" y="2057415"/>
          <a:ext cx="7497998" cy="3474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921568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559833-FBEC-8148-BCA6-3E46F06CD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400"/>
                                        <p:tgtEl>
                                          <p:spTgt spid="6">
                                            <p:graphicEl>
                                              <a:dgm id="{82559833-FBEC-8148-BCA6-3E46F06CDD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2C5CF8-B1FB-C247-A5A4-7348F5FCE6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400"/>
                                        <p:tgtEl>
                                          <p:spTgt spid="6">
                                            <p:graphicEl>
                                              <a:dgm id="{9E2C5CF8-B1FB-C247-A5A4-7348F5FCE6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DD42131-C9F1-0D4B-9152-D02A97411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400"/>
                                        <p:tgtEl>
                                          <p:spTgt spid="6">
                                            <p:graphicEl>
                                              <a:dgm id="{5DD42131-C9F1-0D4B-9152-D02A974112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F3A978-4298-3046-9509-5D645C84D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400"/>
                                        <p:tgtEl>
                                          <p:spTgt spid="6">
                                            <p:graphicEl>
                                              <a:dgm id="{0CF3A978-4298-3046-9509-5D645C84D0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E481A6-1ED3-0040-B98E-AAC9515611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400"/>
                                        <p:tgtEl>
                                          <p:spTgt spid="6">
                                            <p:graphicEl>
                                              <a:dgm id="{84E481A6-1ED3-0040-B98E-AAC9515611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Media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19</a:t>
            </a:fld>
            <a:endParaRPr lang="en-US" dirty="0">
              <a:cs typeface="+mn-cs"/>
            </a:endParaRPr>
          </a:p>
        </p:txBody>
      </p: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3106610437"/>
              </p:ext>
            </p:extLst>
          </p:nvPr>
        </p:nvGraphicFramePr>
        <p:xfrm>
          <a:off x="182927" y="1783098"/>
          <a:ext cx="8869583" cy="4389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27913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928" y="1965976"/>
            <a:ext cx="8869583" cy="4571950"/>
          </a:xfrm>
        </p:spPr>
        <p:txBody>
          <a:bodyPr>
            <a:noAutofit/>
          </a:bodyPr>
          <a:lstStyle/>
          <a:p>
            <a:pPr marL="347472" lvl="0">
              <a:spcBef>
                <a:spcPts val="800"/>
              </a:spcBef>
            </a:pPr>
            <a:r>
              <a:rPr lang="en-US" sz="1800" dirty="0" smtClean="0">
                <a:effectLst/>
              </a:rPr>
              <a:t>Explain the interrelationship between the marketing plan and the other business plan components.</a:t>
            </a:r>
          </a:p>
          <a:p>
            <a:pPr marL="347472" lvl="0">
              <a:spcBef>
                <a:spcPts val="800"/>
              </a:spcBef>
            </a:pPr>
            <a:r>
              <a:rPr lang="en-US" sz="1800" dirty="0" smtClean="0">
                <a:effectLst/>
              </a:rPr>
              <a:t>Describe the importance of marketing research and its four-step process.</a:t>
            </a:r>
          </a:p>
          <a:p>
            <a:pPr marL="347472" lvl="0">
              <a:spcBef>
                <a:spcPts val="800"/>
              </a:spcBef>
            </a:pPr>
            <a:r>
              <a:rPr lang="en-US" sz="1800" dirty="0" smtClean="0">
                <a:effectLst/>
              </a:rPr>
              <a:t>Explain the importance of selecting a target market.</a:t>
            </a:r>
          </a:p>
          <a:p>
            <a:pPr marL="347472" lvl="0">
              <a:spcBef>
                <a:spcPts val="800"/>
              </a:spcBef>
            </a:pPr>
            <a:r>
              <a:rPr lang="en-US" sz="1800" dirty="0" smtClean="0">
                <a:effectLst/>
              </a:rPr>
              <a:t>Identify the four Ps of the marketing mix and how they work together.</a:t>
            </a:r>
          </a:p>
          <a:p>
            <a:pPr marL="347472" lvl="0">
              <a:spcBef>
                <a:spcPts val="800"/>
              </a:spcBef>
            </a:pPr>
            <a:r>
              <a:rPr lang="en-US" sz="1800" dirty="0" smtClean="0">
                <a:effectLst/>
              </a:rPr>
              <a:t>Describe how a sales forecast is different for the new venture versus the existing business.</a:t>
            </a:r>
          </a:p>
          <a:p>
            <a:pPr marL="347472" lvl="0">
              <a:spcBef>
                <a:spcPts val="800"/>
              </a:spcBef>
            </a:pPr>
            <a:r>
              <a:rPr lang="en-US" sz="1800" dirty="0" smtClean="0">
                <a:effectLst/>
              </a:rPr>
              <a:t>Explain the difference between express and implied warranties.</a:t>
            </a:r>
          </a:p>
          <a:p>
            <a:pPr marL="347472" lvl="0">
              <a:spcBef>
                <a:spcPts val="800"/>
              </a:spcBef>
            </a:pPr>
            <a:r>
              <a:rPr lang="en-US" sz="1800" dirty="0" smtClean="0">
                <a:effectLst/>
              </a:rPr>
              <a:t>Differentiate between price skimming and price penetration.</a:t>
            </a:r>
          </a:p>
          <a:p>
            <a:pPr marL="347472" lvl="0">
              <a:spcBef>
                <a:spcPts val="800"/>
              </a:spcBef>
            </a:pPr>
            <a:r>
              <a:rPr lang="en-US" sz="1800" dirty="0" smtClean="0"/>
              <a:t>Describe the different types of promotional methods.</a:t>
            </a:r>
          </a:p>
          <a:p>
            <a:pPr marL="347472" lvl="0">
              <a:spcBef>
                <a:spcPts val="800"/>
              </a:spcBef>
            </a:pPr>
            <a:r>
              <a:rPr lang="en-US" sz="1800" dirty="0" smtClean="0"/>
              <a:t>Discuss the use of social media and e-commerce strategies as part of a marketing plan.</a:t>
            </a:r>
            <a:endParaRPr lang="en-US" sz="1800" dirty="0"/>
          </a:p>
          <a:p>
            <a:pPr marL="347472" lvl="0">
              <a:spcBef>
                <a:spcPts val="800"/>
              </a:spcBef>
            </a:pPr>
            <a:r>
              <a:rPr lang="en-US" sz="1800" dirty="0" smtClean="0">
                <a:effectLst/>
              </a:rPr>
              <a:t>Define the 24 key terms identified in this chapter.</a:t>
            </a:r>
            <a:endParaRPr lang="en-US" sz="1800" dirty="0">
              <a:effectLst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82928" y="1508781"/>
            <a:ext cx="8778116" cy="54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studying this chapter, you should be able to:</a:t>
            </a:r>
            <a:endParaRPr lang="en-US" sz="2600" kern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892361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Internet and</a:t>
            </a:r>
            <a:br>
              <a:rPr lang="en-US" dirty="0" smtClean="0"/>
            </a:br>
            <a:r>
              <a:rPr lang="en-US" dirty="0" smtClean="0"/>
              <a:t> 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DE0007"/>
                </a:solidFill>
              </a:rPr>
              <a:t>Guerilla marketing </a:t>
            </a:r>
            <a:r>
              <a:rPr lang="en-US" dirty="0"/>
              <a:t>includes creative, unconventional, and inexpensive small business strategies. </a:t>
            </a:r>
            <a:endParaRPr lang="en-US" dirty="0" smtClean="0"/>
          </a:p>
          <a:p>
            <a:r>
              <a:rPr lang="en-US" dirty="0">
                <a:solidFill>
                  <a:srgbClr val="DE0007"/>
                </a:solidFill>
              </a:rPr>
              <a:t>Social media</a:t>
            </a:r>
            <a:r>
              <a:rPr lang="en-US" dirty="0"/>
              <a:t> </a:t>
            </a:r>
            <a:r>
              <a:rPr lang="en-US" dirty="0" smtClean="0"/>
              <a:t>engage </a:t>
            </a:r>
            <a:r>
              <a:rPr lang="en-US" dirty="0"/>
              <a:t>users to participate in, comment on, and create content as a means of communicating with other users and the </a:t>
            </a:r>
            <a:r>
              <a:rPr lang="en-US" dirty="0" smtClean="0"/>
              <a:t>public. </a:t>
            </a:r>
          </a:p>
          <a:p>
            <a:r>
              <a:rPr lang="en-US" dirty="0">
                <a:solidFill>
                  <a:srgbClr val="DE0007"/>
                </a:solidFill>
              </a:rPr>
              <a:t>Viral marketing </a:t>
            </a:r>
            <a:r>
              <a:rPr lang="en-US" dirty="0" smtClean="0"/>
              <a:t>facilitates </a:t>
            </a:r>
            <a:r>
              <a:rPr lang="en-US" dirty="0"/>
              <a:t>and encourages people to pass along a marketing </a:t>
            </a:r>
            <a:r>
              <a:rPr lang="en-US" dirty="0" smtClean="0"/>
              <a:t>message. </a:t>
            </a:r>
          </a:p>
          <a:p>
            <a:r>
              <a:rPr lang="en-US" dirty="0" smtClean="0"/>
              <a:t>Websites and e-commerce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743043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the “Best”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Other sources of promotion </a:t>
            </a:r>
            <a:endParaRPr lang="en-US" sz="3200" dirty="0" smtClean="0"/>
          </a:p>
          <a:p>
            <a:r>
              <a:rPr lang="en-US" sz="3200" dirty="0"/>
              <a:t>Selecting media </a:t>
            </a:r>
            <a:endParaRPr lang="en-US" sz="3200" dirty="0" smtClean="0"/>
          </a:p>
          <a:p>
            <a:r>
              <a:rPr lang="en-US" sz="3200" dirty="0"/>
              <a:t>Advertising budget </a:t>
            </a:r>
            <a:endParaRPr lang="en-US" sz="3200" dirty="0" smtClean="0"/>
          </a:p>
          <a:p>
            <a:r>
              <a:rPr lang="en-US" sz="3200" dirty="0"/>
              <a:t>Where to promote your business </a:t>
            </a:r>
            <a:endParaRPr lang="en-US" sz="3200" dirty="0" smtClean="0"/>
          </a:p>
          <a:p>
            <a:r>
              <a:rPr lang="en-US" sz="3200" dirty="0" smtClean="0"/>
              <a:t>Get the right balance in the promotional blend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666270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0023" y="1691659"/>
            <a:ext cx="4503415" cy="4845637"/>
          </a:xfrm>
        </p:spPr>
        <p:txBody>
          <a:bodyPr>
            <a:noAutofit/>
          </a:bodyPr>
          <a:lstStyle/>
          <a:p>
            <a:pPr marL="255588" indent="-255588">
              <a:spcBef>
                <a:spcPts val="600"/>
              </a:spcBef>
            </a:pPr>
            <a:r>
              <a:rPr lang="en-US" sz="2000" dirty="0"/>
              <a:t>B</a:t>
            </a:r>
            <a:r>
              <a:rPr lang="en-US" sz="2000" dirty="0" smtClean="0"/>
              <a:t>rand </a:t>
            </a:r>
            <a:r>
              <a:rPr lang="en-US" sz="2000" dirty="0"/>
              <a:t>name</a:t>
            </a:r>
          </a:p>
          <a:p>
            <a:pPr marL="255588" indent="-255588">
              <a:spcBef>
                <a:spcPts val="600"/>
              </a:spcBef>
            </a:pPr>
            <a:r>
              <a:rPr lang="en-US" sz="2000" dirty="0" smtClean="0"/>
              <a:t>Channel </a:t>
            </a:r>
            <a:r>
              <a:rPr lang="en-US" sz="2000" dirty="0"/>
              <a:t>of distribution</a:t>
            </a:r>
          </a:p>
          <a:p>
            <a:pPr marL="255588" indent="-255588">
              <a:spcBef>
                <a:spcPts val="600"/>
              </a:spcBef>
            </a:pPr>
            <a:r>
              <a:rPr lang="en-US" sz="2000" dirty="0" smtClean="0"/>
              <a:t>Customer relationship management </a:t>
            </a:r>
            <a:endParaRPr lang="en-US" sz="2000" dirty="0"/>
          </a:p>
          <a:p>
            <a:pPr marL="255588" indent="-255588">
              <a:spcBef>
                <a:spcPts val="600"/>
              </a:spcBef>
            </a:pPr>
            <a:r>
              <a:rPr lang="en-US" sz="2000" dirty="0" smtClean="0"/>
              <a:t>E-</a:t>
            </a:r>
            <a:r>
              <a:rPr lang="en-US" sz="2000" dirty="0"/>
              <a:t>commerce</a:t>
            </a:r>
          </a:p>
          <a:p>
            <a:pPr marL="255588" indent="-255588">
              <a:spcBef>
                <a:spcPts val="600"/>
              </a:spcBef>
            </a:pPr>
            <a:r>
              <a:rPr lang="en-US" sz="2000" dirty="0" smtClean="0"/>
              <a:t>Guerilla </a:t>
            </a:r>
            <a:r>
              <a:rPr lang="en-US" sz="2000" dirty="0"/>
              <a:t>marketing </a:t>
            </a:r>
          </a:p>
          <a:p>
            <a:pPr marL="255588" indent="-255588">
              <a:spcBef>
                <a:spcPts val="600"/>
              </a:spcBef>
            </a:pPr>
            <a:r>
              <a:rPr lang="en-US" sz="2000" dirty="0" smtClean="0"/>
              <a:t>Hypothesis</a:t>
            </a:r>
            <a:endParaRPr lang="en-US" sz="2000" dirty="0"/>
          </a:p>
          <a:p>
            <a:pPr marL="255588" indent="-255588">
              <a:spcBef>
                <a:spcPts val="600"/>
              </a:spcBef>
            </a:pPr>
            <a:r>
              <a:rPr lang="en-US" sz="2000" dirty="0" smtClean="0"/>
              <a:t>Marketing </a:t>
            </a:r>
            <a:r>
              <a:rPr lang="en-US" sz="2000" dirty="0"/>
              <a:t>mix </a:t>
            </a:r>
          </a:p>
          <a:p>
            <a:pPr marL="255588" indent="-255588">
              <a:spcBef>
                <a:spcPts val="600"/>
              </a:spcBef>
            </a:pPr>
            <a:r>
              <a:rPr lang="en-US" sz="2000" dirty="0" smtClean="0"/>
              <a:t>Marketing </a:t>
            </a:r>
            <a:r>
              <a:rPr lang="en-US" sz="2000" dirty="0"/>
              <a:t>plan</a:t>
            </a:r>
          </a:p>
          <a:p>
            <a:pPr marL="255588" indent="-255588">
              <a:spcBef>
                <a:spcPts val="600"/>
              </a:spcBef>
            </a:pPr>
            <a:r>
              <a:rPr lang="en-US" sz="2000" dirty="0" smtClean="0"/>
              <a:t>Marketing </a:t>
            </a:r>
            <a:r>
              <a:rPr lang="en-US" sz="2000" dirty="0"/>
              <a:t>research</a:t>
            </a:r>
          </a:p>
          <a:p>
            <a:pPr marL="255588" indent="-255588">
              <a:spcBef>
                <a:spcPts val="600"/>
              </a:spcBef>
            </a:pPr>
            <a:r>
              <a:rPr lang="en-US" sz="2000" dirty="0" smtClean="0"/>
              <a:t>Market </a:t>
            </a:r>
            <a:r>
              <a:rPr lang="en-US" sz="2000" dirty="0"/>
              <a:t>share</a:t>
            </a:r>
          </a:p>
          <a:p>
            <a:pPr marL="255588" indent="-255588">
              <a:spcBef>
                <a:spcPts val="600"/>
              </a:spcBef>
            </a:pPr>
            <a:r>
              <a:rPr lang="en-US" sz="2000" dirty="0" smtClean="0"/>
              <a:t>Packaging</a:t>
            </a:r>
            <a:endParaRPr lang="en-US" sz="2000" dirty="0"/>
          </a:p>
          <a:p>
            <a:pPr marL="255588" indent="-255588">
              <a:spcBef>
                <a:spcPts val="600"/>
              </a:spcBef>
            </a:pPr>
            <a:r>
              <a:rPr lang="en-US" sz="2000" dirty="0" smtClean="0"/>
              <a:t>Place </a:t>
            </a:r>
            <a:endParaRPr lang="en-US" sz="200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4914852" y="1691314"/>
            <a:ext cx="4046220" cy="448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256032" indent="-349250" eaLnBrk="1" hangingPunct="1">
              <a:spcBef>
                <a:spcPts val="6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Price penetration</a:t>
            </a:r>
            <a:endParaRPr lang="en-US" sz="20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56032" indent="-349250" eaLnBrk="1" hangingPunct="1">
              <a:spcBef>
                <a:spcPts val="600"/>
              </a:spcBef>
              <a:spcAft>
                <a:spcPts val="0"/>
              </a:spcAft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Price </a:t>
            </a:r>
            <a:r>
              <a:rPr lang="en-US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skimming</a:t>
            </a:r>
          </a:p>
          <a:p>
            <a:pPr marL="256032" indent="-349250" eaLnBrk="1" hangingPunct="1">
              <a:spcBef>
                <a:spcPts val="600"/>
              </a:spcBef>
              <a:spcAft>
                <a:spcPts val="0"/>
              </a:spcAft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Product</a:t>
            </a:r>
            <a:endParaRPr lang="en-US" sz="20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56032" indent="-349250" eaLnBrk="1" hangingPunct="1">
              <a:spcBef>
                <a:spcPts val="600"/>
              </a:spcBef>
              <a:spcAft>
                <a:spcPts val="0"/>
              </a:spcAft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Promotion</a:t>
            </a:r>
            <a:endParaRPr lang="en-US" sz="20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56032" indent="-349250" eaLnBrk="1" hangingPunct="1">
              <a:spcBef>
                <a:spcPts val="600"/>
              </a:spcBef>
              <a:spcAft>
                <a:spcPts val="0"/>
              </a:spcAft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Publicity</a:t>
            </a:r>
            <a:endParaRPr lang="en-US" sz="20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56032" indent="-349250" eaLnBrk="1" hangingPunct="1">
              <a:spcBef>
                <a:spcPts val="600"/>
              </a:spcBef>
              <a:spcAft>
                <a:spcPts val="0"/>
              </a:spcAft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Sales </a:t>
            </a:r>
            <a:r>
              <a:rPr lang="en-US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forecast</a:t>
            </a:r>
          </a:p>
          <a:p>
            <a:pPr marL="256032" indent="-349250" eaLnBrk="1" hangingPunct="1">
              <a:spcBef>
                <a:spcPts val="600"/>
              </a:spcBef>
              <a:spcAft>
                <a:spcPts val="0"/>
              </a:spcAft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Sales promotion</a:t>
            </a:r>
          </a:p>
          <a:p>
            <a:pPr marL="256032" indent="-349250" eaLnBrk="1" hangingPunct="1">
              <a:spcBef>
                <a:spcPts val="600"/>
              </a:spcBef>
              <a:spcAft>
                <a:spcPts val="0"/>
              </a:spcAft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Social media</a:t>
            </a:r>
          </a:p>
          <a:p>
            <a:pPr marL="256032" indent="-349250" eaLnBrk="1" hangingPunct="1">
              <a:spcBef>
                <a:spcPts val="600"/>
              </a:spcBef>
              <a:spcAft>
                <a:spcPts val="0"/>
              </a:spcAft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Storage</a:t>
            </a:r>
            <a:endParaRPr lang="en-US" sz="20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56032" indent="-349250" eaLnBrk="1" hangingPunct="1">
              <a:spcBef>
                <a:spcPts val="600"/>
              </a:spcBef>
              <a:spcAft>
                <a:spcPts val="0"/>
              </a:spcAft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UPC</a:t>
            </a:r>
          </a:p>
          <a:p>
            <a:pPr marL="256032" indent="-349250" eaLnBrk="1" hangingPunct="1">
              <a:spcBef>
                <a:spcPts val="600"/>
              </a:spcBef>
              <a:spcAft>
                <a:spcPts val="0"/>
              </a:spcAft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V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iral </a:t>
            </a:r>
            <a:r>
              <a:rPr lang="en-US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marketing</a:t>
            </a:r>
          </a:p>
          <a:p>
            <a:pPr marL="256032" indent="-349250" eaLnBrk="1" hangingPunct="1">
              <a:spcBef>
                <a:spcPts val="600"/>
              </a:spcBef>
              <a:spcAft>
                <a:spcPts val="0"/>
              </a:spcAft>
              <a:buClr>
                <a:srgbClr val="005785"/>
              </a:buClr>
              <a:buSzPct val="110000"/>
              <a:buFont typeface="Wingdings 2" pitchFamily="18" charset="2"/>
              <a:buChar char=""/>
            </a:pPr>
            <a:r>
              <a:rPr lang="en-US" sz="2000" b="1" dirty="0">
                <a:solidFill>
                  <a:srgbClr val="000000"/>
                </a:solidFill>
                <a:effectLst/>
                <a:latin typeface="Arial"/>
                <a:cs typeface="Arial"/>
              </a:rPr>
              <a:t>W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arranty</a:t>
            </a:r>
            <a:endParaRPr lang="en-US" sz="2000" b="1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0" y="6537926"/>
            <a:ext cx="4909810" cy="3207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200" dirty="0" smtClean="0"/>
              <a:t>© 2014 Routledge, Inc., Taylor and Francis Group. All rights reserved.</a:t>
            </a:r>
            <a:endParaRPr lang="en-US" sz="120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058225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 autoUpdateAnimBg="0"/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Marketing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84" y="1737331"/>
            <a:ext cx="8042276" cy="4343400"/>
          </a:xfrm>
        </p:spPr>
        <p:txBody>
          <a:bodyPr>
            <a:normAutofit/>
          </a:bodyPr>
          <a:lstStyle/>
          <a:p>
            <a:r>
              <a:rPr lang="en-US" sz="3200" dirty="0"/>
              <a:t>I</a:t>
            </a:r>
            <a:r>
              <a:rPr lang="en-US" sz="3200" dirty="0" smtClean="0"/>
              <a:t>dentifies target </a:t>
            </a:r>
            <a:r>
              <a:rPr lang="en-US" sz="3200" dirty="0"/>
              <a:t>customers and product feasibility through marketing </a:t>
            </a:r>
            <a:r>
              <a:rPr lang="en-US" sz="3200" dirty="0" smtClean="0"/>
              <a:t>research</a:t>
            </a:r>
          </a:p>
          <a:p>
            <a:r>
              <a:rPr lang="en-US" sz="3200" dirty="0"/>
              <a:t>L</a:t>
            </a:r>
            <a:r>
              <a:rPr lang="en-US" sz="3200" dirty="0" smtClean="0"/>
              <a:t>eads </a:t>
            </a:r>
            <a:r>
              <a:rPr lang="en-US" sz="3200" dirty="0"/>
              <a:t>to the development of the marketing mix (product, price, place, and promotion) and the sales forecast. 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73905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Research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9274" y="1600201"/>
            <a:ext cx="8411797" cy="1371604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900000"/>
                </a:solidFill>
              </a:rPr>
              <a:t>Marketing research </a:t>
            </a:r>
            <a:r>
              <a:rPr lang="en-US" dirty="0"/>
              <a:t>is the process of gathering and analyzing data for decision </a:t>
            </a:r>
            <a:r>
              <a:rPr lang="en-US" dirty="0" smtClean="0"/>
              <a:t>making. </a:t>
            </a:r>
          </a:p>
          <a:p>
            <a:r>
              <a:rPr lang="en-US" dirty="0" smtClean="0"/>
              <a:t>Steps in the marketing research process (Exhibit 6-1):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4</a:t>
            </a:fld>
            <a:endParaRPr lang="en-US" dirty="0">
              <a:cs typeface="+mn-cs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78756" y="2970016"/>
            <a:ext cx="6284211" cy="824740"/>
            <a:chOff x="178756" y="2900954"/>
            <a:chExt cx="6284211" cy="824740"/>
          </a:xfrm>
        </p:grpSpPr>
        <p:grpSp>
          <p:nvGrpSpPr>
            <p:cNvPr id="9" name="Group 8"/>
            <p:cNvGrpSpPr/>
            <p:nvPr/>
          </p:nvGrpSpPr>
          <p:grpSpPr>
            <a:xfrm>
              <a:off x="178756" y="2900954"/>
              <a:ext cx="1629361" cy="824740"/>
              <a:chOff x="0" y="105294"/>
              <a:chExt cx="1629361" cy="824740"/>
            </a:xfrm>
          </p:grpSpPr>
          <p:sp>
            <p:nvSpPr>
              <p:cNvPr id="33" name="Rounded Rectangle 32"/>
              <p:cNvSpPr/>
              <p:nvPr/>
            </p:nvSpPr>
            <p:spPr>
              <a:xfrm>
                <a:off x="0" y="105294"/>
                <a:ext cx="1629361" cy="824740"/>
              </a:xfrm>
              <a:prstGeom prst="roundRect">
                <a:avLst>
                  <a:gd name="adj" fmla="val 1667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4" name="Rounded Rectangle 5"/>
              <p:cNvSpPr/>
              <p:nvPr/>
            </p:nvSpPr>
            <p:spPr>
              <a:xfrm>
                <a:off x="40268" y="145562"/>
                <a:ext cx="1548825" cy="7442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b="1" kern="1200" dirty="0" smtClean="0">
                    <a:solidFill>
                      <a:schemeClr val="tx2"/>
                    </a:solidFill>
                  </a:rPr>
                  <a:t>Define the decision</a:t>
                </a:r>
                <a:endParaRPr lang="en-US" sz="2000" b="1" kern="1200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828830" y="2972821"/>
              <a:ext cx="4634137" cy="666591"/>
              <a:chOff x="1679326" y="177161"/>
              <a:chExt cx="4634137" cy="666591"/>
            </a:xfrm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grpSpPr>
          <p:sp>
            <p:nvSpPr>
              <p:cNvPr id="31" name="Rectangle 30"/>
              <p:cNvSpPr/>
              <p:nvPr/>
            </p:nvSpPr>
            <p:spPr>
              <a:xfrm>
                <a:off x="1679326" y="177161"/>
                <a:ext cx="3569291" cy="666591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2" name="Rectangle 31"/>
              <p:cNvSpPr/>
              <p:nvPr/>
            </p:nvSpPr>
            <p:spPr>
              <a:xfrm>
                <a:off x="1679326" y="177161"/>
                <a:ext cx="4634137" cy="66659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marL="227013" lvl="1" indent="-227013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 typeface="Arial"/>
                  <a:buChar char="•"/>
                </a:pPr>
                <a:r>
                  <a:rPr lang="en-US" sz="2000" b="1" kern="1200" dirty="0" smtClean="0"/>
                  <a:t>Hypothesis is tentative answer to a research question</a:t>
                </a:r>
                <a:endParaRPr lang="en-US" sz="2000" b="1" kern="1200" dirty="0"/>
              </a:p>
            </p:txBody>
          </p:sp>
        </p:grpSp>
      </p:grpSp>
      <p:grpSp>
        <p:nvGrpSpPr>
          <p:cNvPr id="39" name="Group 38"/>
          <p:cNvGrpSpPr/>
          <p:nvPr/>
        </p:nvGrpSpPr>
        <p:grpSpPr>
          <a:xfrm>
            <a:off x="396462" y="3826348"/>
            <a:ext cx="7072334" cy="882798"/>
            <a:chOff x="396462" y="3766501"/>
            <a:chExt cx="7072334" cy="882798"/>
          </a:xfrm>
        </p:grpSpPr>
        <p:grpSp>
          <p:nvGrpSpPr>
            <p:cNvPr id="35" name="Group 34"/>
            <p:cNvGrpSpPr/>
            <p:nvPr/>
          </p:nvGrpSpPr>
          <p:grpSpPr>
            <a:xfrm>
              <a:off x="2834659" y="3886195"/>
              <a:ext cx="4634137" cy="666591"/>
              <a:chOff x="1679326" y="177161"/>
              <a:chExt cx="4634137" cy="666591"/>
            </a:xfrm>
            <a:solidFill>
              <a:srgbClr val="D1FFCA"/>
            </a:solidFill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grpSpPr>
          <p:sp>
            <p:nvSpPr>
              <p:cNvPr id="36" name="Rectangle 35"/>
              <p:cNvSpPr/>
              <p:nvPr/>
            </p:nvSpPr>
            <p:spPr>
              <a:xfrm>
                <a:off x="1679326" y="177161"/>
                <a:ext cx="3569291" cy="666591"/>
              </a:xfrm>
              <a:prstGeom prst="rect">
                <a:avLst/>
              </a:prstGeom>
              <a:grpFill/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7" name="Rectangle 36"/>
              <p:cNvSpPr/>
              <p:nvPr/>
            </p:nvSpPr>
            <p:spPr>
              <a:xfrm>
                <a:off x="1679326" y="177161"/>
                <a:ext cx="4634137" cy="666591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marL="227013" lvl="1" indent="-227013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 typeface="Arial"/>
                  <a:buChar char="•"/>
                </a:pPr>
                <a:r>
                  <a:rPr lang="en-US" sz="2000" b="1" kern="1200" dirty="0" smtClean="0"/>
                  <a:t>Can be qualitative or quantitative</a:t>
                </a:r>
              </a:p>
              <a:p>
                <a:pPr marL="227013" lvl="1" indent="-227013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 typeface="Arial"/>
                  <a:buChar char="•"/>
                </a:pPr>
                <a:r>
                  <a:rPr lang="en-US" sz="2000" b="1" dirty="0" smtClean="0"/>
                  <a:t>Can use focus groups or surveys</a:t>
                </a:r>
                <a:endParaRPr lang="en-US" sz="2000" b="1" kern="1200" dirty="0"/>
              </a:p>
            </p:txBody>
          </p:sp>
        </p:grpSp>
        <p:sp>
          <p:nvSpPr>
            <p:cNvPr id="8" name="Bent-Up Arrow 7"/>
            <p:cNvSpPr/>
            <p:nvPr/>
          </p:nvSpPr>
          <p:spPr>
            <a:xfrm rot="5400000">
              <a:off x="444920" y="3718043"/>
              <a:ext cx="699920" cy="796835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rgbClr val="D90202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2" name="Group 11"/>
            <p:cNvGrpSpPr/>
            <p:nvPr/>
          </p:nvGrpSpPr>
          <p:grpSpPr>
            <a:xfrm>
              <a:off x="1229253" y="3824559"/>
              <a:ext cx="1629361" cy="824740"/>
              <a:chOff x="1050497" y="1132797"/>
              <a:chExt cx="1629361" cy="824740"/>
            </a:xfrm>
            <a:solidFill>
              <a:srgbClr val="D1FFCA"/>
            </a:solidFill>
          </p:grpSpPr>
          <p:sp>
            <p:nvSpPr>
              <p:cNvPr id="29" name="Rounded Rectangle 28"/>
              <p:cNvSpPr/>
              <p:nvPr/>
            </p:nvSpPr>
            <p:spPr>
              <a:xfrm>
                <a:off x="1050497" y="1132797"/>
                <a:ext cx="1629361" cy="824740"/>
              </a:xfrm>
              <a:prstGeom prst="roundRect">
                <a:avLst>
                  <a:gd name="adj" fmla="val 16670"/>
                </a:avLst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0" name="Rounded Rectangle 10"/>
              <p:cNvSpPr/>
              <p:nvPr/>
            </p:nvSpPr>
            <p:spPr>
              <a:xfrm>
                <a:off x="1090765" y="1173065"/>
                <a:ext cx="1548825" cy="744204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b="1" dirty="0" smtClean="0">
                    <a:solidFill>
                      <a:schemeClr val="tx2"/>
                    </a:solidFill>
                  </a:rPr>
                  <a:t>Gather </a:t>
                </a:r>
                <a:r>
                  <a:rPr lang="en-US" sz="2000" b="1" kern="1200" dirty="0" smtClean="0">
                    <a:solidFill>
                      <a:schemeClr val="tx2"/>
                    </a:solidFill>
                  </a:rPr>
                  <a:t>data</a:t>
                </a:r>
                <a:endParaRPr lang="en-US" sz="2000" b="1" kern="1200" dirty="0">
                  <a:solidFill>
                    <a:schemeClr val="tx2"/>
                  </a:solidFill>
                </a:endParaRPr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1663421" y="4740738"/>
            <a:ext cx="7297651" cy="884587"/>
            <a:chOff x="1663421" y="4740738"/>
            <a:chExt cx="7297651" cy="884587"/>
          </a:xfrm>
        </p:grpSpPr>
        <p:sp>
          <p:nvSpPr>
            <p:cNvPr id="11" name="Bent-Up Arrow 10"/>
            <p:cNvSpPr/>
            <p:nvPr/>
          </p:nvSpPr>
          <p:spPr>
            <a:xfrm rot="5400000">
              <a:off x="1711879" y="4692280"/>
              <a:ext cx="699920" cy="796835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chemeClr val="accent5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3" name="Group 12"/>
            <p:cNvGrpSpPr/>
            <p:nvPr/>
          </p:nvGrpSpPr>
          <p:grpSpPr>
            <a:xfrm>
              <a:off x="4480561" y="4892024"/>
              <a:ext cx="4480511" cy="715240"/>
              <a:chOff x="2655903" y="1155456"/>
              <a:chExt cx="5852040" cy="715240"/>
            </a:xfrm>
            <a:solidFill>
              <a:srgbClr val="D1FFCA"/>
            </a:solidFill>
          </p:grpSpPr>
          <p:sp>
            <p:nvSpPr>
              <p:cNvPr id="27" name="Rectangle 26"/>
              <p:cNvSpPr/>
              <p:nvPr/>
            </p:nvSpPr>
            <p:spPr>
              <a:xfrm>
                <a:off x="2838837" y="1204105"/>
                <a:ext cx="3842470" cy="666591"/>
              </a:xfrm>
              <a:prstGeom prst="rect">
                <a:avLst/>
              </a:prstGeom>
              <a:grpFill/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Rectangle 27"/>
              <p:cNvSpPr/>
              <p:nvPr/>
            </p:nvSpPr>
            <p:spPr>
              <a:xfrm>
                <a:off x="2655903" y="1155456"/>
                <a:ext cx="5852040" cy="666591"/>
              </a:xfrm>
              <a:prstGeom prst="rect">
                <a:avLst/>
              </a:prstGeom>
              <a:solidFill>
                <a:srgbClr val="CAC72B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2000" b="1" dirty="0" smtClean="0">
                    <a:solidFill>
                      <a:srgbClr val="000000"/>
                    </a:solidFill>
                  </a:rPr>
                  <a:t>Can run statistical analysis using a simple spreadsheet</a:t>
                </a:r>
                <a:endParaRPr lang="en-US" sz="2000" b="1" kern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602062" y="4800585"/>
              <a:ext cx="1878499" cy="824740"/>
              <a:chOff x="2423305" y="2149231"/>
              <a:chExt cx="1997129" cy="824740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2423305" y="2149231"/>
                <a:ext cx="1997129" cy="824740"/>
              </a:xfrm>
              <a:prstGeom prst="roundRect">
                <a:avLst>
                  <a:gd name="adj" fmla="val 16670"/>
                </a:avLst>
              </a:prstGeom>
              <a:solidFill>
                <a:srgbClr val="CAC72B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Rounded Rectangle 15"/>
              <p:cNvSpPr/>
              <p:nvPr/>
            </p:nvSpPr>
            <p:spPr>
              <a:xfrm>
                <a:off x="2476164" y="2189499"/>
                <a:ext cx="1859646" cy="7442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b="1" kern="1200" dirty="0" smtClean="0">
                    <a:solidFill>
                      <a:schemeClr val="tx2"/>
                    </a:solidFill>
                  </a:rPr>
                  <a:t>Analyze data</a:t>
                </a:r>
                <a:endParaRPr lang="en-US" sz="2000" b="1" kern="1200" dirty="0">
                  <a:solidFill>
                    <a:schemeClr val="tx2"/>
                  </a:solidFill>
                </a:endParaRPr>
              </a:p>
            </p:txBody>
          </p:sp>
        </p:grpSp>
      </p:grpSp>
      <p:sp>
        <p:nvSpPr>
          <p:cNvPr id="23" name="Rectangle 22"/>
          <p:cNvSpPr/>
          <p:nvPr/>
        </p:nvSpPr>
        <p:spPr>
          <a:xfrm>
            <a:off x="4589065" y="4978228"/>
            <a:ext cx="4376179" cy="66659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1" name="Group 40"/>
          <p:cNvGrpSpPr/>
          <p:nvPr/>
        </p:nvGrpSpPr>
        <p:grpSpPr>
          <a:xfrm>
            <a:off x="2926098" y="5625328"/>
            <a:ext cx="6034974" cy="912598"/>
            <a:chOff x="2926098" y="5625328"/>
            <a:chExt cx="6034974" cy="912598"/>
          </a:xfrm>
        </p:grpSpPr>
        <p:sp>
          <p:nvSpPr>
            <p:cNvPr id="14" name="Bent-Up Arrow 13"/>
            <p:cNvSpPr/>
            <p:nvPr/>
          </p:nvSpPr>
          <p:spPr>
            <a:xfrm rot="5400000">
              <a:off x="2974556" y="5576870"/>
              <a:ext cx="699920" cy="796835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rgbClr val="8E8D1F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7" name="Group 16"/>
            <p:cNvGrpSpPr/>
            <p:nvPr/>
          </p:nvGrpSpPr>
          <p:grpSpPr>
            <a:xfrm>
              <a:off x="3833028" y="5713186"/>
              <a:ext cx="1455700" cy="824740"/>
              <a:chOff x="3654272" y="2917526"/>
              <a:chExt cx="1455700" cy="824740"/>
            </a:xfrm>
            <a:solidFill>
              <a:schemeClr val="tx2">
                <a:lumMod val="25000"/>
                <a:lumOff val="75000"/>
              </a:schemeClr>
            </a:solidFill>
          </p:grpSpPr>
          <p:sp>
            <p:nvSpPr>
              <p:cNvPr id="21" name="Rounded Rectangle 20"/>
              <p:cNvSpPr/>
              <p:nvPr/>
            </p:nvSpPr>
            <p:spPr>
              <a:xfrm>
                <a:off x="3654272" y="2917526"/>
                <a:ext cx="1455700" cy="824740"/>
              </a:xfrm>
              <a:prstGeom prst="roundRect">
                <a:avLst>
                  <a:gd name="adj" fmla="val 16670"/>
                </a:avLst>
              </a:prstGeom>
              <a:grpFill/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Rounded Rectangle 19"/>
              <p:cNvSpPr/>
              <p:nvPr/>
            </p:nvSpPr>
            <p:spPr>
              <a:xfrm>
                <a:off x="3753171" y="2957794"/>
                <a:ext cx="1316533" cy="744204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b="1" kern="1200" dirty="0" smtClean="0">
                    <a:solidFill>
                      <a:schemeClr val="tx2"/>
                    </a:solidFill>
                  </a:rPr>
                  <a:t>Make a decision</a:t>
                </a:r>
                <a:endParaRPr lang="en-US" sz="2000" b="1" kern="1200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5303512" y="5806414"/>
              <a:ext cx="3657560" cy="666591"/>
              <a:chOff x="5213923" y="3075675"/>
              <a:chExt cx="3657560" cy="666591"/>
            </a:xfrm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grpSpPr>
          <p:sp>
            <p:nvSpPr>
              <p:cNvPr id="19" name="Rectangle 18"/>
              <p:cNvSpPr/>
              <p:nvPr/>
            </p:nvSpPr>
            <p:spPr>
              <a:xfrm>
                <a:off x="5213923" y="3075675"/>
                <a:ext cx="3572565" cy="666591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0" name="Rectangle 19"/>
              <p:cNvSpPr/>
              <p:nvPr/>
            </p:nvSpPr>
            <p:spPr>
              <a:xfrm>
                <a:off x="5213923" y="3075675"/>
                <a:ext cx="3657560" cy="666591"/>
              </a:xfrm>
              <a:prstGeom prst="rect">
                <a:avLst/>
              </a:prstGeom>
              <a:solidFill>
                <a:srgbClr val="9FC6F0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2000" b="1" kern="1200" dirty="0" smtClean="0"/>
                  <a:t>Need to interpret data using good judgment</a:t>
                </a:r>
                <a:endParaRPr lang="en-US" sz="2000" b="1" kern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399049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4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4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Mix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5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956921675"/>
              </p:ext>
            </p:extLst>
          </p:nvPr>
        </p:nvGraphicFramePr>
        <p:xfrm>
          <a:off x="1005879" y="1965976"/>
          <a:ext cx="6949364" cy="3657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79911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2559833-FBEC-8148-BCA6-3E46F06CD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400"/>
                                        <p:tgtEl>
                                          <p:spTgt spid="7">
                                            <p:graphicEl>
                                              <a:dgm id="{82559833-FBEC-8148-BCA6-3E46F06CDD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E2C5CF8-B1FB-C247-A5A4-7348F5FCE6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400"/>
                                        <p:tgtEl>
                                          <p:spTgt spid="7">
                                            <p:graphicEl>
                                              <a:dgm id="{9E2C5CF8-B1FB-C247-A5A4-7348F5FCE6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DD42131-C9F1-0D4B-9152-D02A97411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400"/>
                                        <p:tgtEl>
                                          <p:spTgt spid="7">
                                            <p:graphicEl>
                                              <a:dgm id="{5DD42131-C9F1-0D4B-9152-D02A974112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CF3A978-4298-3046-9509-5D645C84D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400"/>
                                        <p:tgtEl>
                                          <p:spTgt spid="7">
                                            <p:graphicEl>
                                              <a:dgm id="{0CF3A978-4298-3046-9509-5D645C84D0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E481A6-1ED3-0040-B98E-AAC9515611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400"/>
                                        <p:tgtEl>
                                          <p:spTgt spid="7">
                                            <p:graphicEl>
                                              <a:dgm id="{84E481A6-1ED3-0040-B98E-AAC9515611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Forecast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49274" y="1600201"/>
            <a:ext cx="8228919" cy="484628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</a:t>
            </a:r>
            <a:r>
              <a:rPr lang="en-US" dirty="0" smtClean="0"/>
              <a:t>redicted </a:t>
            </a:r>
            <a:r>
              <a:rPr lang="en-US" dirty="0"/>
              <a:t>based on the target customer and marketing </a:t>
            </a:r>
            <a:r>
              <a:rPr lang="en-US" dirty="0" smtClean="0"/>
              <a:t>mix</a:t>
            </a:r>
          </a:p>
          <a:p>
            <a:r>
              <a:rPr lang="en-US" dirty="0" smtClean="0"/>
              <a:t>Sales forecasting for a new venture </a:t>
            </a:r>
          </a:p>
          <a:p>
            <a:pPr lvl="1"/>
            <a:r>
              <a:rPr lang="en-US" i="1" dirty="0"/>
              <a:t>Market share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i="1" dirty="0"/>
              <a:t>Comparable businesses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i="1" dirty="0"/>
              <a:t>Industry and trade associations</a:t>
            </a:r>
            <a:r>
              <a:rPr lang="en-US" dirty="0"/>
              <a:t> </a:t>
            </a:r>
          </a:p>
          <a:p>
            <a:r>
              <a:rPr lang="en-US" dirty="0" smtClean="0"/>
              <a:t>It is easy for forecasts to be over optimistic</a:t>
            </a:r>
          </a:p>
          <a:p>
            <a:r>
              <a:rPr lang="en-US" dirty="0" smtClean="0"/>
              <a:t>Forecasts can be useful, but they can also be wrong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899783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Product line</a:t>
            </a:r>
          </a:p>
          <a:p>
            <a:r>
              <a:rPr lang="en-US" sz="3200" dirty="0" smtClean="0"/>
              <a:t>Product timing</a:t>
            </a:r>
          </a:p>
          <a:p>
            <a:r>
              <a:rPr lang="en-US" sz="3200" dirty="0" smtClean="0"/>
              <a:t>Brand names and trademarks</a:t>
            </a:r>
          </a:p>
          <a:p>
            <a:pPr lvl="1"/>
            <a:r>
              <a:rPr lang="en-US" dirty="0" smtClean="0"/>
              <a:t>Should be web-friendly</a:t>
            </a:r>
          </a:p>
          <a:p>
            <a:pPr lvl="1"/>
            <a:r>
              <a:rPr lang="en-US" dirty="0" smtClean="0"/>
              <a:t>Should be short and easy to pronounce</a:t>
            </a:r>
          </a:p>
          <a:p>
            <a:pPr lvl="1"/>
            <a:r>
              <a:rPr lang="en-US" dirty="0" smtClean="0"/>
              <a:t>Should be memorable</a:t>
            </a:r>
          </a:p>
          <a:p>
            <a:r>
              <a:rPr lang="en-US" sz="3200" dirty="0" smtClean="0"/>
              <a:t>Logos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138971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Warranties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Guarantees the </a:t>
            </a:r>
            <a:r>
              <a:rPr lang="en-US" dirty="0"/>
              <a:t>integrity of the product </a:t>
            </a:r>
            <a:endParaRPr lang="en-US" dirty="0" smtClean="0"/>
          </a:p>
          <a:p>
            <a:r>
              <a:rPr lang="en-US" dirty="0" smtClean="0"/>
              <a:t>Types include:</a:t>
            </a:r>
          </a:p>
          <a:p>
            <a:pPr lvl="1"/>
            <a:r>
              <a:rPr lang="en-US" dirty="0" smtClean="0">
                <a:solidFill>
                  <a:srgbClr val="DE0007"/>
                </a:solidFill>
              </a:rPr>
              <a:t>Express</a:t>
            </a:r>
            <a:r>
              <a:rPr lang="en-US" dirty="0" smtClean="0"/>
              <a:t>: </a:t>
            </a:r>
            <a:r>
              <a:rPr lang="en-US" dirty="0"/>
              <a:t>explicit claim made by the producer to the consumer </a:t>
            </a:r>
            <a:endParaRPr lang="en-US" dirty="0" smtClean="0"/>
          </a:p>
          <a:p>
            <a:pPr lvl="1"/>
            <a:r>
              <a:rPr lang="en-US" dirty="0">
                <a:solidFill>
                  <a:srgbClr val="DE0007"/>
                </a:solidFill>
              </a:rPr>
              <a:t>Implied</a:t>
            </a:r>
            <a:r>
              <a:rPr lang="en-US" dirty="0" smtClean="0"/>
              <a:t>: </a:t>
            </a:r>
            <a:r>
              <a:rPr lang="en-US" dirty="0"/>
              <a:t>unwritten guarantee that the product is adequate to meet </a:t>
            </a:r>
            <a:r>
              <a:rPr lang="en-US" dirty="0" smtClean="0"/>
              <a:t>expectations </a:t>
            </a:r>
          </a:p>
          <a:p>
            <a:pPr lvl="1"/>
            <a:r>
              <a:rPr lang="en-US" dirty="0">
                <a:solidFill>
                  <a:srgbClr val="DE0007"/>
                </a:solidFill>
              </a:rPr>
              <a:t>Full</a:t>
            </a:r>
            <a:r>
              <a:rPr lang="en-US" dirty="0" smtClean="0"/>
              <a:t>: </a:t>
            </a:r>
            <a:r>
              <a:rPr lang="en-US" dirty="0"/>
              <a:t>unconditional assurance </a:t>
            </a:r>
            <a:endParaRPr lang="en-US" dirty="0" smtClean="0"/>
          </a:p>
          <a:p>
            <a:pPr lvl="1"/>
            <a:r>
              <a:rPr lang="en-US" dirty="0">
                <a:solidFill>
                  <a:srgbClr val="DE0007"/>
                </a:solidFill>
              </a:rPr>
              <a:t>Limited</a:t>
            </a:r>
            <a:r>
              <a:rPr lang="en-US" dirty="0" smtClean="0"/>
              <a:t>: assurance with restrictions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8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67348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Packaging and Labeling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DE0007"/>
                </a:solidFill>
              </a:rPr>
              <a:t>Packaging</a:t>
            </a:r>
            <a:r>
              <a:rPr lang="en-US" dirty="0"/>
              <a:t> involves protecting and promoting </a:t>
            </a:r>
            <a:r>
              <a:rPr lang="en-US" dirty="0" smtClean="0"/>
              <a:t>products</a:t>
            </a:r>
          </a:p>
          <a:p>
            <a:pPr lvl="1"/>
            <a:r>
              <a:rPr lang="en-US" dirty="0"/>
              <a:t>Generally, the higher the price of the product, the higher the quality and cost of packaging </a:t>
            </a:r>
            <a:endParaRPr lang="en-US" dirty="0" smtClean="0"/>
          </a:p>
          <a:p>
            <a:pPr lvl="1"/>
            <a:r>
              <a:rPr lang="en-US" dirty="0"/>
              <a:t>The size of the package is also important </a:t>
            </a:r>
            <a:endParaRPr lang="en-US" dirty="0" smtClean="0"/>
          </a:p>
          <a:p>
            <a:r>
              <a:rPr lang="en-US" dirty="0">
                <a:solidFill>
                  <a:srgbClr val="DE0007"/>
                </a:solidFill>
              </a:rPr>
              <a:t>Labeling</a:t>
            </a:r>
            <a:r>
              <a:rPr lang="en-US" dirty="0"/>
              <a:t> is used to both identify and promote the product </a:t>
            </a:r>
            <a:endParaRPr lang="en-US" dirty="0" smtClean="0"/>
          </a:p>
          <a:p>
            <a:pPr lvl="1"/>
            <a:r>
              <a:rPr lang="en-US" dirty="0">
                <a:solidFill>
                  <a:srgbClr val="DE0007"/>
                </a:solidFill>
              </a:rPr>
              <a:t>U</a:t>
            </a:r>
            <a:r>
              <a:rPr lang="en-US" dirty="0" smtClean="0">
                <a:solidFill>
                  <a:srgbClr val="DE0007"/>
                </a:solidFill>
              </a:rPr>
              <a:t>niversal </a:t>
            </a:r>
            <a:r>
              <a:rPr lang="en-US" dirty="0">
                <a:solidFill>
                  <a:srgbClr val="DE0007"/>
                </a:solidFill>
              </a:rPr>
              <a:t>product code </a:t>
            </a:r>
            <a:r>
              <a:rPr lang="en-US" dirty="0"/>
              <a:t>(UPC) identifies each product with barcode marks that can be read by electronic scanners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684974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ssierPPT-12_2013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LussierPPT-12_2013.thmx</Template>
  <TotalTime>8821</TotalTime>
  <Words>1231</Words>
  <Application>Microsoft Office PowerPoint</Application>
  <PresentationFormat>On-screen Show (4:3)</PresentationFormat>
  <Paragraphs>221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LussierPPT-12_2013</vt:lpstr>
      <vt:lpstr>CHAPTER 6</vt:lpstr>
      <vt:lpstr>Learning Outcomes</vt:lpstr>
      <vt:lpstr>The Marketing Plan</vt:lpstr>
      <vt:lpstr>Marketing Research </vt:lpstr>
      <vt:lpstr>Marketing Mix</vt:lpstr>
      <vt:lpstr>Sales Forecast</vt:lpstr>
      <vt:lpstr>Product</vt:lpstr>
      <vt:lpstr>Warranties</vt:lpstr>
      <vt:lpstr>Packaging and Labeling</vt:lpstr>
      <vt:lpstr>Price and Price Considerations</vt:lpstr>
      <vt:lpstr>Other Pricing Factors</vt:lpstr>
      <vt:lpstr>Place: Distribution, Transportation, and Storage</vt:lpstr>
      <vt:lpstr>Promotion</vt:lpstr>
      <vt:lpstr>Personal Selling  </vt:lpstr>
      <vt:lpstr>Sales Promotion</vt:lpstr>
      <vt:lpstr>Publicity</vt:lpstr>
      <vt:lpstr>Advertising</vt:lpstr>
      <vt:lpstr>Advertising Objectives and Plans </vt:lpstr>
      <vt:lpstr>Traditional Media</vt:lpstr>
      <vt:lpstr>The Internet and  Social Media</vt:lpstr>
      <vt:lpstr>Selecting the “Best” Mix</vt:lpstr>
      <vt:lpstr>Key Terms</vt:lpstr>
    </vt:vector>
  </TitlesOfParts>
  <Manager>Arlin Kauffman</Manager>
  <Company>Routledge,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Entrepreneurial New Venture Skills, 3rd</dc:title>
  <dc:subject>Chapter 6: The Marketing Plan</dc:subject>
  <dc:creator>Jimidene Murphey</dc:creator>
  <cp:keywords/>
  <dc:description/>
  <cp:lastModifiedBy>katielandmark</cp:lastModifiedBy>
  <cp:revision>728</cp:revision>
  <dcterms:created xsi:type="dcterms:W3CDTF">2003-02-17T02:06:55Z</dcterms:created>
  <dcterms:modified xsi:type="dcterms:W3CDTF">2014-06-11T13:36:37Z</dcterms:modified>
  <cp:category/>
</cp:coreProperties>
</file>