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5"/>
  </p:notesMasterIdLst>
  <p:handoutMasterIdLst>
    <p:handoutMasterId r:id="rId36"/>
  </p:handoutMasterIdLst>
  <p:sldIdLst>
    <p:sldId id="1258" r:id="rId2"/>
    <p:sldId id="1262" r:id="rId3"/>
    <p:sldId id="1263" r:id="rId4"/>
    <p:sldId id="1264" r:id="rId5"/>
    <p:sldId id="1265" r:id="rId6"/>
    <p:sldId id="1266" r:id="rId7"/>
    <p:sldId id="1267" r:id="rId8"/>
    <p:sldId id="1268" r:id="rId9"/>
    <p:sldId id="1269" r:id="rId10"/>
    <p:sldId id="1270" r:id="rId11"/>
    <p:sldId id="1271" r:id="rId12"/>
    <p:sldId id="1275" r:id="rId13"/>
    <p:sldId id="1272" r:id="rId14"/>
    <p:sldId id="1273" r:id="rId15"/>
    <p:sldId id="1274" r:id="rId16"/>
    <p:sldId id="1276" r:id="rId17"/>
    <p:sldId id="1277" r:id="rId18"/>
    <p:sldId id="1278" r:id="rId19"/>
    <p:sldId id="1279" r:id="rId20"/>
    <p:sldId id="1280" r:id="rId21"/>
    <p:sldId id="1281" r:id="rId22"/>
    <p:sldId id="1282" r:id="rId23"/>
    <p:sldId id="1283" r:id="rId24"/>
    <p:sldId id="1284" r:id="rId25"/>
    <p:sldId id="1285" r:id="rId26"/>
    <p:sldId id="1286" r:id="rId27"/>
    <p:sldId id="1287" r:id="rId28"/>
    <p:sldId id="1288" r:id="rId29"/>
    <p:sldId id="1289" r:id="rId30"/>
    <p:sldId id="1290" r:id="rId31"/>
    <p:sldId id="1291" r:id="rId32"/>
    <p:sldId id="1292" r:id="rId33"/>
    <p:sldId id="1246" r:id="rId34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0FD"/>
    <a:srgbClr val="AEDBF9"/>
    <a:srgbClr val="B8BDF9"/>
    <a:srgbClr val="B1E18A"/>
    <a:srgbClr val="E8D9BB"/>
    <a:srgbClr val="E6ACAC"/>
    <a:srgbClr val="00507A"/>
    <a:srgbClr val="9AF4E7"/>
    <a:srgbClr val="82C7EC"/>
    <a:srgbClr val="C2D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95722-1472-414D-86FB-8EAF573A1DEC}" type="doc">
      <dgm:prSet loTypeId="urn:microsoft.com/office/officeart/2005/8/layout/matrix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AC0636D-2F6B-E747-8B9F-E73FC77FD1D4}">
      <dgm:prSet phldrT="[Text]"/>
      <dgm:spPr>
        <a:solidFill>
          <a:srgbClr val="3C7C95"/>
        </a:solidFill>
        <a:ln>
          <a:solidFill>
            <a:srgbClr val="0F3661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Valuable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Resources</a:t>
          </a:r>
          <a:endParaRPr lang="en-US" b="1" dirty="0">
            <a:solidFill>
              <a:schemeClr val="bg1"/>
            </a:solidFill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80FAED21-DA80-FC4C-BC19-9E06F82F20E4}" type="parTrans" cxnId="{D9425A30-3AB2-D44A-A15D-7102C081C90F}">
      <dgm:prSet/>
      <dgm:spPr/>
      <dgm:t>
        <a:bodyPr/>
        <a:lstStyle/>
        <a:p>
          <a:endParaRPr lang="en-US"/>
        </a:p>
      </dgm:t>
    </dgm:pt>
    <dgm:pt modelId="{620AAD8F-5FC7-EC46-8750-EAC7732858AC}" type="sibTrans" cxnId="{D9425A30-3AB2-D44A-A15D-7102C081C90F}">
      <dgm:prSet/>
      <dgm:spPr/>
      <dgm:t>
        <a:bodyPr/>
        <a:lstStyle/>
        <a:p>
          <a:endParaRPr lang="en-US"/>
        </a:p>
      </dgm:t>
    </dgm:pt>
    <dgm:pt modelId="{4F16C234-90CD-A344-8877-213369962BDB}">
      <dgm:prSet phldrT="[Text]"/>
      <dgm:spPr>
        <a:solidFill>
          <a:srgbClr val="9AF4E7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Business Plan Pro</a:t>
          </a:r>
          <a:endParaRPr lang="en-US" b="1" dirty="0">
            <a:solidFill>
              <a:schemeClr val="tx1"/>
            </a:solidFill>
          </a:endParaRPr>
        </a:p>
      </dgm:t>
    </dgm:pt>
    <dgm:pt modelId="{31715688-DE32-FD42-B154-5ECC22C2DCED}" type="parTrans" cxnId="{16F6B661-C6C6-6B4D-A57B-38A0D7674B2E}">
      <dgm:prSet/>
      <dgm:spPr/>
      <dgm:t>
        <a:bodyPr/>
        <a:lstStyle/>
        <a:p>
          <a:endParaRPr lang="en-US"/>
        </a:p>
      </dgm:t>
    </dgm:pt>
    <dgm:pt modelId="{EBA3F2D1-02E9-0D4A-A0D4-BFC77F43E24A}" type="sibTrans" cxnId="{16F6B661-C6C6-6B4D-A57B-38A0D7674B2E}">
      <dgm:prSet/>
      <dgm:spPr/>
      <dgm:t>
        <a:bodyPr/>
        <a:lstStyle/>
        <a:p>
          <a:endParaRPr lang="en-US"/>
        </a:p>
      </dgm:t>
    </dgm:pt>
    <dgm:pt modelId="{8950FEA1-77D7-EC4F-BEBA-00DE0B27C22A}">
      <dgm:prSet phldrT="[Text]"/>
      <dgm:spPr>
        <a:solidFill>
          <a:srgbClr val="BDD3DD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Small Business Administration</a:t>
          </a:r>
          <a:endParaRPr lang="en-US" b="1" dirty="0">
            <a:solidFill>
              <a:schemeClr val="tx1"/>
            </a:solidFill>
          </a:endParaRPr>
        </a:p>
      </dgm:t>
    </dgm:pt>
    <dgm:pt modelId="{9DF1AA9F-21D0-8C4C-9094-ACE1BE43C277}" type="parTrans" cxnId="{4C536DAD-F612-2E45-A18E-7D59A7101DD8}">
      <dgm:prSet/>
      <dgm:spPr/>
      <dgm:t>
        <a:bodyPr/>
        <a:lstStyle/>
        <a:p>
          <a:endParaRPr lang="en-US"/>
        </a:p>
      </dgm:t>
    </dgm:pt>
    <dgm:pt modelId="{1A9EBF93-86D9-F54F-9750-6EB37CBC9F8A}" type="sibTrans" cxnId="{4C536DAD-F612-2E45-A18E-7D59A7101DD8}">
      <dgm:prSet/>
      <dgm:spPr/>
      <dgm:t>
        <a:bodyPr/>
        <a:lstStyle/>
        <a:p>
          <a:endParaRPr lang="en-US"/>
        </a:p>
      </dgm:t>
    </dgm:pt>
    <dgm:pt modelId="{2A84C442-A0D9-214C-85E2-E962851DCD8A}">
      <dgm:prSet phldrT="[Text]"/>
      <dgm:spPr>
        <a:solidFill>
          <a:srgbClr val="C4C6FA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SCORE</a:t>
          </a:r>
          <a:endParaRPr lang="en-US" b="1" dirty="0">
            <a:solidFill>
              <a:schemeClr val="tx1"/>
            </a:solidFill>
          </a:endParaRPr>
        </a:p>
      </dgm:t>
    </dgm:pt>
    <dgm:pt modelId="{4B80507D-A094-5141-B9CF-B9537D2ABC9E}" type="parTrans" cxnId="{33FBAEF6-1512-3F43-98DB-7F0D818F85B3}">
      <dgm:prSet/>
      <dgm:spPr/>
      <dgm:t>
        <a:bodyPr/>
        <a:lstStyle/>
        <a:p>
          <a:endParaRPr lang="en-US"/>
        </a:p>
      </dgm:t>
    </dgm:pt>
    <dgm:pt modelId="{20F541C2-37F0-7649-8107-FF91CE6CDC83}" type="sibTrans" cxnId="{33FBAEF6-1512-3F43-98DB-7F0D818F85B3}">
      <dgm:prSet/>
      <dgm:spPr/>
      <dgm:t>
        <a:bodyPr/>
        <a:lstStyle/>
        <a:p>
          <a:endParaRPr lang="en-US"/>
        </a:p>
      </dgm:t>
    </dgm:pt>
    <dgm:pt modelId="{A347C45B-7FCA-5D4F-AD42-6FB310FB8787}">
      <dgm:prSet phldrT="[Text]"/>
      <dgm:spPr>
        <a:solidFill>
          <a:srgbClr val="B8F2D3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Small Business Development Center</a:t>
          </a:r>
          <a:endParaRPr lang="en-US" b="1" dirty="0">
            <a:solidFill>
              <a:schemeClr val="tx1"/>
            </a:solidFill>
          </a:endParaRPr>
        </a:p>
      </dgm:t>
    </dgm:pt>
    <dgm:pt modelId="{A0735ADE-C7B2-B149-A098-FA1FDD48B6D8}" type="parTrans" cxnId="{D8C7F5C5-DB98-C943-9E13-4F26963F4499}">
      <dgm:prSet/>
      <dgm:spPr/>
      <dgm:t>
        <a:bodyPr/>
        <a:lstStyle/>
        <a:p>
          <a:endParaRPr lang="en-US"/>
        </a:p>
      </dgm:t>
    </dgm:pt>
    <dgm:pt modelId="{4F252EB1-CFB8-EC42-8127-9FB86B6B2CD3}" type="sibTrans" cxnId="{D8C7F5C5-DB98-C943-9E13-4F26963F4499}">
      <dgm:prSet/>
      <dgm:spPr/>
      <dgm:t>
        <a:bodyPr/>
        <a:lstStyle/>
        <a:p>
          <a:endParaRPr lang="en-US"/>
        </a:p>
      </dgm:t>
    </dgm:pt>
    <dgm:pt modelId="{C101413A-C00D-B84D-A891-C32E91EE5516}" type="pres">
      <dgm:prSet presAssocID="{9FD95722-1472-414D-86FB-8EAF573A1D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5C0257-7715-9C41-A764-5D28EF61011A}" type="pres">
      <dgm:prSet presAssocID="{9FD95722-1472-414D-86FB-8EAF573A1DEC}" presName="matrix" presStyleCnt="0"/>
      <dgm:spPr/>
    </dgm:pt>
    <dgm:pt modelId="{9E2C5CF8-B1FB-C247-A5A4-7348F5FCE653}" type="pres">
      <dgm:prSet presAssocID="{9FD95722-1472-414D-86FB-8EAF573A1DEC}" presName="tile1" presStyleLbl="node1" presStyleIdx="0" presStyleCnt="4"/>
      <dgm:spPr/>
      <dgm:t>
        <a:bodyPr/>
        <a:lstStyle/>
        <a:p>
          <a:endParaRPr lang="en-US"/>
        </a:p>
      </dgm:t>
    </dgm:pt>
    <dgm:pt modelId="{9C636854-C549-3642-9E18-98FEFF867985}" type="pres">
      <dgm:prSet presAssocID="{9FD95722-1472-414D-86FB-8EAF573A1D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42131-C9F1-0D4B-9152-D02A97411298}" type="pres">
      <dgm:prSet presAssocID="{9FD95722-1472-414D-86FB-8EAF573A1DEC}" presName="tile2" presStyleLbl="node1" presStyleIdx="1" presStyleCnt="4"/>
      <dgm:spPr/>
      <dgm:t>
        <a:bodyPr/>
        <a:lstStyle/>
        <a:p>
          <a:endParaRPr lang="en-US"/>
        </a:p>
      </dgm:t>
    </dgm:pt>
    <dgm:pt modelId="{750F6D5C-52E0-1647-89DF-9B6D8A78F091}" type="pres">
      <dgm:prSet presAssocID="{9FD95722-1472-414D-86FB-8EAF573A1D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3A978-4298-3046-9509-5D645C84D05E}" type="pres">
      <dgm:prSet presAssocID="{9FD95722-1472-414D-86FB-8EAF573A1DEC}" presName="tile3" presStyleLbl="node1" presStyleIdx="2" presStyleCnt="4"/>
      <dgm:spPr/>
      <dgm:t>
        <a:bodyPr/>
        <a:lstStyle/>
        <a:p>
          <a:endParaRPr lang="en-US"/>
        </a:p>
      </dgm:t>
    </dgm:pt>
    <dgm:pt modelId="{965CAFDA-D9E0-1845-BE5C-FF00933957EF}" type="pres">
      <dgm:prSet presAssocID="{9FD95722-1472-414D-86FB-8EAF573A1D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481A6-1ED3-0040-B98E-AAC9515611B4}" type="pres">
      <dgm:prSet presAssocID="{9FD95722-1472-414D-86FB-8EAF573A1DEC}" presName="tile4" presStyleLbl="node1" presStyleIdx="3" presStyleCnt="4"/>
      <dgm:spPr/>
      <dgm:t>
        <a:bodyPr/>
        <a:lstStyle/>
        <a:p>
          <a:endParaRPr lang="en-US"/>
        </a:p>
      </dgm:t>
    </dgm:pt>
    <dgm:pt modelId="{D3BB233E-8D7B-B846-8547-491463F7618D}" type="pres">
      <dgm:prSet presAssocID="{9FD95722-1472-414D-86FB-8EAF573A1D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59833-FBEC-8148-BCA6-3E46F06CDDB0}" type="pres">
      <dgm:prSet presAssocID="{9FD95722-1472-414D-86FB-8EAF573A1DEC}" presName="centerTile" presStyleLbl="fgShp" presStyleIdx="0" presStyleCnt="1" custScaleX="131120" custScaleY="1511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A185ED8-24E1-6E4F-815A-57F5D20101B8}" type="presOf" srcId="{A347C45B-7FCA-5D4F-AD42-6FB310FB8787}" destId="{D3BB233E-8D7B-B846-8547-491463F7618D}" srcOrd="1" destOrd="0" presId="urn:microsoft.com/office/officeart/2005/8/layout/matrix1"/>
    <dgm:cxn modelId="{C5EA0F72-AF19-5948-ABA3-2A8906A1A191}" type="presOf" srcId="{9FD95722-1472-414D-86FB-8EAF573A1DEC}" destId="{C101413A-C00D-B84D-A891-C32E91EE5516}" srcOrd="0" destOrd="0" presId="urn:microsoft.com/office/officeart/2005/8/layout/matrix1"/>
    <dgm:cxn modelId="{BACC8A63-F80B-C043-BE6A-C5AE930D14CB}" type="presOf" srcId="{8950FEA1-77D7-EC4F-BEBA-00DE0B27C22A}" destId="{750F6D5C-52E0-1647-89DF-9B6D8A78F091}" srcOrd="1" destOrd="0" presId="urn:microsoft.com/office/officeart/2005/8/layout/matrix1"/>
    <dgm:cxn modelId="{7A671B49-D461-564B-9680-A7D06BE73D7A}" type="presOf" srcId="{A347C45B-7FCA-5D4F-AD42-6FB310FB8787}" destId="{84E481A6-1ED3-0040-B98E-AAC9515611B4}" srcOrd="0" destOrd="0" presId="urn:microsoft.com/office/officeart/2005/8/layout/matrix1"/>
    <dgm:cxn modelId="{0C11C430-B686-B041-AACA-C0971B228DCE}" type="presOf" srcId="{2A84C442-A0D9-214C-85E2-E962851DCD8A}" destId="{965CAFDA-D9E0-1845-BE5C-FF00933957EF}" srcOrd="1" destOrd="0" presId="urn:microsoft.com/office/officeart/2005/8/layout/matrix1"/>
    <dgm:cxn modelId="{33FBAEF6-1512-3F43-98DB-7F0D818F85B3}" srcId="{DAC0636D-2F6B-E747-8B9F-E73FC77FD1D4}" destId="{2A84C442-A0D9-214C-85E2-E962851DCD8A}" srcOrd="2" destOrd="0" parTransId="{4B80507D-A094-5141-B9CF-B9537D2ABC9E}" sibTransId="{20F541C2-37F0-7649-8107-FF91CE6CDC83}"/>
    <dgm:cxn modelId="{D8C7F5C5-DB98-C943-9E13-4F26963F4499}" srcId="{DAC0636D-2F6B-E747-8B9F-E73FC77FD1D4}" destId="{A347C45B-7FCA-5D4F-AD42-6FB310FB8787}" srcOrd="3" destOrd="0" parTransId="{A0735ADE-C7B2-B149-A098-FA1FDD48B6D8}" sibTransId="{4F252EB1-CFB8-EC42-8127-9FB86B6B2CD3}"/>
    <dgm:cxn modelId="{4C536DAD-F612-2E45-A18E-7D59A7101DD8}" srcId="{DAC0636D-2F6B-E747-8B9F-E73FC77FD1D4}" destId="{8950FEA1-77D7-EC4F-BEBA-00DE0B27C22A}" srcOrd="1" destOrd="0" parTransId="{9DF1AA9F-21D0-8C4C-9094-ACE1BE43C277}" sibTransId="{1A9EBF93-86D9-F54F-9750-6EB37CBC9F8A}"/>
    <dgm:cxn modelId="{16F6B661-C6C6-6B4D-A57B-38A0D7674B2E}" srcId="{DAC0636D-2F6B-E747-8B9F-E73FC77FD1D4}" destId="{4F16C234-90CD-A344-8877-213369962BDB}" srcOrd="0" destOrd="0" parTransId="{31715688-DE32-FD42-B154-5ECC22C2DCED}" sibTransId="{EBA3F2D1-02E9-0D4A-A0D4-BFC77F43E24A}"/>
    <dgm:cxn modelId="{4B342E51-0C41-5448-8B8E-09ADBAE11B37}" type="presOf" srcId="{4F16C234-90CD-A344-8877-213369962BDB}" destId="{9C636854-C549-3642-9E18-98FEFF867985}" srcOrd="1" destOrd="0" presId="urn:microsoft.com/office/officeart/2005/8/layout/matrix1"/>
    <dgm:cxn modelId="{18E8EA93-18C9-A749-86FE-62A2CD5BCA48}" type="presOf" srcId="{DAC0636D-2F6B-E747-8B9F-E73FC77FD1D4}" destId="{82559833-FBEC-8148-BCA6-3E46F06CDDB0}" srcOrd="0" destOrd="0" presId="urn:microsoft.com/office/officeart/2005/8/layout/matrix1"/>
    <dgm:cxn modelId="{E5C10772-1624-164D-AF09-3E2832100373}" type="presOf" srcId="{4F16C234-90CD-A344-8877-213369962BDB}" destId="{9E2C5CF8-B1FB-C247-A5A4-7348F5FCE653}" srcOrd="0" destOrd="0" presId="urn:microsoft.com/office/officeart/2005/8/layout/matrix1"/>
    <dgm:cxn modelId="{D9425A30-3AB2-D44A-A15D-7102C081C90F}" srcId="{9FD95722-1472-414D-86FB-8EAF573A1DEC}" destId="{DAC0636D-2F6B-E747-8B9F-E73FC77FD1D4}" srcOrd="0" destOrd="0" parTransId="{80FAED21-DA80-FC4C-BC19-9E06F82F20E4}" sibTransId="{620AAD8F-5FC7-EC46-8750-EAC7732858AC}"/>
    <dgm:cxn modelId="{8FCA536B-F93D-CA4B-A46B-880BE646E929}" type="presOf" srcId="{8950FEA1-77D7-EC4F-BEBA-00DE0B27C22A}" destId="{5DD42131-C9F1-0D4B-9152-D02A97411298}" srcOrd="0" destOrd="0" presId="urn:microsoft.com/office/officeart/2005/8/layout/matrix1"/>
    <dgm:cxn modelId="{B089251C-FE37-674F-85B5-A106560135EE}" type="presOf" srcId="{2A84C442-A0D9-214C-85E2-E962851DCD8A}" destId="{0CF3A978-4298-3046-9509-5D645C84D05E}" srcOrd="0" destOrd="0" presId="urn:microsoft.com/office/officeart/2005/8/layout/matrix1"/>
    <dgm:cxn modelId="{F6CEE14C-6ED8-4947-AD6D-FB2A6C6A6467}" type="presParOf" srcId="{C101413A-C00D-B84D-A891-C32E91EE5516}" destId="{9A5C0257-7715-9C41-A764-5D28EF61011A}" srcOrd="0" destOrd="0" presId="urn:microsoft.com/office/officeart/2005/8/layout/matrix1"/>
    <dgm:cxn modelId="{3C079D76-D4D1-244D-B2A2-6B70D72D4CAD}" type="presParOf" srcId="{9A5C0257-7715-9C41-A764-5D28EF61011A}" destId="{9E2C5CF8-B1FB-C247-A5A4-7348F5FCE653}" srcOrd="0" destOrd="0" presId="urn:microsoft.com/office/officeart/2005/8/layout/matrix1"/>
    <dgm:cxn modelId="{5125A932-8FC2-5941-8075-20D84EA1FEE0}" type="presParOf" srcId="{9A5C0257-7715-9C41-A764-5D28EF61011A}" destId="{9C636854-C549-3642-9E18-98FEFF867985}" srcOrd="1" destOrd="0" presId="urn:microsoft.com/office/officeart/2005/8/layout/matrix1"/>
    <dgm:cxn modelId="{8E39385D-AA19-6642-B372-B19006FF3F46}" type="presParOf" srcId="{9A5C0257-7715-9C41-A764-5D28EF61011A}" destId="{5DD42131-C9F1-0D4B-9152-D02A97411298}" srcOrd="2" destOrd="0" presId="urn:microsoft.com/office/officeart/2005/8/layout/matrix1"/>
    <dgm:cxn modelId="{A4D56E48-7A88-CA48-BC4D-6AB6BD262F35}" type="presParOf" srcId="{9A5C0257-7715-9C41-A764-5D28EF61011A}" destId="{750F6D5C-52E0-1647-89DF-9B6D8A78F091}" srcOrd="3" destOrd="0" presId="urn:microsoft.com/office/officeart/2005/8/layout/matrix1"/>
    <dgm:cxn modelId="{114659D8-ABBF-8240-B94A-DEF0D2DBD9EB}" type="presParOf" srcId="{9A5C0257-7715-9C41-A764-5D28EF61011A}" destId="{0CF3A978-4298-3046-9509-5D645C84D05E}" srcOrd="4" destOrd="0" presId="urn:microsoft.com/office/officeart/2005/8/layout/matrix1"/>
    <dgm:cxn modelId="{75A91C6B-B08A-1D4B-9B84-EC56A72AF918}" type="presParOf" srcId="{9A5C0257-7715-9C41-A764-5D28EF61011A}" destId="{965CAFDA-D9E0-1845-BE5C-FF00933957EF}" srcOrd="5" destOrd="0" presId="urn:microsoft.com/office/officeart/2005/8/layout/matrix1"/>
    <dgm:cxn modelId="{1A777965-3ED1-9145-AB50-22CF1FE64689}" type="presParOf" srcId="{9A5C0257-7715-9C41-A764-5D28EF61011A}" destId="{84E481A6-1ED3-0040-B98E-AAC9515611B4}" srcOrd="6" destOrd="0" presId="urn:microsoft.com/office/officeart/2005/8/layout/matrix1"/>
    <dgm:cxn modelId="{D1E16291-D9C7-F643-A351-91514E4C3F6B}" type="presParOf" srcId="{9A5C0257-7715-9C41-A764-5D28EF61011A}" destId="{D3BB233E-8D7B-B846-8547-491463F7618D}" srcOrd="7" destOrd="0" presId="urn:microsoft.com/office/officeart/2005/8/layout/matrix1"/>
    <dgm:cxn modelId="{32F50D9E-995C-8C4F-9DB1-5E2093F512D0}" type="presParOf" srcId="{C101413A-C00D-B84D-A891-C32E91EE5516}" destId="{82559833-FBEC-8148-BCA6-3E46F06CDDB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DF9E72-AACE-074E-9060-314D17587913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7610C-B559-6547-A475-ADF12CF6F3E9}">
      <dgm:prSet phldrT="[Text]" custT="1"/>
      <dgm:spPr>
        <a:solidFill>
          <a:srgbClr val="B8F2D3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Character</a:t>
          </a:r>
          <a:endParaRPr lang="en-US" sz="2000" b="1" dirty="0">
            <a:solidFill>
              <a:schemeClr val="tx1"/>
            </a:solidFill>
          </a:endParaRPr>
        </a:p>
      </dgm:t>
    </dgm:pt>
    <dgm:pt modelId="{E68AFD7B-E6F1-9147-95F8-4056B341A6D0}" type="parTrans" cxnId="{B6A20900-ED11-254C-8684-AE957A2FAC7C}">
      <dgm:prSet/>
      <dgm:spPr/>
      <dgm:t>
        <a:bodyPr/>
        <a:lstStyle/>
        <a:p>
          <a:endParaRPr lang="en-US" sz="2000"/>
        </a:p>
      </dgm:t>
    </dgm:pt>
    <dgm:pt modelId="{032BE07B-42CE-8C49-A450-479B1A5A0751}" type="sibTrans" cxnId="{B6A20900-ED11-254C-8684-AE957A2FAC7C}">
      <dgm:prSet/>
      <dgm:spPr>
        <a:ln w="38100" cmpd="sng"/>
      </dgm:spPr>
      <dgm:t>
        <a:bodyPr/>
        <a:lstStyle/>
        <a:p>
          <a:endParaRPr lang="en-US" sz="2000"/>
        </a:p>
      </dgm:t>
    </dgm:pt>
    <dgm:pt modelId="{95542766-ACC1-8D4F-B999-6D7891CEDEC9}">
      <dgm:prSet phldrT="[Text]" custT="1"/>
      <dgm:spPr>
        <a:solidFill>
          <a:srgbClr val="C4C6FA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Capacity</a:t>
          </a:r>
          <a:endParaRPr lang="en-US" sz="2000" b="1" dirty="0">
            <a:solidFill>
              <a:schemeClr val="tx1"/>
            </a:solidFill>
          </a:endParaRPr>
        </a:p>
      </dgm:t>
    </dgm:pt>
    <dgm:pt modelId="{325B2A26-2F12-C045-AF4B-B69AB1AF03CF}" type="parTrans" cxnId="{BEB24D97-76FF-8340-9BF5-E9DBFA7CB7D0}">
      <dgm:prSet/>
      <dgm:spPr/>
      <dgm:t>
        <a:bodyPr/>
        <a:lstStyle/>
        <a:p>
          <a:endParaRPr lang="en-US" sz="2000"/>
        </a:p>
      </dgm:t>
    </dgm:pt>
    <dgm:pt modelId="{B8414CAE-9AAB-AB4B-AE48-CB90F875EB43}" type="sibTrans" cxnId="{BEB24D97-76FF-8340-9BF5-E9DBFA7CB7D0}">
      <dgm:prSet/>
      <dgm:spPr>
        <a:ln w="38100" cmpd="sng"/>
      </dgm:spPr>
      <dgm:t>
        <a:bodyPr/>
        <a:lstStyle/>
        <a:p>
          <a:endParaRPr lang="en-US" sz="2000"/>
        </a:p>
      </dgm:t>
    </dgm:pt>
    <dgm:pt modelId="{D073048B-CA2D-7E44-8DC1-286F509EFDBD}">
      <dgm:prSet phldrT="[Text]" custT="1"/>
      <dgm:spPr>
        <a:solidFill>
          <a:srgbClr val="BDD3DD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Capital</a:t>
          </a:r>
          <a:endParaRPr lang="en-US" sz="2000" b="1" dirty="0">
            <a:solidFill>
              <a:schemeClr val="tx1"/>
            </a:solidFill>
          </a:endParaRPr>
        </a:p>
      </dgm:t>
    </dgm:pt>
    <dgm:pt modelId="{9BDD66EC-CA7B-B447-8401-E4325C7A5CC0}" type="parTrans" cxnId="{C2EC5BD0-CF26-CB43-9B69-745673C96DE2}">
      <dgm:prSet/>
      <dgm:spPr/>
      <dgm:t>
        <a:bodyPr/>
        <a:lstStyle/>
        <a:p>
          <a:endParaRPr lang="en-US" sz="2000"/>
        </a:p>
      </dgm:t>
    </dgm:pt>
    <dgm:pt modelId="{1CBD7A97-4B57-F241-BD37-BBB1EDADF982}" type="sibTrans" cxnId="{C2EC5BD0-CF26-CB43-9B69-745673C96DE2}">
      <dgm:prSet/>
      <dgm:spPr>
        <a:ln w="38100"/>
      </dgm:spPr>
      <dgm:t>
        <a:bodyPr/>
        <a:lstStyle/>
        <a:p>
          <a:endParaRPr lang="en-US" sz="2000"/>
        </a:p>
      </dgm:t>
    </dgm:pt>
    <dgm:pt modelId="{3F11441D-A712-6745-9D4C-37412E843F78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Conditions</a:t>
          </a:r>
          <a:endParaRPr lang="en-US" sz="2000" b="1" dirty="0">
            <a:solidFill>
              <a:schemeClr val="tx1"/>
            </a:solidFill>
          </a:endParaRPr>
        </a:p>
      </dgm:t>
    </dgm:pt>
    <dgm:pt modelId="{865841AE-EA23-DF44-AEB5-54F7C70B543A}" type="parTrans" cxnId="{3ED77B50-D112-D041-B17F-F481A424E349}">
      <dgm:prSet/>
      <dgm:spPr/>
      <dgm:t>
        <a:bodyPr/>
        <a:lstStyle/>
        <a:p>
          <a:endParaRPr lang="en-US" sz="2000"/>
        </a:p>
      </dgm:t>
    </dgm:pt>
    <dgm:pt modelId="{8B843975-F0FD-364B-A89B-D689B4A6A376}" type="sibTrans" cxnId="{3ED77B50-D112-D041-B17F-F481A424E349}">
      <dgm:prSet/>
      <dgm:spPr>
        <a:ln w="38100" cmpd="sng"/>
      </dgm:spPr>
      <dgm:t>
        <a:bodyPr/>
        <a:lstStyle/>
        <a:p>
          <a:endParaRPr lang="en-US" sz="2000"/>
        </a:p>
      </dgm:t>
    </dgm:pt>
    <dgm:pt modelId="{B91D5511-3B95-5243-9B40-62A5F934B8B8}">
      <dgm:prSet phldrT="[Text]" custT="1"/>
      <dgm:spPr>
        <a:solidFill>
          <a:srgbClr val="C2DAF9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Collateral</a:t>
          </a:r>
          <a:endParaRPr lang="en-US" sz="2000" b="1" dirty="0">
            <a:solidFill>
              <a:schemeClr val="tx1"/>
            </a:solidFill>
          </a:endParaRPr>
        </a:p>
      </dgm:t>
    </dgm:pt>
    <dgm:pt modelId="{E32DC7BA-D7AC-3B43-9059-A24DEE841F29}" type="parTrans" cxnId="{65FDA9BB-F920-264C-8855-4BB5913621EB}">
      <dgm:prSet/>
      <dgm:spPr/>
      <dgm:t>
        <a:bodyPr/>
        <a:lstStyle/>
        <a:p>
          <a:endParaRPr lang="en-US" sz="2000"/>
        </a:p>
      </dgm:t>
    </dgm:pt>
    <dgm:pt modelId="{0F608CC7-389B-0C45-B1AE-AC9716C41506}" type="sibTrans" cxnId="{65FDA9BB-F920-264C-8855-4BB5913621EB}">
      <dgm:prSet/>
      <dgm:spPr>
        <a:ln w="38100" cmpd="sng"/>
      </dgm:spPr>
      <dgm:t>
        <a:bodyPr/>
        <a:lstStyle/>
        <a:p>
          <a:endParaRPr lang="en-US" sz="2000"/>
        </a:p>
      </dgm:t>
    </dgm:pt>
    <dgm:pt modelId="{23D62CBD-4A1B-CA4C-AC44-DB8F52236015}" type="pres">
      <dgm:prSet presAssocID="{94DF9E72-AACE-074E-9060-314D1758791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432319-0EA6-E847-B007-A232A6333A96}" type="pres">
      <dgm:prSet presAssocID="{7CF7610C-B559-6547-A475-ADF12CF6F3E9}" presName="node" presStyleLbl="node1" presStyleIdx="0" presStyleCnt="5" custScaleX="1483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59363-D4E8-4542-A846-B32354B35FAC}" type="pres">
      <dgm:prSet presAssocID="{7CF7610C-B559-6547-A475-ADF12CF6F3E9}" presName="spNode" presStyleCnt="0"/>
      <dgm:spPr/>
    </dgm:pt>
    <dgm:pt modelId="{F95766B3-AD24-144F-9CF5-E9192303AE84}" type="pres">
      <dgm:prSet presAssocID="{032BE07B-42CE-8C49-A450-479B1A5A0751}" presName="sibTrans" presStyleLbl="sibTrans1D1" presStyleIdx="0" presStyleCnt="5"/>
      <dgm:spPr/>
      <dgm:t>
        <a:bodyPr/>
        <a:lstStyle/>
        <a:p>
          <a:endParaRPr lang="en-US"/>
        </a:p>
      </dgm:t>
    </dgm:pt>
    <dgm:pt modelId="{2C2DCD33-D645-A644-992F-F3CE6FBF0565}" type="pres">
      <dgm:prSet presAssocID="{95542766-ACC1-8D4F-B999-6D7891CEDEC9}" presName="node" presStyleLbl="node1" presStyleIdx="1" presStyleCnt="5" custScaleX="148384" custRadScaleRad="104757" custRadScaleInc="3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A2F30-4176-D549-A541-0350A44C2169}" type="pres">
      <dgm:prSet presAssocID="{95542766-ACC1-8D4F-B999-6D7891CEDEC9}" presName="spNode" presStyleCnt="0"/>
      <dgm:spPr/>
    </dgm:pt>
    <dgm:pt modelId="{2A4026F9-7138-8D44-922B-FEF60796EA5D}" type="pres">
      <dgm:prSet presAssocID="{B8414CAE-9AAB-AB4B-AE48-CB90F875EB4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CFA06EE-9DDB-7D46-B92C-52A54C6DDF6F}" type="pres">
      <dgm:prSet presAssocID="{D073048B-CA2D-7E44-8DC1-286F509EFDBD}" presName="node" presStyleLbl="node1" presStyleIdx="2" presStyleCnt="5" custScaleX="148384" custRadScaleRad="102333" custRadScaleInc="-30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8FA1F-7537-2F48-B267-0C461AB93D2E}" type="pres">
      <dgm:prSet presAssocID="{D073048B-CA2D-7E44-8DC1-286F509EFDBD}" presName="spNode" presStyleCnt="0"/>
      <dgm:spPr/>
    </dgm:pt>
    <dgm:pt modelId="{291A0F08-1E35-E14E-AEEE-B765CA39CEAA}" type="pres">
      <dgm:prSet presAssocID="{1CBD7A97-4B57-F241-BD37-BBB1EDADF98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603255E-CC54-F647-AB32-996BFC7F88F9}" type="pres">
      <dgm:prSet presAssocID="{3F11441D-A712-6745-9D4C-37412E843F78}" presName="node" presStyleLbl="node1" presStyleIdx="3" presStyleCnt="5" custScaleX="148384" custRadScaleRad="102333" custRadScaleInc="30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6C820-E670-D143-BD92-873BB293D273}" type="pres">
      <dgm:prSet presAssocID="{3F11441D-A712-6745-9D4C-37412E843F78}" presName="spNode" presStyleCnt="0"/>
      <dgm:spPr/>
    </dgm:pt>
    <dgm:pt modelId="{25FDFB6D-8B7F-F74B-8CBC-1E3EA02FDE39}" type="pres">
      <dgm:prSet presAssocID="{8B843975-F0FD-364B-A89B-D689B4A6A376}" presName="sibTrans" presStyleLbl="sibTrans1D1" presStyleIdx="3" presStyleCnt="5"/>
      <dgm:spPr/>
      <dgm:t>
        <a:bodyPr/>
        <a:lstStyle/>
        <a:p>
          <a:endParaRPr lang="en-US"/>
        </a:p>
      </dgm:t>
    </dgm:pt>
    <dgm:pt modelId="{4F1C039A-3A36-9A4F-8EC1-59EB28FDAED2}" type="pres">
      <dgm:prSet presAssocID="{B91D5511-3B95-5243-9B40-62A5F934B8B8}" presName="node" presStyleLbl="node1" presStyleIdx="4" presStyleCnt="5" custScaleX="148384" custRadScaleRad="104757" custRadScaleInc="-3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42042-DABF-3B4E-9C0A-6912FF2732E4}" type="pres">
      <dgm:prSet presAssocID="{B91D5511-3B95-5243-9B40-62A5F934B8B8}" presName="spNode" presStyleCnt="0"/>
      <dgm:spPr/>
    </dgm:pt>
    <dgm:pt modelId="{D9AFB34D-99E4-9D48-86E1-C14585067739}" type="pres">
      <dgm:prSet presAssocID="{0F608CC7-389B-0C45-B1AE-AC9716C4150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FBE0659C-B5AC-984F-848C-429202ED7380}" type="presOf" srcId="{1CBD7A97-4B57-F241-BD37-BBB1EDADF982}" destId="{291A0F08-1E35-E14E-AEEE-B765CA39CEAA}" srcOrd="0" destOrd="0" presId="urn:microsoft.com/office/officeart/2005/8/layout/cycle6"/>
    <dgm:cxn modelId="{EEC7E0B7-B39A-2A4B-A20E-E11C7C606807}" type="presOf" srcId="{7CF7610C-B559-6547-A475-ADF12CF6F3E9}" destId="{34432319-0EA6-E847-B007-A232A6333A96}" srcOrd="0" destOrd="0" presId="urn:microsoft.com/office/officeart/2005/8/layout/cycle6"/>
    <dgm:cxn modelId="{BEB24D97-76FF-8340-9BF5-E9DBFA7CB7D0}" srcId="{94DF9E72-AACE-074E-9060-314D17587913}" destId="{95542766-ACC1-8D4F-B999-6D7891CEDEC9}" srcOrd="1" destOrd="0" parTransId="{325B2A26-2F12-C045-AF4B-B69AB1AF03CF}" sibTransId="{B8414CAE-9AAB-AB4B-AE48-CB90F875EB43}"/>
    <dgm:cxn modelId="{65FDA9BB-F920-264C-8855-4BB5913621EB}" srcId="{94DF9E72-AACE-074E-9060-314D17587913}" destId="{B91D5511-3B95-5243-9B40-62A5F934B8B8}" srcOrd="4" destOrd="0" parTransId="{E32DC7BA-D7AC-3B43-9059-A24DEE841F29}" sibTransId="{0F608CC7-389B-0C45-B1AE-AC9716C41506}"/>
    <dgm:cxn modelId="{06D31BD7-5DF0-9045-9BB4-D921A3D8D971}" type="presOf" srcId="{0F608CC7-389B-0C45-B1AE-AC9716C41506}" destId="{D9AFB34D-99E4-9D48-86E1-C14585067739}" srcOrd="0" destOrd="0" presId="urn:microsoft.com/office/officeart/2005/8/layout/cycle6"/>
    <dgm:cxn modelId="{69704DD9-835F-A84E-B2F4-BAF132473FFE}" type="presOf" srcId="{3F11441D-A712-6745-9D4C-37412E843F78}" destId="{F603255E-CC54-F647-AB32-996BFC7F88F9}" srcOrd="0" destOrd="0" presId="urn:microsoft.com/office/officeart/2005/8/layout/cycle6"/>
    <dgm:cxn modelId="{C2EC5BD0-CF26-CB43-9B69-745673C96DE2}" srcId="{94DF9E72-AACE-074E-9060-314D17587913}" destId="{D073048B-CA2D-7E44-8DC1-286F509EFDBD}" srcOrd="2" destOrd="0" parTransId="{9BDD66EC-CA7B-B447-8401-E4325C7A5CC0}" sibTransId="{1CBD7A97-4B57-F241-BD37-BBB1EDADF982}"/>
    <dgm:cxn modelId="{3ED77B50-D112-D041-B17F-F481A424E349}" srcId="{94DF9E72-AACE-074E-9060-314D17587913}" destId="{3F11441D-A712-6745-9D4C-37412E843F78}" srcOrd="3" destOrd="0" parTransId="{865841AE-EA23-DF44-AEB5-54F7C70B543A}" sibTransId="{8B843975-F0FD-364B-A89B-D689B4A6A376}"/>
    <dgm:cxn modelId="{451B6E85-B963-5B4B-95AD-C2F6F9F71939}" type="presOf" srcId="{B8414CAE-9AAB-AB4B-AE48-CB90F875EB43}" destId="{2A4026F9-7138-8D44-922B-FEF60796EA5D}" srcOrd="0" destOrd="0" presId="urn:microsoft.com/office/officeart/2005/8/layout/cycle6"/>
    <dgm:cxn modelId="{EB8F6046-6350-7142-BAB7-452D5CE23AF2}" type="presOf" srcId="{95542766-ACC1-8D4F-B999-6D7891CEDEC9}" destId="{2C2DCD33-D645-A644-992F-F3CE6FBF0565}" srcOrd="0" destOrd="0" presId="urn:microsoft.com/office/officeart/2005/8/layout/cycle6"/>
    <dgm:cxn modelId="{1A3E46AF-258C-5348-A0FC-201548736437}" type="presOf" srcId="{032BE07B-42CE-8C49-A450-479B1A5A0751}" destId="{F95766B3-AD24-144F-9CF5-E9192303AE84}" srcOrd="0" destOrd="0" presId="urn:microsoft.com/office/officeart/2005/8/layout/cycle6"/>
    <dgm:cxn modelId="{B6A20900-ED11-254C-8684-AE957A2FAC7C}" srcId="{94DF9E72-AACE-074E-9060-314D17587913}" destId="{7CF7610C-B559-6547-A475-ADF12CF6F3E9}" srcOrd="0" destOrd="0" parTransId="{E68AFD7B-E6F1-9147-95F8-4056B341A6D0}" sibTransId="{032BE07B-42CE-8C49-A450-479B1A5A0751}"/>
    <dgm:cxn modelId="{B81D9B44-46FD-1F49-BC03-BA16BA39C3B4}" type="presOf" srcId="{94DF9E72-AACE-074E-9060-314D17587913}" destId="{23D62CBD-4A1B-CA4C-AC44-DB8F52236015}" srcOrd="0" destOrd="0" presId="urn:microsoft.com/office/officeart/2005/8/layout/cycle6"/>
    <dgm:cxn modelId="{82AEF35F-9756-454B-8096-4058D67B9BA6}" type="presOf" srcId="{D073048B-CA2D-7E44-8DC1-286F509EFDBD}" destId="{8CFA06EE-9DDB-7D46-B92C-52A54C6DDF6F}" srcOrd="0" destOrd="0" presId="urn:microsoft.com/office/officeart/2005/8/layout/cycle6"/>
    <dgm:cxn modelId="{06654478-F8B7-3E43-BAF3-4A0E71C9BE9B}" type="presOf" srcId="{8B843975-F0FD-364B-A89B-D689B4A6A376}" destId="{25FDFB6D-8B7F-F74B-8CBC-1E3EA02FDE39}" srcOrd="0" destOrd="0" presId="urn:microsoft.com/office/officeart/2005/8/layout/cycle6"/>
    <dgm:cxn modelId="{1A0CAE4B-014B-924D-B2F8-6DA4D2CF5E9A}" type="presOf" srcId="{B91D5511-3B95-5243-9B40-62A5F934B8B8}" destId="{4F1C039A-3A36-9A4F-8EC1-59EB28FDAED2}" srcOrd="0" destOrd="0" presId="urn:microsoft.com/office/officeart/2005/8/layout/cycle6"/>
    <dgm:cxn modelId="{E91ECF13-2078-8C4D-8B7A-5897EF303EC8}" type="presParOf" srcId="{23D62CBD-4A1B-CA4C-AC44-DB8F52236015}" destId="{34432319-0EA6-E847-B007-A232A6333A96}" srcOrd="0" destOrd="0" presId="urn:microsoft.com/office/officeart/2005/8/layout/cycle6"/>
    <dgm:cxn modelId="{3FC71CA9-F797-0343-B723-CD2AED4A418A}" type="presParOf" srcId="{23D62CBD-4A1B-CA4C-AC44-DB8F52236015}" destId="{4F859363-D4E8-4542-A846-B32354B35FAC}" srcOrd="1" destOrd="0" presId="urn:microsoft.com/office/officeart/2005/8/layout/cycle6"/>
    <dgm:cxn modelId="{25F8F6EA-DF6D-894F-BF2E-84398E505894}" type="presParOf" srcId="{23D62CBD-4A1B-CA4C-AC44-DB8F52236015}" destId="{F95766B3-AD24-144F-9CF5-E9192303AE84}" srcOrd="2" destOrd="0" presId="urn:microsoft.com/office/officeart/2005/8/layout/cycle6"/>
    <dgm:cxn modelId="{80C95DE5-B05D-304F-ACE2-DACF3010002B}" type="presParOf" srcId="{23D62CBD-4A1B-CA4C-AC44-DB8F52236015}" destId="{2C2DCD33-D645-A644-992F-F3CE6FBF0565}" srcOrd="3" destOrd="0" presId="urn:microsoft.com/office/officeart/2005/8/layout/cycle6"/>
    <dgm:cxn modelId="{802F62B9-64F9-6641-A96E-DDD809C5D276}" type="presParOf" srcId="{23D62CBD-4A1B-CA4C-AC44-DB8F52236015}" destId="{D9AA2F30-4176-D549-A541-0350A44C2169}" srcOrd="4" destOrd="0" presId="urn:microsoft.com/office/officeart/2005/8/layout/cycle6"/>
    <dgm:cxn modelId="{29C9F415-E717-BF47-B651-981F6D55E07A}" type="presParOf" srcId="{23D62CBD-4A1B-CA4C-AC44-DB8F52236015}" destId="{2A4026F9-7138-8D44-922B-FEF60796EA5D}" srcOrd="5" destOrd="0" presId="urn:microsoft.com/office/officeart/2005/8/layout/cycle6"/>
    <dgm:cxn modelId="{AE55FE33-FA2E-674E-A9D6-A8E02A73B82C}" type="presParOf" srcId="{23D62CBD-4A1B-CA4C-AC44-DB8F52236015}" destId="{8CFA06EE-9DDB-7D46-B92C-52A54C6DDF6F}" srcOrd="6" destOrd="0" presId="urn:microsoft.com/office/officeart/2005/8/layout/cycle6"/>
    <dgm:cxn modelId="{EB75FB41-FDEE-7F4F-86DD-72C30706438F}" type="presParOf" srcId="{23D62CBD-4A1B-CA4C-AC44-DB8F52236015}" destId="{AF38FA1F-7537-2F48-B267-0C461AB93D2E}" srcOrd="7" destOrd="0" presId="urn:microsoft.com/office/officeart/2005/8/layout/cycle6"/>
    <dgm:cxn modelId="{3EAD566C-0BEA-D74A-8294-F2DE814190D8}" type="presParOf" srcId="{23D62CBD-4A1B-CA4C-AC44-DB8F52236015}" destId="{291A0F08-1E35-E14E-AEEE-B765CA39CEAA}" srcOrd="8" destOrd="0" presId="urn:microsoft.com/office/officeart/2005/8/layout/cycle6"/>
    <dgm:cxn modelId="{AAD17A10-0266-5248-A20F-EC2B1D557239}" type="presParOf" srcId="{23D62CBD-4A1B-CA4C-AC44-DB8F52236015}" destId="{F603255E-CC54-F647-AB32-996BFC7F88F9}" srcOrd="9" destOrd="0" presId="urn:microsoft.com/office/officeart/2005/8/layout/cycle6"/>
    <dgm:cxn modelId="{F14B7E9C-9A7E-A945-A1A1-C025EDF1E366}" type="presParOf" srcId="{23D62CBD-4A1B-CA4C-AC44-DB8F52236015}" destId="{B0E6C820-E670-D143-BD92-873BB293D273}" srcOrd="10" destOrd="0" presId="urn:microsoft.com/office/officeart/2005/8/layout/cycle6"/>
    <dgm:cxn modelId="{9B2C52B1-6321-EB41-B031-E3A66F16078C}" type="presParOf" srcId="{23D62CBD-4A1B-CA4C-AC44-DB8F52236015}" destId="{25FDFB6D-8B7F-F74B-8CBC-1E3EA02FDE39}" srcOrd="11" destOrd="0" presId="urn:microsoft.com/office/officeart/2005/8/layout/cycle6"/>
    <dgm:cxn modelId="{46141A0D-EB77-B04B-856C-0DC80F73801C}" type="presParOf" srcId="{23D62CBD-4A1B-CA4C-AC44-DB8F52236015}" destId="{4F1C039A-3A36-9A4F-8EC1-59EB28FDAED2}" srcOrd="12" destOrd="0" presId="urn:microsoft.com/office/officeart/2005/8/layout/cycle6"/>
    <dgm:cxn modelId="{C5EB7EF1-FF34-A64D-A9DD-439D2E0E3FBB}" type="presParOf" srcId="{23D62CBD-4A1B-CA4C-AC44-DB8F52236015}" destId="{BC442042-DABF-3B4E-9C0A-6912FF2732E4}" srcOrd="13" destOrd="0" presId="urn:microsoft.com/office/officeart/2005/8/layout/cycle6"/>
    <dgm:cxn modelId="{6E8DC23A-C043-774F-AC90-2559015B4EF0}" type="presParOf" srcId="{23D62CBD-4A1B-CA4C-AC44-DB8F52236015}" destId="{D9AFB34D-99E4-9D48-86E1-C1458506773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3A1D8-7D09-8340-8491-01E0A72F1712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B573CD-5D88-3E40-BE3E-1260DB2A015C}">
      <dgm:prSet phldrT="[Text]"/>
      <dgm:spPr>
        <a:solidFill>
          <a:schemeClr val="accent1">
            <a:lumMod val="75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Advantages</a:t>
          </a:r>
          <a:endParaRPr lang="en-US" b="1" i="0" dirty="0">
            <a:latin typeface="Arial"/>
            <a:cs typeface="Arial"/>
          </a:endParaRPr>
        </a:p>
      </dgm:t>
    </dgm:pt>
    <dgm:pt modelId="{1AA13EF4-3E76-BE4D-AD11-E03D6C80A7C0}" type="parTrans" cxnId="{A9087B0E-89AE-A24A-BDCA-5B53AFA0D9D6}">
      <dgm:prSet/>
      <dgm:spPr/>
      <dgm:t>
        <a:bodyPr/>
        <a:lstStyle/>
        <a:p>
          <a:endParaRPr lang="en-US"/>
        </a:p>
      </dgm:t>
    </dgm:pt>
    <dgm:pt modelId="{98DE13DE-0526-B847-8C9F-56964837EB2C}" type="sibTrans" cxnId="{A9087B0E-89AE-A24A-BDCA-5B53AFA0D9D6}">
      <dgm:prSet/>
      <dgm:spPr/>
      <dgm:t>
        <a:bodyPr/>
        <a:lstStyle/>
        <a:p>
          <a:endParaRPr lang="en-US"/>
        </a:p>
      </dgm:t>
    </dgm:pt>
    <dgm:pt modelId="{319A55D7-ABEB-E044-8762-471962161CA2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Ease of startup</a:t>
          </a:r>
          <a:endParaRPr lang="en-US" b="1" i="0" dirty="0">
            <a:latin typeface="Arial"/>
            <a:cs typeface="Arial"/>
          </a:endParaRPr>
        </a:p>
      </dgm:t>
    </dgm:pt>
    <dgm:pt modelId="{493D7F2D-412F-E840-B594-FC1F9D42336B}" type="parTrans" cxnId="{F20E60E0-239A-BF45-8984-2F6C87CCEB6F}">
      <dgm:prSet/>
      <dgm:spPr/>
      <dgm:t>
        <a:bodyPr/>
        <a:lstStyle/>
        <a:p>
          <a:endParaRPr lang="en-US"/>
        </a:p>
      </dgm:t>
    </dgm:pt>
    <dgm:pt modelId="{F47A637F-5D5B-FF44-BCC7-9366FF23F56B}" type="sibTrans" cxnId="{F20E60E0-239A-BF45-8984-2F6C87CCEB6F}">
      <dgm:prSet/>
      <dgm:spPr/>
      <dgm:t>
        <a:bodyPr/>
        <a:lstStyle/>
        <a:p>
          <a:endParaRPr lang="en-US"/>
        </a:p>
      </dgm:t>
    </dgm:pt>
    <dgm:pt modelId="{77400344-2689-5740-B89C-7DD6DF4C67FA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Free to take profits</a:t>
          </a:r>
          <a:endParaRPr lang="en-US" b="1" i="0" dirty="0">
            <a:latin typeface="Arial"/>
            <a:cs typeface="Arial"/>
          </a:endParaRPr>
        </a:p>
      </dgm:t>
    </dgm:pt>
    <dgm:pt modelId="{482F533F-A180-D64B-8345-EE9519399D4A}" type="parTrans" cxnId="{D1D4CBA2-7B0E-E047-A04A-C6F76618BDA3}">
      <dgm:prSet/>
      <dgm:spPr/>
      <dgm:t>
        <a:bodyPr/>
        <a:lstStyle/>
        <a:p>
          <a:endParaRPr lang="en-US"/>
        </a:p>
      </dgm:t>
    </dgm:pt>
    <dgm:pt modelId="{3BD83FCB-C5B9-FA4C-B8FA-D8BB8F1F9D6F}" type="sibTrans" cxnId="{D1D4CBA2-7B0E-E047-A04A-C6F76618BDA3}">
      <dgm:prSet/>
      <dgm:spPr/>
      <dgm:t>
        <a:bodyPr/>
        <a:lstStyle/>
        <a:p>
          <a:endParaRPr lang="en-US"/>
        </a:p>
      </dgm:t>
    </dgm:pt>
    <dgm:pt modelId="{B7CE60DB-EA34-2F4C-AEDB-46A6FA6C54E0}">
      <dgm:prSet phldrT="[Text]"/>
      <dgm:spPr>
        <a:solidFill>
          <a:schemeClr val="accent1">
            <a:lumMod val="75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Disadvantages</a:t>
          </a:r>
          <a:endParaRPr lang="en-US" b="1" i="0" dirty="0">
            <a:latin typeface="Arial"/>
            <a:cs typeface="Arial"/>
          </a:endParaRPr>
        </a:p>
      </dgm:t>
    </dgm:pt>
    <dgm:pt modelId="{CACEDC76-58D9-6F4B-B45C-25168247DD22}" type="parTrans" cxnId="{F2EFA400-C785-D549-8E62-34DE2E78FA1C}">
      <dgm:prSet/>
      <dgm:spPr/>
      <dgm:t>
        <a:bodyPr/>
        <a:lstStyle/>
        <a:p>
          <a:endParaRPr lang="en-US"/>
        </a:p>
      </dgm:t>
    </dgm:pt>
    <dgm:pt modelId="{5CB9176E-04AD-1B49-AA50-5BCDFAA178CD}" type="sibTrans" cxnId="{F2EFA400-C785-D549-8E62-34DE2E78FA1C}">
      <dgm:prSet/>
      <dgm:spPr/>
      <dgm:t>
        <a:bodyPr/>
        <a:lstStyle/>
        <a:p>
          <a:endParaRPr lang="en-US"/>
        </a:p>
      </dgm:t>
    </dgm:pt>
    <dgm:pt modelId="{79750095-26CE-E044-8DA7-02BB1D97CADC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Unlimited liability</a:t>
          </a:r>
          <a:endParaRPr lang="en-US" b="1" i="0" dirty="0">
            <a:latin typeface="Arial"/>
            <a:cs typeface="Arial"/>
          </a:endParaRPr>
        </a:p>
      </dgm:t>
    </dgm:pt>
    <dgm:pt modelId="{886C5440-C546-F94A-877E-25689DF7B1A8}" type="parTrans" cxnId="{81F6802D-03E5-B940-9462-79961D32925E}">
      <dgm:prSet/>
      <dgm:spPr/>
      <dgm:t>
        <a:bodyPr/>
        <a:lstStyle/>
        <a:p>
          <a:endParaRPr lang="en-US"/>
        </a:p>
      </dgm:t>
    </dgm:pt>
    <dgm:pt modelId="{573E1C12-F115-4E41-92D0-C171DE374B66}" type="sibTrans" cxnId="{81F6802D-03E5-B940-9462-79961D32925E}">
      <dgm:prSet/>
      <dgm:spPr/>
      <dgm:t>
        <a:bodyPr/>
        <a:lstStyle/>
        <a:p>
          <a:endParaRPr lang="en-US"/>
        </a:p>
      </dgm:t>
    </dgm:pt>
    <dgm:pt modelId="{5CB6146B-D004-DD44-B82B-9FC493F16793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Maintaining the overall direction of your business</a:t>
          </a:r>
          <a:endParaRPr lang="en-US" b="1" i="0" dirty="0">
            <a:latin typeface="Arial"/>
            <a:cs typeface="Arial"/>
          </a:endParaRPr>
        </a:p>
      </dgm:t>
    </dgm:pt>
    <dgm:pt modelId="{8807B43D-3B79-A745-8F90-5E66E608159B}" type="parTrans" cxnId="{F5CDD20F-91AD-B94F-93D5-6BE55EAEDB97}">
      <dgm:prSet/>
      <dgm:spPr/>
      <dgm:t>
        <a:bodyPr/>
        <a:lstStyle/>
        <a:p>
          <a:endParaRPr lang="en-US"/>
        </a:p>
      </dgm:t>
    </dgm:pt>
    <dgm:pt modelId="{B5A858CC-D93C-5A43-8338-E7A4ECE11464}" type="sibTrans" cxnId="{F5CDD20F-91AD-B94F-93D5-6BE55EAEDB97}">
      <dgm:prSet/>
      <dgm:spPr/>
      <dgm:t>
        <a:bodyPr/>
        <a:lstStyle/>
        <a:p>
          <a:endParaRPr lang="en-US"/>
        </a:p>
      </dgm:t>
    </dgm:pt>
    <dgm:pt modelId="{4D00CB57-9DAC-574F-B4B0-4F380810198A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Freedom to manage as you choose</a:t>
          </a:r>
          <a:endParaRPr lang="en-US" b="1" i="0" dirty="0">
            <a:latin typeface="Arial"/>
            <a:cs typeface="Arial"/>
          </a:endParaRPr>
        </a:p>
      </dgm:t>
    </dgm:pt>
    <dgm:pt modelId="{12B77513-873C-CE41-B840-D9774AA41182}" type="parTrans" cxnId="{8F2F14C7-AAB7-7E47-B111-5DD9E8BEF185}">
      <dgm:prSet/>
      <dgm:spPr/>
      <dgm:t>
        <a:bodyPr/>
        <a:lstStyle/>
        <a:p>
          <a:endParaRPr lang="en-US"/>
        </a:p>
      </dgm:t>
    </dgm:pt>
    <dgm:pt modelId="{38466BB3-C0EA-7449-9B9F-B61BED2C7F2F}" type="sibTrans" cxnId="{8F2F14C7-AAB7-7E47-B111-5DD9E8BEF185}">
      <dgm:prSet/>
      <dgm:spPr/>
      <dgm:t>
        <a:bodyPr/>
        <a:lstStyle/>
        <a:p>
          <a:endParaRPr lang="en-US"/>
        </a:p>
      </dgm:t>
    </dgm:pt>
    <dgm:pt modelId="{1ED3DFCC-4F40-B647-AF54-7F40EC897C9D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Few legal restrictions</a:t>
          </a:r>
          <a:endParaRPr lang="en-US" b="1" i="0" dirty="0">
            <a:latin typeface="Arial"/>
            <a:cs typeface="Arial"/>
          </a:endParaRPr>
        </a:p>
      </dgm:t>
    </dgm:pt>
    <dgm:pt modelId="{5B22DBCA-AB8E-FA49-A24F-8316E84C2ADB}" type="parTrans" cxnId="{D7F9CB34-9826-9546-9D33-74FA2AA1D7A6}">
      <dgm:prSet/>
      <dgm:spPr/>
      <dgm:t>
        <a:bodyPr/>
        <a:lstStyle/>
        <a:p>
          <a:endParaRPr lang="en-US"/>
        </a:p>
      </dgm:t>
    </dgm:pt>
    <dgm:pt modelId="{BC19EA94-50FF-9C42-921E-B0582E986BAF}" type="sibTrans" cxnId="{D7F9CB34-9826-9546-9D33-74FA2AA1D7A6}">
      <dgm:prSet/>
      <dgm:spPr/>
      <dgm:t>
        <a:bodyPr/>
        <a:lstStyle/>
        <a:p>
          <a:endParaRPr lang="en-US"/>
        </a:p>
      </dgm:t>
    </dgm:pt>
    <dgm:pt modelId="{2387A15C-A7FD-E142-8DE7-A6A99B737962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Taxes</a:t>
          </a:r>
          <a:endParaRPr lang="en-US" b="1" i="0" dirty="0">
            <a:latin typeface="Arial"/>
            <a:cs typeface="Arial"/>
          </a:endParaRPr>
        </a:p>
      </dgm:t>
    </dgm:pt>
    <dgm:pt modelId="{9A8A3929-EF65-1746-9BF0-C8681380E330}" type="parTrans" cxnId="{14404F6A-87F7-1048-AE45-EF5C072995B2}">
      <dgm:prSet/>
      <dgm:spPr/>
      <dgm:t>
        <a:bodyPr/>
        <a:lstStyle/>
        <a:p>
          <a:endParaRPr lang="en-US"/>
        </a:p>
      </dgm:t>
    </dgm:pt>
    <dgm:pt modelId="{6A81F466-A949-3742-8388-3A75CED6DD07}" type="sibTrans" cxnId="{14404F6A-87F7-1048-AE45-EF5C072995B2}">
      <dgm:prSet/>
      <dgm:spPr/>
      <dgm:t>
        <a:bodyPr/>
        <a:lstStyle/>
        <a:p>
          <a:endParaRPr lang="en-US"/>
        </a:p>
      </dgm:t>
    </dgm:pt>
    <dgm:pt modelId="{B7989D96-137D-3242-A6E5-BCE9E92F3D6A}">
      <dgm:prSet phldrT="[Text]"/>
      <dgm:spPr>
        <a:solidFill>
          <a:srgbClr val="C2DAF9">
            <a:alpha val="90000"/>
          </a:srgb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Demise of the firm</a:t>
          </a:r>
          <a:endParaRPr lang="en-US" b="1" i="0" dirty="0">
            <a:latin typeface="Arial"/>
            <a:cs typeface="Arial"/>
          </a:endParaRPr>
        </a:p>
      </dgm:t>
    </dgm:pt>
    <dgm:pt modelId="{21D39865-63D4-274E-8229-F72511D7FE58}" type="parTrans" cxnId="{CBB4CBC4-4DC0-8C4D-B484-F57B5C8BCA19}">
      <dgm:prSet/>
      <dgm:spPr/>
      <dgm:t>
        <a:bodyPr/>
        <a:lstStyle/>
        <a:p>
          <a:endParaRPr lang="en-US"/>
        </a:p>
      </dgm:t>
    </dgm:pt>
    <dgm:pt modelId="{F5CA3A21-4265-C144-BD29-5E587BCE9F6F}" type="sibTrans" cxnId="{CBB4CBC4-4DC0-8C4D-B484-F57B5C8BCA19}">
      <dgm:prSet/>
      <dgm:spPr/>
      <dgm:t>
        <a:bodyPr/>
        <a:lstStyle/>
        <a:p>
          <a:endParaRPr lang="en-US"/>
        </a:p>
      </dgm:t>
    </dgm:pt>
    <dgm:pt modelId="{D7AE9B09-2B6B-E243-A2E5-C468880FFF68}" type="pres">
      <dgm:prSet presAssocID="{7DB3A1D8-7D09-8340-8491-01E0A72F17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0E1B7B-1201-F740-8F31-7D66C153D29C}" type="pres">
      <dgm:prSet presAssocID="{FFB573CD-5D88-3E40-BE3E-1260DB2A015C}" presName="composite" presStyleCnt="0"/>
      <dgm:spPr/>
    </dgm:pt>
    <dgm:pt modelId="{6945CDD5-59DC-0543-8A9C-BD6F65F7ACB9}" type="pres">
      <dgm:prSet presAssocID="{FFB573CD-5D88-3E40-BE3E-1260DB2A015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E4235-0DC0-624C-B8B2-FAC5966D16EC}" type="pres">
      <dgm:prSet presAssocID="{FFB573CD-5D88-3E40-BE3E-1260DB2A015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F513C-D633-B547-A423-1BF0A0497F43}" type="pres">
      <dgm:prSet presAssocID="{98DE13DE-0526-B847-8C9F-56964837EB2C}" presName="space" presStyleCnt="0"/>
      <dgm:spPr/>
    </dgm:pt>
    <dgm:pt modelId="{6FEB602D-08D8-AC4C-B714-8495A34A460F}" type="pres">
      <dgm:prSet presAssocID="{B7CE60DB-EA34-2F4C-AEDB-46A6FA6C54E0}" presName="composite" presStyleCnt="0"/>
      <dgm:spPr/>
    </dgm:pt>
    <dgm:pt modelId="{BE7138BA-CB28-624E-ABBA-DFEA3750C5DD}" type="pres">
      <dgm:prSet presAssocID="{B7CE60DB-EA34-2F4C-AEDB-46A6FA6C54E0}" presName="parTx" presStyleLbl="alignNode1" presStyleIdx="1" presStyleCnt="2" custScaleX="84715" custLinFactNeighborX="-52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966F1-232C-FA4A-BE14-D635FCA7FD44}" type="pres">
      <dgm:prSet presAssocID="{B7CE60DB-EA34-2F4C-AEDB-46A6FA6C54E0}" presName="desTx" presStyleLbl="alignAccFollowNode1" presStyleIdx="1" presStyleCnt="2" custScaleX="84715" custLinFactNeighborX="-5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404F6A-87F7-1048-AE45-EF5C072995B2}" srcId="{FFB573CD-5D88-3E40-BE3E-1260DB2A015C}" destId="{2387A15C-A7FD-E142-8DE7-A6A99B737962}" srcOrd="4" destOrd="0" parTransId="{9A8A3929-EF65-1746-9BF0-C8681380E330}" sibTransId="{6A81F466-A949-3742-8388-3A75CED6DD07}"/>
    <dgm:cxn modelId="{F20E60E0-239A-BF45-8984-2F6C87CCEB6F}" srcId="{FFB573CD-5D88-3E40-BE3E-1260DB2A015C}" destId="{319A55D7-ABEB-E044-8762-471962161CA2}" srcOrd="0" destOrd="0" parTransId="{493D7F2D-412F-E840-B594-FC1F9D42336B}" sibTransId="{F47A637F-5D5B-FF44-BCC7-9366FF23F56B}"/>
    <dgm:cxn modelId="{71D0903D-A5A2-B748-AC76-F0CC94CE63BE}" type="presOf" srcId="{FFB573CD-5D88-3E40-BE3E-1260DB2A015C}" destId="{6945CDD5-59DC-0543-8A9C-BD6F65F7ACB9}" srcOrd="0" destOrd="0" presId="urn:microsoft.com/office/officeart/2005/8/layout/hList1"/>
    <dgm:cxn modelId="{F5CDD20F-91AD-B94F-93D5-6BE55EAEDB97}" srcId="{B7CE60DB-EA34-2F4C-AEDB-46A6FA6C54E0}" destId="{5CB6146B-D004-DD44-B82B-9FC493F16793}" srcOrd="1" destOrd="0" parTransId="{8807B43D-3B79-A745-8F90-5E66E608159B}" sibTransId="{B5A858CC-D93C-5A43-8338-E7A4ECE11464}"/>
    <dgm:cxn modelId="{CBB4CBC4-4DC0-8C4D-B484-F57B5C8BCA19}" srcId="{B7CE60DB-EA34-2F4C-AEDB-46A6FA6C54E0}" destId="{B7989D96-137D-3242-A6E5-BCE9E92F3D6A}" srcOrd="2" destOrd="0" parTransId="{21D39865-63D4-274E-8229-F72511D7FE58}" sibTransId="{F5CA3A21-4265-C144-BD29-5E587BCE9F6F}"/>
    <dgm:cxn modelId="{37AA2D9C-52BA-CE45-88AB-5FA6FE029937}" type="presOf" srcId="{319A55D7-ABEB-E044-8762-471962161CA2}" destId="{72AE4235-0DC0-624C-B8B2-FAC5966D16EC}" srcOrd="0" destOrd="0" presId="urn:microsoft.com/office/officeart/2005/8/layout/hList1"/>
    <dgm:cxn modelId="{D1D4CBA2-7B0E-E047-A04A-C6F76618BDA3}" srcId="{FFB573CD-5D88-3E40-BE3E-1260DB2A015C}" destId="{77400344-2689-5740-B89C-7DD6DF4C67FA}" srcOrd="1" destOrd="0" parTransId="{482F533F-A180-D64B-8345-EE9519399D4A}" sibTransId="{3BD83FCB-C5B9-FA4C-B8FA-D8BB8F1F9D6F}"/>
    <dgm:cxn modelId="{303CEC71-4A7F-CA43-97AE-4C3C30424DDD}" type="presOf" srcId="{1ED3DFCC-4F40-B647-AF54-7F40EC897C9D}" destId="{72AE4235-0DC0-624C-B8B2-FAC5966D16EC}" srcOrd="0" destOrd="3" presId="urn:microsoft.com/office/officeart/2005/8/layout/hList1"/>
    <dgm:cxn modelId="{8F2F14C7-AAB7-7E47-B111-5DD9E8BEF185}" srcId="{FFB573CD-5D88-3E40-BE3E-1260DB2A015C}" destId="{4D00CB57-9DAC-574F-B4B0-4F380810198A}" srcOrd="2" destOrd="0" parTransId="{12B77513-873C-CE41-B840-D9774AA41182}" sibTransId="{38466BB3-C0EA-7449-9B9F-B61BED2C7F2F}"/>
    <dgm:cxn modelId="{EAEE33B7-D630-0A4D-956D-897F391C0B1F}" type="presOf" srcId="{7DB3A1D8-7D09-8340-8491-01E0A72F1712}" destId="{D7AE9B09-2B6B-E243-A2E5-C468880FFF68}" srcOrd="0" destOrd="0" presId="urn:microsoft.com/office/officeart/2005/8/layout/hList1"/>
    <dgm:cxn modelId="{F2EFA400-C785-D549-8E62-34DE2E78FA1C}" srcId="{7DB3A1D8-7D09-8340-8491-01E0A72F1712}" destId="{B7CE60DB-EA34-2F4C-AEDB-46A6FA6C54E0}" srcOrd="1" destOrd="0" parTransId="{CACEDC76-58D9-6F4B-B45C-25168247DD22}" sibTransId="{5CB9176E-04AD-1B49-AA50-5BCDFAA178CD}"/>
    <dgm:cxn modelId="{60B5B2FE-0157-1341-AE83-678253EAF2A2}" type="presOf" srcId="{B7CE60DB-EA34-2F4C-AEDB-46A6FA6C54E0}" destId="{BE7138BA-CB28-624E-ABBA-DFEA3750C5DD}" srcOrd="0" destOrd="0" presId="urn:microsoft.com/office/officeart/2005/8/layout/hList1"/>
    <dgm:cxn modelId="{F0218844-4290-224C-AA2F-802B5F2ED2C4}" type="presOf" srcId="{77400344-2689-5740-B89C-7DD6DF4C67FA}" destId="{72AE4235-0DC0-624C-B8B2-FAC5966D16EC}" srcOrd="0" destOrd="1" presId="urn:microsoft.com/office/officeart/2005/8/layout/hList1"/>
    <dgm:cxn modelId="{05D1E019-C132-674B-B2F7-D43E82F2AFB8}" type="presOf" srcId="{4D00CB57-9DAC-574F-B4B0-4F380810198A}" destId="{72AE4235-0DC0-624C-B8B2-FAC5966D16EC}" srcOrd="0" destOrd="2" presId="urn:microsoft.com/office/officeart/2005/8/layout/hList1"/>
    <dgm:cxn modelId="{433D6388-4294-A44A-B2A7-3C28EEBF8312}" type="presOf" srcId="{5CB6146B-D004-DD44-B82B-9FC493F16793}" destId="{113966F1-232C-FA4A-BE14-D635FCA7FD44}" srcOrd="0" destOrd="1" presId="urn:microsoft.com/office/officeart/2005/8/layout/hList1"/>
    <dgm:cxn modelId="{BF9CF6E3-319E-6C49-971B-2D4963DD9A7E}" type="presOf" srcId="{79750095-26CE-E044-8DA7-02BB1D97CADC}" destId="{113966F1-232C-FA4A-BE14-D635FCA7FD44}" srcOrd="0" destOrd="0" presId="urn:microsoft.com/office/officeart/2005/8/layout/hList1"/>
    <dgm:cxn modelId="{B509E8C2-3CE4-4E4A-A0D8-4749A9A1EF0F}" type="presOf" srcId="{B7989D96-137D-3242-A6E5-BCE9E92F3D6A}" destId="{113966F1-232C-FA4A-BE14-D635FCA7FD44}" srcOrd="0" destOrd="2" presId="urn:microsoft.com/office/officeart/2005/8/layout/hList1"/>
    <dgm:cxn modelId="{A9087B0E-89AE-A24A-BDCA-5B53AFA0D9D6}" srcId="{7DB3A1D8-7D09-8340-8491-01E0A72F1712}" destId="{FFB573CD-5D88-3E40-BE3E-1260DB2A015C}" srcOrd="0" destOrd="0" parTransId="{1AA13EF4-3E76-BE4D-AD11-E03D6C80A7C0}" sibTransId="{98DE13DE-0526-B847-8C9F-56964837EB2C}"/>
    <dgm:cxn modelId="{D7F9CB34-9826-9546-9D33-74FA2AA1D7A6}" srcId="{FFB573CD-5D88-3E40-BE3E-1260DB2A015C}" destId="{1ED3DFCC-4F40-B647-AF54-7F40EC897C9D}" srcOrd="3" destOrd="0" parTransId="{5B22DBCA-AB8E-FA49-A24F-8316E84C2ADB}" sibTransId="{BC19EA94-50FF-9C42-921E-B0582E986BAF}"/>
    <dgm:cxn modelId="{251E5E93-AB04-DC40-B5B0-2AA6092F4FA1}" type="presOf" srcId="{2387A15C-A7FD-E142-8DE7-A6A99B737962}" destId="{72AE4235-0DC0-624C-B8B2-FAC5966D16EC}" srcOrd="0" destOrd="4" presId="urn:microsoft.com/office/officeart/2005/8/layout/hList1"/>
    <dgm:cxn modelId="{81F6802D-03E5-B940-9462-79961D32925E}" srcId="{B7CE60DB-EA34-2F4C-AEDB-46A6FA6C54E0}" destId="{79750095-26CE-E044-8DA7-02BB1D97CADC}" srcOrd="0" destOrd="0" parTransId="{886C5440-C546-F94A-877E-25689DF7B1A8}" sibTransId="{573E1C12-F115-4E41-92D0-C171DE374B66}"/>
    <dgm:cxn modelId="{B262F335-7A79-EA44-A225-5160757A06E0}" type="presParOf" srcId="{D7AE9B09-2B6B-E243-A2E5-C468880FFF68}" destId="{870E1B7B-1201-F740-8F31-7D66C153D29C}" srcOrd="0" destOrd="0" presId="urn:microsoft.com/office/officeart/2005/8/layout/hList1"/>
    <dgm:cxn modelId="{B798F5C0-633C-5843-8FD5-E9344B61906E}" type="presParOf" srcId="{870E1B7B-1201-F740-8F31-7D66C153D29C}" destId="{6945CDD5-59DC-0543-8A9C-BD6F65F7ACB9}" srcOrd="0" destOrd="0" presId="urn:microsoft.com/office/officeart/2005/8/layout/hList1"/>
    <dgm:cxn modelId="{BF3C6BDD-FE8A-CE43-9260-1F815DA4C2D8}" type="presParOf" srcId="{870E1B7B-1201-F740-8F31-7D66C153D29C}" destId="{72AE4235-0DC0-624C-B8B2-FAC5966D16EC}" srcOrd="1" destOrd="0" presId="urn:microsoft.com/office/officeart/2005/8/layout/hList1"/>
    <dgm:cxn modelId="{0AD27EA2-C3F8-3C4A-A5EA-ACF9B608ADAE}" type="presParOf" srcId="{D7AE9B09-2B6B-E243-A2E5-C468880FFF68}" destId="{2A1F513C-D633-B547-A423-1BF0A0497F43}" srcOrd="1" destOrd="0" presId="urn:microsoft.com/office/officeart/2005/8/layout/hList1"/>
    <dgm:cxn modelId="{84AC38CB-646B-2B47-85D3-FFB16D1609AA}" type="presParOf" srcId="{D7AE9B09-2B6B-E243-A2E5-C468880FFF68}" destId="{6FEB602D-08D8-AC4C-B714-8495A34A460F}" srcOrd="2" destOrd="0" presId="urn:microsoft.com/office/officeart/2005/8/layout/hList1"/>
    <dgm:cxn modelId="{EE22B409-B8BA-5A44-AD30-E3F441EF9C4C}" type="presParOf" srcId="{6FEB602D-08D8-AC4C-B714-8495A34A460F}" destId="{BE7138BA-CB28-624E-ABBA-DFEA3750C5DD}" srcOrd="0" destOrd="0" presId="urn:microsoft.com/office/officeart/2005/8/layout/hList1"/>
    <dgm:cxn modelId="{52727B7A-8080-FB4B-BF34-6B524E5E58CD}" type="presParOf" srcId="{6FEB602D-08D8-AC4C-B714-8495A34A460F}" destId="{113966F1-232C-FA4A-BE14-D635FCA7FD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B3A1D8-7D09-8340-8491-01E0A72F1712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B573CD-5D88-3E40-BE3E-1260DB2A015C}">
      <dgm:prSet phldrT="[Text]"/>
      <dgm:spPr>
        <a:solidFill>
          <a:srgbClr val="266F8F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Advantages</a:t>
          </a:r>
          <a:endParaRPr lang="en-US" b="1" i="0" dirty="0">
            <a:latin typeface="Arial"/>
            <a:cs typeface="Arial"/>
          </a:endParaRPr>
        </a:p>
      </dgm:t>
    </dgm:pt>
    <dgm:pt modelId="{1AA13EF4-3E76-BE4D-AD11-E03D6C80A7C0}" type="parTrans" cxnId="{A9087B0E-89AE-A24A-BDCA-5B53AFA0D9D6}">
      <dgm:prSet/>
      <dgm:spPr/>
      <dgm:t>
        <a:bodyPr/>
        <a:lstStyle/>
        <a:p>
          <a:endParaRPr lang="en-US"/>
        </a:p>
      </dgm:t>
    </dgm:pt>
    <dgm:pt modelId="{98DE13DE-0526-B847-8C9F-56964837EB2C}" type="sibTrans" cxnId="{A9087B0E-89AE-A24A-BDCA-5B53AFA0D9D6}">
      <dgm:prSet/>
      <dgm:spPr/>
      <dgm:t>
        <a:bodyPr/>
        <a:lstStyle/>
        <a:p>
          <a:endParaRPr lang="en-US"/>
        </a:p>
      </dgm:t>
    </dgm:pt>
    <dgm:pt modelId="{319A55D7-ABEB-E044-8762-471962161CA2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Ease of startup</a:t>
          </a:r>
          <a:endParaRPr lang="en-US" b="1" i="0" dirty="0">
            <a:latin typeface="Arial"/>
            <a:cs typeface="Arial"/>
          </a:endParaRPr>
        </a:p>
      </dgm:t>
    </dgm:pt>
    <dgm:pt modelId="{493D7F2D-412F-E840-B594-FC1F9D42336B}" type="parTrans" cxnId="{F20E60E0-239A-BF45-8984-2F6C87CCEB6F}">
      <dgm:prSet/>
      <dgm:spPr/>
      <dgm:t>
        <a:bodyPr/>
        <a:lstStyle/>
        <a:p>
          <a:endParaRPr lang="en-US"/>
        </a:p>
      </dgm:t>
    </dgm:pt>
    <dgm:pt modelId="{F47A637F-5D5B-FF44-BCC7-9366FF23F56B}" type="sibTrans" cxnId="{F20E60E0-239A-BF45-8984-2F6C87CCEB6F}">
      <dgm:prSet/>
      <dgm:spPr/>
      <dgm:t>
        <a:bodyPr/>
        <a:lstStyle/>
        <a:p>
          <a:endParaRPr lang="en-US"/>
        </a:p>
      </dgm:t>
    </dgm:pt>
    <dgm:pt modelId="{77400344-2689-5740-B89C-7DD6DF4C67FA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Free to take profits as one of the owners</a:t>
          </a:r>
          <a:endParaRPr lang="en-US" b="1" i="0" dirty="0">
            <a:latin typeface="Arial"/>
            <a:cs typeface="Arial"/>
          </a:endParaRPr>
        </a:p>
      </dgm:t>
    </dgm:pt>
    <dgm:pt modelId="{482F533F-A180-D64B-8345-EE9519399D4A}" type="parTrans" cxnId="{D1D4CBA2-7B0E-E047-A04A-C6F76618BDA3}">
      <dgm:prSet/>
      <dgm:spPr/>
      <dgm:t>
        <a:bodyPr/>
        <a:lstStyle/>
        <a:p>
          <a:endParaRPr lang="en-US"/>
        </a:p>
      </dgm:t>
    </dgm:pt>
    <dgm:pt modelId="{3BD83FCB-C5B9-FA4C-B8FA-D8BB8F1F9D6F}" type="sibTrans" cxnId="{D1D4CBA2-7B0E-E047-A04A-C6F76618BDA3}">
      <dgm:prSet/>
      <dgm:spPr/>
      <dgm:t>
        <a:bodyPr/>
        <a:lstStyle/>
        <a:p>
          <a:endParaRPr lang="en-US"/>
        </a:p>
      </dgm:t>
    </dgm:pt>
    <dgm:pt modelId="{B7CE60DB-EA34-2F4C-AEDB-46A6FA6C54E0}">
      <dgm:prSet phldrT="[Text]"/>
      <dgm:spPr>
        <a:solidFill>
          <a:srgbClr val="266F8F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i="0" dirty="0" smtClean="0">
              <a:latin typeface="Arial"/>
              <a:cs typeface="Arial"/>
            </a:rPr>
            <a:t>Disadvantages</a:t>
          </a:r>
          <a:endParaRPr lang="en-US" b="1" i="0" dirty="0">
            <a:latin typeface="Arial"/>
            <a:cs typeface="Arial"/>
          </a:endParaRPr>
        </a:p>
      </dgm:t>
    </dgm:pt>
    <dgm:pt modelId="{CACEDC76-58D9-6F4B-B45C-25168247DD22}" type="parTrans" cxnId="{F2EFA400-C785-D549-8E62-34DE2E78FA1C}">
      <dgm:prSet/>
      <dgm:spPr/>
      <dgm:t>
        <a:bodyPr/>
        <a:lstStyle/>
        <a:p>
          <a:endParaRPr lang="en-US"/>
        </a:p>
      </dgm:t>
    </dgm:pt>
    <dgm:pt modelId="{5CB9176E-04AD-1B49-AA50-5BCDFAA178CD}" type="sibTrans" cxnId="{F2EFA400-C785-D549-8E62-34DE2E78FA1C}">
      <dgm:prSet/>
      <dgm:spPr/>
      <dgm:t>
        <a:bodyPr/>
        <a:lstStyle/>
        <a:p>
          <a:endParaRPr lang="en-US"/>
        </a:p>
      </dgm:t>
    </dgm:pt>
    <dgm:pt modelId="{79750095-26CE-E044-8DA7-02BB1D97CADC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Unlimited liability from general partners</a:t>
          </a:r>
          <a:endParaRPr lang="en-US" b="1" i="0" dirty="0">
            <a:latin typeface="Arial"/>
            <a:cs typeface="Arial"/>
          </a:endParaRPr>
        </a:p>
      </dgm:t>
    </dgm:pt>
    <dgm:pt modelId="{886C5440-C546-F94A-877E-25689DF7B1A8}" type="parTrans" cxnId="{81F6802D-03E5-B940-9462-79961D32925E}">
      <dgm:prSet/>
      <dgm:spPr/>
      <dgm:t>
        <a:bodyPr/>
        <a:lstStyle/>
        <a:p>
          <a:endParaRPr lang="en-US"/>
        </a:p>
      </dgm:t>
    </dgm:pt>
    <dgm:pt modelId="{573E1C12-F115-4E41-92D0-C171DE374B66}" type="sibTrans" cxnId="{81F6802D-03E5-B940-9462-79961D32925E}">
      <dgm:prSet/>
      <dgm:spPr/>
      <dgm:t>
        <a:bodyPr/>
        <a:lstStyle/>
        <a:p>
          <a:endParaRPr lang="en-US"/>
        </a:p>
      </dgm:t>
    </dgm:pt>
    <dgm:pt modelId="{5CB6146B-D004-DD44-B82B-9FC493F16793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As business grows, it gets hard for original partners to manage</a:t>
          </a:r>
          <a:endParaRPr lang="en-US" b="1" i="0" dirty="0">
            <a:latin typeface="Arial"/>
            <a:cs typeface="Arial"/>
          </a:endParaRPr>
        </a:p>
      </dgm:t>
    </dgm:pt>
    <dgm:pt modelId="{8807B43D-3B79-A745-8F90-5E66E608159B}" type="parTrans" cxnId="{F5CDD20F-91AD-B94F-93D5-6BE55EAEDB97}">
      <dgm:prSet/>
      <dgm:spPr/>
      <dgm:t>
        <a:bodyPr/>
        <a:lstStyle/>
        <a:p>
          <a:endParaRPr lang="en-US"/>
        </a:p>
      </dgm:t>
    </dgm:pt>
    <dgm:pt modelId="{B5A858CC-D93C-5A43-8338-E7A4ECE11464}" type="sibTrans" cxnId="{F5CDD20F-91AD-B94F-93D5-6BE55EAEDB97}">
      <dgm:prSet/>
      <dgm:spPr/>
      <dgm:t>
        <a:bodyPr/>
        <a:lstStyle/>
        <a:p>
          <a:endParaRPr lang="en-US"/>
        </a:p>
      </dgm:t>
    </dgm:pt>
    <dgm:pt modelId="{4D00CB57-9DAC-574F-B4B0-4F380810198A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Freedom to manage as you and your partner choose</a:t>
          </a:r>
          <a:endParaRPr lang="en-US" b="1" i="0" dirty="0">
            <a:latin typeface="Arial"/>
            <a:cs typeface="Arial"/>
          </a:endParaRPr>
        </a:p>
      </dgm:t>
    </dgm:pt>
    <dgm:pt modelId="{12B77513-873C-CE41-B840-D9774AA41182}" type="parTrans" cxnId="{8F2F14C7-AAB7-7E47-B111-5DD9E8BEF185}">
      <dgm:prSet/>
      <dgm:spPr/>
      <dgm:t>
        <a:bodyPr/>
        <a:lstStyle/>
        <a:p>
          <a:endParaRPr lang="en-US"/>
        </a:p>
      </dgm:t>
    </dgm:pt>
    <dgm:pt modelId="{38466BB3-C0EA-7449-9B9F-B61BED2C7F2F}" type="sibTrans" cxnId="{8F2F14C7-AAB7-7E47-B111-5DD9E8BEF185}">
      <dgm:prSet/>
      <dgm:spPr/>
      <dgm:t>
        <a:bodyPr/>
        <a:lstStyle/>
        <a:p>
          <a:endParaRPr lang="en-US"/>
        </a:p>
      </dgm:t>
    </dgm:pt>
    <dgm:pt modelId="{1ED3DFCC-4F40-B647-AF54-7F40EC897C9D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Few legal restrictions</a:t>
          </a:r>
          <a:endParaRPr lang="en-US" b="1" i="0" dirty="0">
            <a:latin typeface="Arial"/>
            <a:cs typeface="Arial"/>
          </a:endParaRPr>
        </a:p>
      </dgm:t>
    </dgm:pt>
    <dgm:pt modelId="{5B22DBCA-AB8E-FA49-A24F-8316E84C2ADB}" type="parTrans" cxnId="{D7F9CB34-9826-9546-9D33-74FA2AA1D7A6}">
      <dgm:prSet/>
      <dgm:spPr/>
      <dgm:t>
        <a:bodyPr/>
        <a:lstStyle/>
        <a:p>
          <a:endParaRPr lang="en-US"/>
        </a:p>
      </dgm:t>
    </dgm:pt>
    <dgm:pt modelId="{BC19EA94-50FF-9C42-921E-B0582E986BAF}" type="sibTrans" cxnId="{D7F9CB34-9826-9546-9D33-74FA2AA1D7A6}">
      <dgm:prSet/>
      <dgm:spPr/>
      <dgm:t>
        <a:bodyPr/>
        <a:lstStyle/>
        <a:p>
          <a:endParaRPr lang="en-US"/>
        </a:p>
      </dgm:t>
    </dgm:pt>
    <dgm:pt modelId="{2387A15C-A7FD-E142-8DE7-A6A99B737962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Taxes</a:t>
          </a:r>
          <a:endParaRPr lang="en-US" b="1" i="0" dirty="0">
            <a:latin typeface="Arial"/>
            <a:cs typeface="Arial"/>
          </a:endParaRPr>
        </a:p>
      </dgm:t>
    </dgm:pt>
    <dgm:pt modelId="{9A8A3929-EF65-1746-9BF0-C8681380E330}" type="parTrans" cxnId="{14404F6A-87F7-1048-AE45-EF5C072995B2}">
      <dgm:prSet/>
      <dgm:spPr/>
      <dgm:t>
        <a:bodyPr/>
        <a:lstStyle/>
        <a:p>
          <a:endParaRPr lang="en-US"/>
        </a:p>
      </dgm:t>
    </dgm:pt>
    <dgm:pt modelId="{6A81F466-A949-3742-8388-3A75CED6DD07}" type="sibTrans" cxnId="{14404F6A-87F7-1048-AE45-EF5C072995B2}">
      <dgm:prSet/>
      <dgm:spPr/>
      <dgm:t>
        <a:bodyPr/>
        <a:lstStyle/>
        <a:p>
          <a:endParaRPr lang="en-US"/>
        </a:p>
      </dgm:t>
    </dgm:pt>
    <dgm:pt modelId="{B7989D96-137D-3242-A6E5-BCE9E92F3D6A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Demise of the firm</a:t>
          </a:r>
          <a:endParaRPr lang="en-US" b="1" i="0" dirty="0">
            <a:latin typeface="Arial"/>
            <a:cs typeface="Arial"/>
          </a:endParaRPr>
        </a:p>
      </dgm:t>
    </dgm:pt>
    <dgm:pt modelId="{21D39865-63D4-274E-8229-F72511D7FE58}" type="parTrans" cxnId="{CBB4CBC4-4DC0-8C4D-B484-F57B5C8BCA19}">
      <dgm:prSet/>
      <dgm:spPr/>
      <dgm:t>
        <a:bodyPr/>
        <a:lstStyle/>
        <a:p>
          <a:endParaRPr lang="en-US"/>
        </a:p>
      </dgm:t>
    </dgm:pt>
    <dgm:pt modelId="{F5CA3A21-4265-C144-BD29-5E587BCE9F6F}" type="sibTrans" cxnId="{CBB4CBC4-4DC0-8C4D-B484-F57B5C8BCA19}">
      <dgm:prSet/>
      <dgm:spPr/>
      <dgm:t>
        <a:bodyPr/>
        <a:lstStyle/>
        <a:p>
          <a:endParaRPr lang="en-US"/>
        </a:p>
      </dgm:t>
    </dgm:pt>
    <dgm:pt modelId="{3EB7ADDC-30EF-5B47-B3A9-75D319635D50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Possible difficulty in raising capital</a:t>
          </a:r>
          <a:endParaRPr lang="en-US" b="1" i="0" dirty="0">
            <a:latin typeface="Arial"/>
            <a:cs typeface="Arial"/>
          </a:endParaRPr>
        </a:p>
      </dgm:t>
    </dgm:pt>
    <dgm:pt modelId="{E8205808-2955-B046-855F-D0F86B704742}" type="parTrans" cxnId="{63E4F95E-6D38-614C-A0A3-10DF684B5F1E}">
      <dgm:prSet/>
      <dgm:spPr/>
      <dgm:t>
        <a:bodyPr/>
        <a:lstStyle/>
        <a:p>
          <a:endParaRPr lang="en-US"/>
        </a:p>
      </dgm:t>
    </dgm:pt>
    <dgm:pt modelId="{A08249AC-640C-8245-9606-CAD7B02C1B5F}" type="sibTrans" cxnId="{63E4F95E-6D38-614C-A0A3-10DF684B5F1E}">
      <dgm:prSet/>
      <dgm:spPr/>
      <dgm:t>
        <a:bodyPr/>
        <a:lstStyle/>
        <a:p>
          <a:endParaRPr lang="en-US"/>
        </a:p>
      </dgm:t>
    </dgm:pt>
    <dgm:pt modelId="{5042F10F-9B43-B540-B7A8-C3176566B8CA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Transfer of interest</a:t>
          </a:r>
          <a:endParaRPr lang="en-US" b="1" i="0" dirty="0">
            <a:latin typeface="Arial"/>
            <a:cs typeface="Arial"/>
          </a:endParaRPr>
        </a:p>
      </dgm:t>
    </dgm:pt>
    <dgm:pt modelId="{93CE48F6-0657-144A-B48C-9FA9F5206B63}" type="parTrans" cxnId="{5923056C-1DFC-ED43-B5BE-4E65B949719B}">
      <dgm:prSet/>
      <dgm:spPr/>
      <dgm:t>
        <a:bodyPr/>
        <a:lstStyle/>
        <a:p>
          <a:endParaRPr lang="en-US"/>
        </a:p>
      </dgm:t>
    </dgm:pt>
    <dgm:pt modelId="{0C0467E6-5186-5C46-84FA-7024720B8F5E}" type="sibTrans" cxnId="{5923056C-1DFC-ED43-B5BE-4E65B949719B}">
      <dgm:prSet/>
      <dgm:spPr/>
      <dgm:t>
        <a:bodyPr/>
        <a:lstStyle/>
        <a:p>
          <a:endParaRPr lang="en-US"/>
        </a:p>
      </dgm:t>
    </dgm:pt>
    <dgm:pt modelId="{D7AE9B09-2B6B-E243-A2E5-C468880FFF68}" type="pres">
      <dgm:prSet presAssocID="{7DB3A1D8-7D09-8340-8491-01E0A72F17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0E1B7B-1201-F740-8F31-7D66C153D29C}" type="pres">
      <dgm:prSet presAssocID="{FFB573CD-5D88-3E40-BE3E-1260DB2A015C}" presName="composite" presStyleCnt="0"/>
      <dgm:spPr/>
    </dgm:pt>
    <dgm:pt modelId="{6945CDD5-59DC-0543-8A9C-BD6F65F7ACB9}" type="pres">
      <dgm:prSet presAssocID="{FFB573CD-5D88-3E40-BE3E-1260DB2A015C}" presName="parTx" presStyleLbl="alignNode1" presStyleIdx="0" presStyleCnt="2" custScaleX="798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E4235-0DC0-624C-B8B2-FAC5966D16EC}" type="pres">
      <dgm:prSet presAssocID="{FFB573CD-5D88-3E40-BE3E-1260DB2A015C}" presName="desTx" presStyleLbl="alignAccFollowNode1" presStyleIdx="0" presStyleCnt="2" custScaleX="79878" custLinFactNeighborY="4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F513C-D633-B547-A423-1BF0A0497F43}" type="pres">
      <dgm:prSet presAssocID="{98DE13DE-0526-B847-8C9F-56964837EB2C}" presName="space" presStyleCnt="0"/>
      <dgm:spPr/>
    </dgm:pt>
    <dgm:pt modelId="{6FEB602D-08D8-AC4C-B714-8495A34A460F}" type="pres">
      <dgm:prSet presAssocID="{B7CE60DB-EA34-2F4C-AEDB-46A6FA6C54E0}" presName="composite" presStyleCnt="0"/>
      <dgm:spPr/>
    </dgm:pt>
    <dgm:pt modelId="{BE7138BA-CB28-624E-ABBA-DFEA3750C5DD}" type="pres">
      <dgm:prSet presAssocID="{B7CE60DB-EA34-2F4C-AEDB-46A6FA6C54E0}" presName="parTx" presStyleLbl="alignNode1" presStyleIdx="1" presStyleCnt="2" custScaleX="84715" custLinFactNeighborX="-52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966F1-232C-FA4A-BE14-D635FCA7FD44}" type="pres">
      <dgm:prSet presAssocID="{B7CE60DB-EA34-2F4C-AEDB-46A6FA6C54E0}" presName="desTx" presStyleLbl="alignAccFollowNode1" presStyleIdx="1" presStyleCnt="2" custScaleX="84715" custLinFactNeighborX="-5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CDD20F-91AD-B94F-93D5-6BE55EAEDB97}" srcId="{B7CE60DB-EA34-2F4C-AEDB-46A6FA6C54E0}" destId="{5CB6146B-D004-DD44-B82B-9FC493F16793}" srcOrd="2" destOrd="0" parTransId="{8807B43D-3B79-A745-8F90-5E66E608159B}" sibTransId="{B5A858CC-D93C-5A43-8338-E7A4ECE11464}"/>
    <dgm:cxn modelId="{A9087B0E-89AE-A24A-BDCA-5B53AFA0D9D6}" srcId="{7DB3A1D8-7D09-8340-8491-01E0A72F1712}" destId="{FFB573CD-5D88-3E40-BE3E-1260DB2A015C}" srcOrd="0" destOrd="0" parTransId="{1AA13EF4-3E76-BE4D-AD11-E03D6C80A7C0}" sibTransId="{98DE13DE-0526-B847-8C9F-56964837EB2C}"/>
    <dgm:cxn modelId="{53B4379E-2D6A-6844-997A-36E25CB00C21}" type="presOf" srcId="{FFB573CD-5D88-3E40-BE3E-1260DB2A015C}" destId="{6945CDD5-59DC-0543-8A9C-BD6F65F7ACB9}" srcOrd="0" destOrd="0" presId="urn:microsoft.com/office/officeart/2005/8/layout/hList1"/>
    <dgm:cxn modelId="{CBB4CBC4-4DC0-8C4D-B484-F57B5C8BCA19}" srcId="{B7CE60DB-EA34-2F4C-AEDB-46A6FA6C54E0}" destId="{B7989D96-137D-3242-A6E5-BCE9E92F3D6A}" srcOrd="4" destOrd="0" parTransId="{21D39865-63D4-274E-8229-F72511D7FE58}" sibTransId="{F5CA3A21-4265-C144-BD29-5E587BCE9F6F}"/>
    <dgm:cxn modelId="{63E4F95E-6D38-614C-A0A3-10DF684B5F1E}" srcId="{B7CE60DB-EA34-2F4C-AEDB-46A6FA6C54E0}" destId="{3EB7ADDC-30EF-5B47-B3A9-75D319635D50}" srcOrd="1" destOrd="0" parTransId="{E8205808-2955-B046-855F-D0F86B704742}" sibTransId="{A08249AC-640C-8245-9606-CAD7B02C1B5F}"/>
    <dgm:cxn modelId="{04C37E58-DD3F-D54C-82F6-FE780EB6BFF5}" type="presOf" srcId="{B7CE60DB-EA34-2F4C-AEDB-46A6FA6C54E0}" destId="{BE7138BA-CB28-624E-ABBA-DFEA3750C5DD}" srcOrd="0" destOrd="0" presId="urn:microsoft.com/office/officeart/2005/8/layout/hList1"/>
    <dgm:cxn modelId="{8F2F14C7-AAB7-7E47-B111-5DD9E8BEF185}" srcId="{FFB573CD-5D88-3E40-BE3E-1260DB2A015C}" destId="{4D00CB57-9DAC-574F-B4B0-4F380810198A}" srcOrd="2" destOrd="0" parTransId="{12B77513-873C-CE41-B840-D9774AA41182}" sibTransId="{38466BB3-C0EA-7449-9B9F-B61BED2C7F2F}"/>
    <dgm:cxn modelId="{14404F6A-87F7-1048-AE45-EF5C072995B2}" srcId="{FFB573CD-5D88-3E40-BE3E-1260DB2A015C}" destId="{2387A15C-A7FD-E142-8DE7-A6A99B737962}" srcOrd="4" destOrd="0" parTransId="{9A8A3929-EF65-1746-9BF0-C8681380E330}" sibTransId="{6A81F466-A949-3742-8388-3A75CED6DD07}"/>
    <dgm:cxn modelId="{EE68795A-9837-A14D-9F51-665417FD2D44}" type="presOf" srcId="{5CB6146B-D004-DD44-B82B-9FC493F16793}" destId="{113966F1-232C-FA4A-BE14-D635FCA7FD44}" srcOrd="0" destOrd="2" presId="urn:microsoft.com/office/officeart/2005/8/layout/hList1"/>
    <dgm:cxn modelId="{19CB3E22-D0A1-6343-8E03-9BE4338002A4}" type="presOf" srcId="{77400344-2689-5740-B89C-7DD6DF4C67FA}" destId="{72AE4235-0DC0-624C-B8B2-FAC5966D16EC}" srcOrd="0" destOrd="1" presId="urn:microsoft.com/office/officeart/2005/8/layout/hList1"/>
    <dgm:cxn modelId="{5923056C-1DFC-ED43-B5BE-4E65B949719B}" srcId="{B7CE60DB-EA34-2F4C-AEDB-46A6FA6C54E0}" destId="{5042F10F-9B43-B540-B7A8-C3176566B8CA}" srcOrd="3" destOrd="0" parTransId="{93CE48F6-0657-144A-B48C-9FA9F5206B63}" sibTransId="{0C0467E6-5186-5C46-84FA-7024720B8F5E}"/>
    <dgm:cxn modelId="{17FAF442-22F2-E744-8A32-F2966BA1945F}" type="presOf" srcId="{3EB7ADDC-30EF-5B47-B3A9-75D319635D50}" destId="{113966F1-232C-FA4A-BE14-D635FCA7FD44}" srcOrd="0" destOrd="1" presId="urn:microsoft.com/office/officeart/2005/8/layout/hList1"/>
    <dgm:cxn modelId="{27241B87-6616-5648-81B1-7E1011B63EB9}" type="presOf" srcId="{1ED3DFCC-4F40-B647-AF54-7F40EC897C9D}" destId="{72AE4235-0DC0-624C-B8B2-FAC5966D16EC}" srcOrd="0" destOrd="3" presId="urn:microsoft.com/office/officeart/2005/8/layout/hList1"/>
    <dgm:cxn modelId="{0239462E-F5BE-DA4E-9988-CA4C2865DC83}" type="presOf" srcId="{79750095-26CE-E044-8DA7-02BB1D97CADC}" destId="{113966F1-232C-FA4A-BE14-D635FCA7FD44}" srcOrd="0" destOrd="0" presId="urn:microsoft.com/office/officeart/2005/8/layout/hList1"/>
    <dgm:cxn modelId="{89361CAE-11E8-AA4D-8145-048B7550256C}" type="presOf" srcId="{319A55D7-ABEB-E044-8762-471962161CA2}" destId="{72AE4235-0DC0-624C-B8B2-FAC5966D16EC}" srcOrd="0" destOrd="0" presId="urn:microsoft.com/office/officeart/2005/8/layout/hList1"/>
    <dgm:cxn modelId="{F20E60E0-239A-BF45-8984-2F6C87CCEB6F}" srcId="{FFB573CD-5D88-3E40-BE3E-1260DB2A015C}" destId="{319A55D7-ABEB-E044-8762-471962161CA2}" srcOrd="0" destOrd="0" parTransId="{493D7F2D-412F-E840-B594-FC1F9D42336B}" sibTransId="{F47A637F-5D5B-FF44-BCC7-9366FF23F56B}"/>
    <dgm:cxn modelId="{81F6802D-03E5-B940-9462-79961D32925E}" srcId="{B7CE60DB-EA34-2F4C-AEDB-46A6FA6C54E0}" destId="{79750095-26CE-E044-8DA7-02BB1D97CADC}" srcOrd="0" destOrd="0" parTransId="{886C5440-C546-F94A-877E-25689DF7B1A8}" sibTransId="{573E1C12-F115-4E41-92D0-C171DE374B66}"/>
    <dgm:cxn modelId="{7A743C5A-A316-1B4C-A20A-31B95CAFC37A}" type="presOf" srcId="{4D00CB57-9DAC-574F-B4B0-4F380810198A}" destId="{72AE4235-0DC0-624C-B8B2-FAC5966D16EC}" srcOrd="0" destOrd="2" presId="urn:microsoft.com/office/officeart/2005/8/layout/hList1"/>
    <dgm:cxn modelId="{F2EFA400-C785-D549-8E62-34DE2E78FA1C}" srcId="{7DB3A1D8-7D09-8340-8491-01E0A72F1712}" destId="{B7CE60DB-EA34-2F4C-AEDB-46A6FA6C54E0}" srcOrd="1" destOrd="0" parTransId="{CACEDC76-58D9-6F4B-B45C-25168247DD22}" sibTransId="{5CB9176E-04AD-1B49-AA50-5BCDFAA178CD}"/>
    <dgm:cxn modelId="{AD38DB9D-D373-D24F-985A-1818A4F05E55}" type="presOf" srcId="{5042F10F-9B43-B540-B7A8-C3176566B8CA}" destId="{113966F1-232C-FA4A-BE14-D635FCA7FD44}" srcOrd="0" destOrd="3" presId="urn:microsoft.com/office/officeart/2005/8/layout/hList1"/>
    <dgm:cxn modelId="{D7F9CB34-9826-9546-9D33-74FA2AA1D7A6}" srcId="{FFB573CD-5D88-3E40-BE3E-1260DB2A015C}" destId="{1ED3DFCC-4F40-B647-AF54-7F40EC897C9D}" srcOrd="3" destOrd="0" parTransId="{5B22DBCA-AB8E-FA49-A24F-8316E84C2ADB}" sibTransId="{BC19EA94-50FF-9C42-921E-B0582E986BAF}"/>
    <dgm:cxn modelId="{BA2BEF38-BF40-F242-8EE9-BA19AE01573D}" type="presOf" srcId="{2387A15C-A7FD-E142-8DE7-A6A99B737962}" destId="{72AE4235-0DC0-624C-B8B2-FAC5966D16EC}" srcOrd="0" destOrd="4" presId="urn:microsoft.com/office/officeart/2005/8/layout/hList1"/>
    <dgm:cxn modelId="{E8C49347-8269-1B4F-B3F0-27FD26D44940}" type="presOf" srcId="{7DB3A1D8-7D09-8340-8491-01E0A72F1712}" destId="{D7AE9B09-2B6B-E243-A2E5-C468880FFF68}" srcOrd="0" destOrd="0" presId="urn:microsoft.com/office/officeart/2005/8/layout/hList1"/>
    <dgm:cxn modelId="{D1D4CBA2-7B0E-E047-A04A-C6F76618BDA3}" srcId="{FFB573CD-5D88-3E40-BE3E-1260DB2A015C}" destId="{77400344-2689-5740-B89C-7DD6DF4C67FA}" srcOrd="1" destOrd="0" parTransId="{482F533F-A180-D64B-8345-EE9519399D4A}" sibTransId="{3BD83FCB-C5B9-FA4C-B8FA-D8BB8F1F9D6F}"/>
    <dgm:cxn modelId="{2A4F4B8A-79B9-0D49-925B-894EEC0045D4}" type="presOf" srcId="{B7989D96-137D-3242-A6E5-BCE9E92F3D6A}" destId="{113966F1-232C-FA4A-BE14-D635FCA7FD44}" srcOrd="0" destOrd="4" presId="urn:microsoft.com/office/officeart/2005/8/layout/hList1"/>
    <dgm:cxn modelId="{D9B8246C-87A2-CD44-8194-D8ABEDEF3C50}" type="presParOf" srcId="{D7AE9B09-2B6B-E243-A2E5-C468880FFF68}" destId="{870E1B7B-1201-F740-8F31-7D66C153D29C}" srcOrd="0" destOrd="0" presId="urn:microsoft.com/office/officeart/2005/8/layout/hList1"/>
    <dgm:cxn modelId="{85FF03B1-CC9C-EB4D-8C79-3A6FC5FF720B}" type="presParOf" srcId="{870E1B7B-1201-F740-8F31-7D66C153D29C}" destId="{6945CDD5-59DC-0543-8A9C-BD6F65F7ACB9}" srcOrd="0" destOrd="0" presId="urn:microsoft.com/office/officeart/2005/8/layout/hList1"/>
    <dgm:cxn modelId="{2476EEEA-A343-CC48-ACB1-061AF5A5A5A7}" type="presParOf" srcId="{870E1B7B-1201-F740-8F31-7D66C153D29C}" destId="{72AE4235-0DC0-624C-B8B2-FAC5966D16EC}" srcOrd="1" destOrd="0" presId="urn:microsoft.com/office/officeart/2005/8/layout/hList1"/>
    <dgm:cxn modelId="{67F474EC-8029-8749-8AA4-801FA2C704D8}" type="presParOf" srcId="{D7AE9B09-2B6B-E243-A2E5-C468880FFF68}" destId="{2A1F513C-D633-B547-A423-1BF0A0497F43}" srcOrd="1" destOrd="0" presId="urn:microsoft.com/office/officeart/2005/8/layout/hList1"/>
    <dgm:cxn modelId="{D91CDCC2-74F4-3944-98EE-98C98C077AD4}" type="presParOf" srcId="{D7AE9B09-2B6B-E243-A2E5-C468880FFF68}" destId="{6FEB602D-08D8-AC4C-B714-8495A34A460F}" srcOrd="2" destOrd="0" presId="urn:microsoft.com/office/officeart/2005/8/layout/hList1"/>
    <dgm:cxn modelId="{85145AAD-9432-8A49-B69D-E836A602E740}" type="presParOf" srcId="{6FEB602D-08D8-AC4C-B714-8495A34A460F}" destId="{BE7138BA-CB28-624E-ABBA-DFEA3750C5DD}" srcOrd="0" destOrd="0" presId="urn:microsoft.com/office/officeart/2005/8/layout/hList1"/>
    <dgm:cxn modelId="{DB7C56F8-2D62-444A-833C-4FA2D7CA07D5}" type="presParOf" srcId="{6FEB602D-08D8-AC4C-B714-8495A34A460F}" destId="{113966F1-232C-FA4A-BE14-D635FCA7FD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87FE1F-EF11-4E05-8067-5D30FF4BA6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121AE9-F1ED-4542-98AA-585B8634E7B2}">
      <dgm:prSet phldrT="[Text]"/>
      <dgm:spPr>
        <a:solidFill>
          <a:schemeClr val="accent5">
            <a:lumMod val="50000"/>
          </a:schemeClr>
        </a:solidFill>
        <a:ln w="28575" cmpd="sng">
          <a:solidFill>
            <a:schemeClr val="accent5">
              <a:lumMod val="5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Board of Directors</a:t>
          </a:r>
        </a:p>
      </dgm:t>
    </dgm:pt>
    <dgm:pt modelId="{B65584B9-7887-4F65-8692-9AE508906FED}" type="parTrans" cxnId="{C2C1A855-2D9C-4FF5-BDAF-AED3E9E4B73B}">
      <dgm:prSet/>
      <dgm:spPr/>
      <dgm:t>
        <a:bodyPr/>
        <a:lstStyle/>
        <a:p>
          <a:endParaRPr lang="en-US" b="1"/>
        </a:p>
      </dgm:t>
    </dgm:pt>
    <dgm:pt modelId="{366622BD-E02B-46A5-803C-74EEC30DD571}" type="sibTrans" cxnId="{C2C1A855-2D9C-4FF5-BDAF-AED3E9E4B73B}">
      <dgm:prSet/>
      <dgm:spPr/>
      <dgm:t>
        <a:bodyPr/>
        <a:lstStyle/>
        <a:p>
          <a:endParaRPr lang="en-US" b="1"/>
        </a:p>
      </dgm:t>
    </dgm:pt>
    <dgm:pt modelId="{3410E201-E410-4189-888C-EFDC758FCE7F}" type="asst">
      <dgm:prSet phldrT="[Text]"/>
      <dgm:spPr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President</a:t>
          </a:r>
          <a:endParaRPr lang="en-US" b="1" dirty="0">
            <a:effectLst>
              <a:outerShdw blurRad="47625" dist="25400" dir="2700000" algn="tl" rotWithShape="0">
                <a:srgbClr val="000000">
                  <a:alpha val="51000"/>
                </a:srgbClr>
              </a:outerShdw>
            </a:effectLst>
          </a:endParaRPr>
        </a:p>
      </dgm:t>
    </dgm:pt>
    <dgm:pt modelId="{4FD16BA9-A6AC-421F-AD69-5ED3A80CC3D6}" type="parTrans" cxnId="{6D435321-50DB-411D-8EAE-9A42A8FC4BCD}">
      <dgm:prSet/>
      <dgm:spPr/>
      <dgm:t>
        <a:bodyPr/>
        <a:lstStyle/>
        <a:p>
          <a:endParaRPr lang="en-US" b="1"/>
        </a:p>
      </dgm:t>
    </dgm:pt>
    <dgm:pt modelId="{94A80F0B-3B41-4497-8262-F5112506FA12}" type="sibTrans" cxnId="{6D435321-50DB-411D-8EAE-9A42A8FC4BCD}">
      <dgm:prSet/>
      <dgm:spPr/>
      <dgm:t>
        <a:bodyPr/>
        <a:lstStyle/>
        <a:p>
          <a:endParaRPr lang="en-US" b="1"/>
        </a:p>
      </dgm:t>
    </dgm:pt>
    <dgm:pt modelId="{CBAF51F1-D557-4DC3-8BC4-75AD76114A11}">
      <dgm:prSet phldrT="[Text]"/>
      <dgm:spPr>
        <a:solidFill>
          <a:srgbClr val="3966B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Production</a:t>
          </a:r>
        </a:p>
      </dgm:t>
    </dgm:pt>
    <dgm:pt modelId="{A89EEB26-4B1E-42D1-BC82-3D96EFC8CC41}" type="parTrans" cxnId="{8B679E66-732D-4058-A6C8-ECA53FE9D563}">
      <dgm:prSet/>
      <dgm:spPr/>
      <dgm:t>
        <a:bodyPr/>
        <a:lstStyle/>
        <a:p>
          <a:endParaRPr lang="en-US" b="1"/>
        </a:p>
      </dgm:t>
    </dgm:pt>
    <dgm:pt modelId="{32AFBF5B-7948-40EC-A655-01B1CCBF36ED}" type="sibTrans" cxnId="{8B679E66-732D-4058-A6C8-ECA53FE9D563}">
      <dgm:prSet/>
      <dgm:spPr/>
      <dgm:t>
        <a:bodyPr/>
        <a:lstStyle/>
        <a:p>
          <a:endParaRPr lang="en-US" b="1"/>
        </a:p>
      </dgm:t>
    </dgm:pt>
    <dgm:pt modelId="{E0296DE0-1701-484A-8E78-D6AAFFA53999}">
      <dgm:prSet phldrT="[Text]"/>
      <dgm:spPr>
        <a:solidFill>
          <a:srgbClr val="3966B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Marketing</a:t>
          </a:r>
        </a:p>
      </dgm:t>
    </dgm:pt>
    <dgm:pt modelId="{C7ACBD6B-A195-4EF6-A108-DFCE222371BA}" type="parTrans" cxnId="{6D3314CF-D568-4297-8EF5-12D124363B48}">
      <dgm:prSet/>
      <dgm:spPr/>
      <dgm:t>
        <a:bodyPr/>
        <a:lstStyle/>
        <a:p>
          <a:endParaRPr lang="en-US" b="1"/>
        </a:p>
      </dgm:t>
    </dgm:pt>
    <dgm:pt modelId="{265ED115-B461-4DF6-A376-F8B34AC557B4}" type="sibTrans" cxnId="{6D3314CF-D568-4297-8EF5-12D124363B48}">
      <dgm:prSet/>
      <dgm:spPr/>
      <dgm:t>
        <a:bodyPr/>
        <a:lstStyle/>
        <a:p>
          <a:endParaRPr lang="en-US" b="1"/>
        </a:p>
      </dgm:t>
    </dgm:pt>
    <dgm:pt modelId="{DCB7AFFF-0976-4407-9252-E1FA7133C2B3}">
      <dgm:prSet phldrT="[Text]"/>
      <dgm:spPr>
        <a:solidFill>
          <a:srgbClr val="22846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Salespeople</a:t>
          </a:r>
        </a:p>
      </dgm:t>
    </dgm:pt>
    <dgm:pt modelId="{288A475F-BFEA-4697-87A3-C32E92BEFC94}" type="parTrans" cxnId="{9587859C-C7F5-4BA4-A251-956F8BA7316E}">
      <dgm:prSet/>
      <dgm:spPr/>
      <dgm:t>
        <a:bodyPr/>
        <a:lstStyle/>
        <a:p>
          <a:endParaRPr lang="en-US" b="1"/>
        </a:p>
      </dgm:t>
    </dgm:pt>
    <dgm:pt modelId="{5FF99E31-5026-4B23-B504-EC4A65F071EB}" type="sibTrans" cxnId="{9587859C-C7F5-4BA4-A251-956F8BA7316E}">
      <dgm:prSet/>
      <dgm:spPr/>
      <dgm:t>
        <a:bodyPr/>
        <a:lstStyle/>
        <a:p>
          <a:endParaRPr lang="en-US" b="1"/>
        </a:p>
      </dgm:t>
    </dgm:pt>
    <dgm:pt modelId="{165E7AC5-63E0-4393-AA7F-4BF30226FFEF}">
      <dgm:prSet phldrT="[Text]"/>
      <dgm:spPr>
        <a:solidFill>
          <a:srgbClr val="22846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Operations</a:t>
          </a:r>
        </a:p>
      </dgm:t>
    </dgm:pt>
    <dgm:pt modelId="{11A73F44-CF3E-49F5-80AF-B2750A2D4DF2}" type="parTrans" cxnId="{1BE2E63C-13D3-4426-89DD-DA2B3EB17BF0}">
      <dgm:prSet/>
      <dgm:spPr/>
      <dgm:t>
        <a:bodyPr/>
        <a:lstStyle/>
        <a:p>
          <a:endParaRPr lang="en-US" b="1"/>
        </a:p>
      </dgm:t>
    </dgm:pt>
    <dgm:pt modelId="{F9417659-FF71-4D3D-A585-2538F1E883BF}" type="sibTrans" cxnId="{1BE2E63C-13D3-4426-89DD-DA2B3EB17BF0}">
      <dgm:prSet/>
      <dgm:spPr/>
      <dgm:t>
        <a:bodyPr/>
        <a:lstStyle/>
        <a:p>
          <a:endParaRPr lang="en-US" b="1"/>
        </a:p>
      </dgm:t>
    </dgm:pt>
    <dgm:pt modelId="{56E1CA1D-0788-470F-B57C-E2ABA820F596}">
      <dgm:prSet phldrT="[Text]"/>
      <dgm:spPr>
        <a:solidFill>
          <a:srgbClr val="3966B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Accounting &amp; Finance</a:t>
          </a:r>
        </a:p>
      </dgm:t>
    </dgm:pt>
    <dgm:pt modelId="{111B1FF7-E943-4CCD-BD60-30DE8638B14F}" type="sibTrans" cxnId="{D5860BB0-ED2A-4A03-B14B-DC4262D88AD8}">
      <dgm:prSet/>
      <dgm:spPr/>
      <dgm:t>
        <a:bodyPr/>
        <a:lstStyle/>
        <a:p>
          <a:endParaRPr lang="en-US" b="1"/>
        </a:p>
      </dgm:t>
    </dgm:pt>
    <dgm:pt modelId="{8306832F-502F-4824-90D9-D3BDC5DDDC4B}" type="parTrans" cxnId="{D5860BB0-ED2A-4A03-B14B-DC4262D88AD8}">
      <dgm:prSet/>
      <dgm:spPr/>
      <dgm:t>
        <a:bodyPr/>
        <a:lstStyle/>
        <a:p>
          <a:endParaRPr lang="en-US" b="1"/>
        </a:p>
      </dgm:t>
    </dgm:pt>
    <dgm:pt modelId="{80ADD947-ED4C-4078-A6FE-F31328DDF87F}">
      <dgm:prSet phldrT="[Text]"/>
      <dgm:spPr>
        <a:solidFill>
          <a:srgbClr val="3966B8"/>
        </a:solidFill>
        <a:ln w="28575" cmpd="sng">
          <a:solidFill>
            <a:schemeClr val="tx2">
              <a:lumMod val="90000"/>
              <a:lumOff val="1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>
              <a:effectLst>
                <a:outerShdw blurRad="47625" dist="25400" dir="2700000" algn="tl" rotWithShape="0">
                  <a:srgbClr val="000000">
                    <a:alpha val="51000"/>
                  </a:srgbClr>
                </a:outerShdw>
              </a:effectLst>
            </a:rPr>
            <a:t>Human Resources</a:t>
          </a:r>
        </a:p>
      </dgm:t>
    </dgm:pt>
    <dgm:pt modelId="{F3A6CE2D-59B8-4A61-A7DC-D805524E2C02}" type="sibTrans" cxnId="{EEEE6F85-22E2-43BA-A126-348684D0025F}">
      <dgm:prSet/>
      <dgm:spPr/>
      <dgm:t>
        <a:bodyPr/>
        <a:lstStyle/>
        <a:p>
          <a:endParaRPr lang="en-US" b="1"/>
        </a:p>
      </dgm:t>
    </dgm:pt>
    <dgm:pt modelId="{E77A2940-C6DF-4EFC-AB4C-AAA23DE74A41}" type="parTrans" cxnId="{EEEE6F85-22E2-43BA-A126-348684D0025F}">
      <dgm:prSet/>
      <dgm:spPr/>
      <dgm:t>
        <a:bodyPr/>
        <a:lstStyle/>
        <a:p>
          <a:endParaRPr lang="en-US" b="1"/>
        </a:p>
      </dgm:t>
    </dgm:pt>
    <dgm:pt modelId="{A8D4A744-DA88-4ABE-94DB-CCC2FFC750F4}" type="pres">
      <dgm:prSet presAssocID="{0887FE1F-EF11-4E05-8067-5D30FF4BA6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85D243-9D2B-4E82-91B6-A57FF0A110C1}" type="pres">
      <dgm:prSet presAssocID="{67121AE9-F1ED-4542-98AA-585B8634E7B2}" presName="hierRoot1" presStyleCnt="0">
        <dgm:presLayoutVars>
          <dgm:hierBranch val="init"/>
        </dgm:presLayoutVars>
      </dgm:prSet>
      <dgm:spPr/>
    </dgm:pt>
    <dgm:pt modelId="{BB1E81C0-5A22-4029-8D0E-59BBEC39AC40}" type="pres">
      <dgm:prSet presAssocID="{67121AE9-F1ED-4542-98AA-585B8634E7B2}" presName="rootComposite1" presStyleCnt="0"/>
      <dgm:spPr/>
    </dgm:pt>
    <dgm:pt modelId="{70F49EE9-FDDA-4CDF-92C3-B499BAB6148C}" type="pres">
      <dgm:prSet presAssocID="{67121AE9-F1ED-4542-98AA-585B8634E7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A0239-63B0-4326-8441-ADC9B01E61EE}" type="pres">
      <dgm:prSet presAssocID="{67121AE9-F1ED-4542-98AA-585B8634E7B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F72033-2EEA-437A-BACD-22E9D198F3C8}" type="pres">
      <dgm:prSet presAssocID="{67121AE9-F1ED-4542-98AA-585B8634E7B2}" presName="hierChild2" presStyleCnt="0"/>
      <dgm:spPr/>
    </dgm:pt>
    <dgm:pt modelId="{A1EE2063-05D8-4CBE-8CDB-1FD003C60F40}" type="pres">
      <dgm:prSet presAssocID="{E77A2940-C6DF-4EFC-AB4C-AAA23DE74A41}" presName="Name37" presStyleLbl="parChTrans1D2" presStyleIdx="0" presStyleCnt="5"/>
      <dgm:spPr/>
      <dgm:t>
        <a:bodyPr/>
        <a:lstStyle/>
        <a:p>
          <a:endParaRPr lang="en-US"/>
        </a:p>
      </dgm:t>
    </dgm:pt>
    <dgm:pt modelId="{B463EADE-A056-406E-AF73-6A4514C01655}" type="pres">
      <dgm:prSet presAssocID="{80ADD947-ED4C-4078-A6FE-F31328DDF87F}" presName="hierRoot2" presStyleCnt="0">
        <dgm:presLayoutVars>
          <dgm:hierBranch val="init"/>
        </dgm:presLayoutVars>
      </dgm:prSet>
      <dgm:spPr/>
    </dgm:pt>
    <dgm:pt modelId="{88B68796-6EA9-4BAF-A1C6-44B51F553CA0}" type="pres">
      <dgm:prSet presAssocID="{80ADD947-ED4C-4078-A6FE-F31328DDF87F}" presName="rootComposite" presStyleCnt="0"/>
      <dgm:spPr/>
    </dgm:pt>
    <dgm:pt modelId="{D06994E6-1785-41EF-A170-92981A0C3DF3}" type="pres">
      <dgm:prSet presAssocID="{80ADD947-ED4C-4078-A6FE-F31328DDF87F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19FAC-CB24-4703-88AD-3CC37AD59A14}" type="pres">
      <dgm:prSet presAssocID="{80ADD947-ED4C-4078-A6FE-F31328DDF87F}" presName="rootConnector" presStyleLbl="node2" presStyleIdx="0" presStyleCnt="4"/>
      <dgm:spPr/>
      <dgm:t>
        <a:bodyPr/>
        <a:lstStyle/>
        <a:p>
          <a:endParaRPr lang="en-US"/>
        </a:p>
      </dgm:t>
    </dgm:pt>
    <dgm:pt modelId="{B35F2BF0-4D26-44FD-895D-427BBD84D68E}" type="pres">
      <dgm:prSet presAssocID="{80ADD947-ED4C-4078-A6FE-F31328DDF87F}" presName="hierChild4" presStyleCnt="0"/>
      <dgm:spPr/>
    </dgm:pt>
    <dgm:pt modelId="{F316D4A3-03B1-4A9D-A138-F541874D89FB}" type="pres">
      <dgm:prSet presAssocID="{80ADD947-ED4C-4078-A6FE-F31328DDF87F}" presName="hierChild5" presStyleCnt="0"/>
      <dgm:spPr/>
    </dgm:pt>
    <dgm:pt modelId="{0D2DE27D-21F8-491E-9629-C38D7147407B}" type="pres">
      <dgm:prSet presAssocID="{8306832F-502F-4824-90D9-D3BDC5DDDC4B}" presName="Name37" presStyleLbl="parChTrans1D2" presStyleIdx="1" presStyleCnt="5"/>
      <dgm:spPr/>
      <dgm:t>
        <a:bodyPr/>
        <a:lstStyle/>
        <a:p>
          <a:endParaRPr lang="en-US"/>
        </a:p>
      </dgm:t>
    </dgm:pt>
    <dgm:pt modelId="{5760BCF7-1B37-40C9-82B7-D1213F72989A}" type="pres">
      <dgm:prSet presAssocID="{56E1CA1D-0788-470F-B57C-E2ABA820F596}" presName="hierRoot2" presStyleCnt="0">
        <dgm:presLayoutVars>
          <dgm:hierBranch val="init"/>
        </dgm:presLayoutVars>
      </dgm:prSet>
      <dgm:spPr/>
    </dgm:pt>
    <dgm:pt modelId="{BBC4DA5D-CAE8-4E5E-8DDB-635656B2639F}" type="pres">
      <dgm:prSet presAssocID="{56E1CA1D-0788-470F-B57C-E2ABA820F596}" presName="rootComposite" presStyleCnt="0"/>
      <dgm:spPr/>
    </dgm:pt>
    <dgm:pt modelId="{B9A44312-D2AD-4AF8-90BC-5978F8B3B1D4}" type="pres">
      <dgm:prSet presAssocID="{56E1CA1D-0788-470F-B57C-E2ABA820F59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6A12CC-057D-4290-9A4A-BCD7EBF24D79}" type="pres">
      <dgm:prSet presAssocID="{56E1CA1D-0788-470F-B57C-E2ABA820F596}" presName="rootConnector" presStyleLbl="node2" presStyleIdx="1" presStyleCnt="4"/>
      <dgm:spPr/>
      <dgm:t>
        <a:bodyPr/>
        <a:lstStyle/>
        <a:p>
          <a:endParaRPr lang="en-US"/>
        </a:p>
      </dgm:t>
    </dgm:pt>
    <dgm:pt modelId="{B6FBA14C-46CD-426F-99F2-71B8E6D62C16}" type="pres">
      <dgm:prSet presAssocID="{56E1CA1D-0788-470F-B57C-E2ABA820F596}" presName="hierChild4" presStyleCnt="0"/>
      <dgm:spPr/>
    </dgm:pt>
    <dgm:pt modelId="{1BBEACDA-38D6-4995-811F-B799D8C8830D}" type="pres">
      <dgm:prSet presAssocID="{56E1CA1D-0788-470F-B57C-E2ABA820F596}" presName="hierChild5" presStyleCnt="0"/>
      <dgm:spPr/>
    </dgm:pt>
    <dgm:pt modelId="{5B562E3A-79C6-41B0-99D7-916BA96AD4AC}" type="pres">
      <dgm:prSet presAssocID="{A89EEB26-4B1E-42D1-BC82-3D96EFC8CC41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E8762E8-0279-4FE1-8C0B-2A2CAC36948E}" type="pres">
      <dgm:prSet presAssocID="{CBAF51F1-D557-4DC3-8BC4-75AD76114A11}" presName="hierRoot2" presStyleCnt="0">
        <dgm:presLayoutVars>
          <dgm:hierBranch val="init"/>
        </dgm:presLayoutVars>
      </dgm:prSet>
      <dgm:spPr/>
    </dgm:pt>
    <dgm:pt modelId="{380F2C8A-E105-4A47-8FBC-78290554163B}" type="pres">
      <dgm:prSet presAssocID="{CBAF51F1-D557-4DC3-8BC4-75AD76114A11}" presName="rootComposite" presStyleCnt="0"/>
      <dgm:spPr/>
    </dgm:pt>
    <dgm:pt modelId="{B9A84E70-2C11-4806-8925-610761CE3D68}" type="pres">
      <dgm:prSet presAssocID="{CBAF51F1-D557-4DC3-8BC4-75AD76114A1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AAFB1C-69BF-482D-A0A1-DF820E5809D9}" type="pres">
      <dgm:prSet presAssocID="{CBAF51F1-D557-4DC3-8BC4-75AD76114A11}" presName="rootConnector" presStyleLbl="node2" presStyleIdx="2" presStyleCnt="4"/>
      <dgm:spPr/>
      <dgm:t>
        <a:bodyPr/>
        <a:lstStyle/>
        <a:p>
          <a:endParaRPr lang="en-US"/>
        </a:p>
      </dgm:t>
    </dgm:pt>
    <dgm:pt modelId="{C886C121-546A-443C-A143-862CC6054FA6}" type="pres">
      <dgm:prSet presAssocID="{CBAF51F1-D557-4DC3-8BC4-75AD76114A11}" presName="hierChild4" presStyleCnt="0"/>
      <dgm:spPr/>
    </dgm:pt>
    <dgm:pt modelId="{154F2877-46F8-4C3E-B436-EC5082B21926}" type="pres">
      <dgm:prSet presAssocID="{11A73F44-CF3E-49F5-80AF-B2750A2D4DF2}" presName="Name37" presStyleLbl="parChTrans1D3" presStyleIdx="0" presStyleCnt="2"/>
      <dgm:spPr/>
      <dgm:t>
        <a:bodyPr/>
        <a:lstStyle/>
        <a:p>
          <a:endParaRPr lang="en-US"/>
        </a:p>
      </dgm:t>
    </dgm:pt>
    <dgm:pt modelId="{278EEC66-D9E5-4F92-8A8E-67A189ECA433}" type="pres">
      <dgm:prSet presAssocID="{165E7AC5-63E0-4393-AA7F-4BF30226FFEF}" presName="hierRoot2" presStyleCnt="0">
        <dgm:presLayoutVars>
          <dgm:hierBranch val="init"/>
        </dgm:presLayoutVars>
      </dgm:prSet>
      <dgm:spPr/>
    </dgm:pt>
    <dgm:pt modelId="{3857DBA0-F7D5-4F21-9ABE-F860FE857205}" type="pres">
      <dgm:prSet presAssocID="{165E7AC5-63E0-4393-AA7F-4BF30226FFEF}" presName="rootComposite" presStyleCnt="0"/>
      <dgm:spPr/>
    </dgm:pt>
    <dgm:pt modelId="{A92E492E-C15C-4D13-8A0B-F34D86E82F00}" type="pres">
      <dgm:prSet presAssocID="{165E7AC5-63E0-4393-AA7F-4BF30226FFEF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1BF9E4-6470-4F4D-BFE5-871C19A056E5}" type="pres">
      <dgm:prSet presAssocID="{165E7AC5-63E0-4393-AA7F-4BF30226FFEF}" presName="rootConnector" presStyleLbl="node3" presStyleIdx="0" presStyleCnt="2"/>
      <dgm:spPr/>
      <dgm:t>
        <a:bodyPr/>
        <a:lstStyle/>
        <a:p>
          <a:endParaRPr lang="en-US"/>
        </a:p>
      </dgm:t>
    </dgm:pt>
    <dgm:pt modelId="{1B191530-A51D-4DB2-BBAC-FC9B2E36067C}" type="pres">
      <dgm:prSet presAssocID="{165E7AC5-63E0-4393-AA7F-4BF30226FFEF}" presName="hierChild4" presStyleCnt="0"/>
      <dgm:spPr/>
    </dgm:pt>
    <dgm:pt modelId="{62D2F8AD-B742-4D6A-8FCD-E6E7C48F5398}" type="pres">
      <dgm:prSet presAssocID="{165E7AC5-63E0-4393-AA7F-4BF30226FFEF}" presName="hierChild5" presStyleCnt="0"/>
      <dgm:spPr/>
    </dgm:pt>
    <dgm:pt modelId="{765D15E5-0692-4A44-A466-A6E2CC7C5B08}" type="pres">
      <dgm:prSet presAssocID="{CBAF51F1-D557-4DC3-8BC4-75AD76114A11}" presName="hierChild5" presStyleCnt="0"/>
      <dgm:spPr/>
    </dgm:pt>
    <dgm:pt modelId="{16C1C4C4-715C-4ECF-812E-422CE618EB7C}" type="pres">
      <dgm:prSet presAssocID="{C7ACBD6B-A195-4EF6-A108-DFCE222371BA}" presName="Name37" presStyleLbl="parChTrans1D2" presStyleIdx="3" presStyleCnt="5"/>
      <dgm:spPr/>
      <dgm:t>
        <a:bodyPr/>
        <a:lstStyle/>
        <a:p>
          <a:endParaRPr lang="en-US"/>
        </a:p>
      </dgm:t>
    </dgm:pt>
    <dgm:pt modelId="{596129CB-5927-434D-8AD6-AB6624153516}" type="pres">
      <dgm:prSet presAssocID="{E0296DE0-1701-484A-8E78-D6AAFFA53999}" presName="hierRoot2" presStyleCnt="0">
        <dgm:presLayoutVars>
          <dgm:hierBranch val="init"/>
        </dgm:presLayoutVars>
      </dgm:prSet>
      <dgm:spPr/>
    </dgm:pt>
    <dgm:pt modelId="{F15101B4-40A0-43F0-8FF0-C8FDE8E9E283}" type="pres">
      <dgm:prSet presAssocID="{E0296DE0-1701-484A-8E78-D6AAFFA53999}" presName="rootComposite" presStyleCnt="0"/>
      <dgm:spPr/>
    </dgm:pt>
    <dgm:pt modelId="{BAF9F763-3059-45E6-B5F9-934008A7E40C}" type="pres">
      <dgm:prSet presAssocID="{E0296DE0-1701-484A-8E78-D6AAFFA5399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7D2D04-096F-40D9-9241-5DEF8FB83962}" type="pres">
      <dgm:prSet presAssocID="{E0296DE0-1701-484A-8E78-D6AAFFA53999}" presName="rootConnector" presStyleLbl="node2" presStyleIdx="3" presStyleCnt="4"/>
      <dgm:spPr/>
      <dgm:t>
        <a:bodyPr/>
        <a:lstStyle/>
        <a:p>
          <a:endParaRPr lang="en-US"/>
        </a:p>
      </dgm:t>
    </dgm:pt>
    <dgm:pt modelId="{D1625C31-7D93-425B-8DD9-1E9A4F635BBB}" type="pres">
      <dgm:prSet presAssocID="{E0296DE0-1701-484A-8E78-D6AAFFA53999}" presName="hierChild4" presStyleCnt="0"/>
      <dgm:spPr/>
    </dgm:pt>
    <dgm:pt modelId="{0EA2D965-81F0-4FD5-A881-18934B8E3FA4}" type="pres">
      <dgm:prSet presAssocID="{288A475F-BFEA-4697-87A3-C32E92BEFC94}" presName="Name37" presStyleLbl="parChTrans1D3" presStyleIdx="1" presStyleCnt="2"/>
      <dgm:spPr/>
      <dgm:t>
        <a:bodyPr/>
        <a:lstStyle/>
        <a:p>
          <a:endParaRPr lang="en-US"/>
        </a:p>
      </dgm:t>
    </dgm:pt>
    <dgm:pt modelId="{D7A40120-CFC3-4993-9D66-BB4AA2D3217F}" type="pres">
      <dgm:prSet presAssocID="{DCB7AFFF-0976-4407-9252-E1FA7133C2B3}" presName="hierRoot2" presStyleCnt="0">
        <dgm:presLayoutVars>
          <dgm:hierBranch val="init"/>
        </dgm:presLayoutVars>
      </dgm:prSet>
      <dgm:spPr/>
    </dgm:pt>
    <dgm:pt modelId="{45CB420E-E266-46A0-BB63-1DD2E5839BAD}" type="pres">
      <dgm:prSet presAssocID="{DCB7AFFF-0976-4407-9252-E1FA7133C2B3}" presName="rootComposite" presStyleCnt="0"/>
      <dgm:spPr/>
    </dgm:pt>
    <dgm:pt modelId="{0DB30067-C15C-4FF4-B296-9FB381100B37}" type="pres">
      <dgm:prSet presAssocID="{DCB7AFFF-0976-4407-9252-E1FA7133C2B3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2D69A1-38C2-421F-B97D-39787CB428E2}" type="pres">
      <dgm:prSet presAssocID="{DCB7AFFF-0976-4407-9252-E1FA7133C2B3}" presName="rootConnector" presStyleLbl="node3" presStyleIdx="1" presStyleCnt="2"/>
      <dgm:spPr/>
      <dgm:t>
        <a:bodyPr/>
        <a:lstStyle/>
        <a:p>
          <a:endParaRPr lang="en-US"/>
        </a:p>
      </dgm:t>
    </dgm:pt>
    <dgm:pt modelId="{F186C4ED-4D45-45D6-A2D6-0E3D176EDAF3}" type="pres">
      <dgm:prSet presAssocID="{DCB7AFFF-0976-4407-9252-E1FA7133C2B3}" presName="hierChild4" presStyleCnt="0"/>
      <dgm:spPr/>
    </dgm:pt>
    <dgm:pt modelId="{D4E9936E-7FBA-4C45-BAB7-7FE3513F14FF}" type="pres">
      <dgm:prSet presAssocID="{DCB7AFFF-0976-4407-9252-E1FA7133C2B3}" presName="hierChild5" presStyleCnt="0"/>
      <dgm:spPr/>
    </dgm:pt>
    <dgm:pt modelId="{4BB37FD1-E5F9-4C1F-9DF7-47F0091DC55D}" type="pres">
      <dgm:prSet presAssocID="{E0296DE0-1701-484A-8E78-D6AAFFA53999}" presName="hierChild5" presStyleCnt="0"/>
      <dgm:spPr/>
    </dgm:pt>
    <dgm:pt modelId="{7D89543F-2CB6-4C14-9469-EBD68557A911}" type="pres">
      <dgm:prSet presAssocID="{67121AE9-F1ED-4542-98AA-585B8634E7B2}" presName="hierChild3" presStyleCnt="0"/>
      <dgm:spPr/>
    </dgm:pt>
    <dgm:pt modelId="{74A4E496-7049-4CB9-9789-0BD32645CEF6}" type="pres">
      <dgm:prSet presAssocID="{4FD16BA9-A6AC-421F-AD69-5ED3A80CC3D6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A08FB8C4-ADA0-45E0-B94C-9938C6EA46E3}" type="pres">
      <dgm:prSet presAssocID="{3410E201-E410-4189-888C-EFDC758FCE7F}" presName="hierRoot3" presStyleCnt="0">
        <dgm:presLayoutVars>
          <dgm:hierBranch val="init"/>
        </dgm:presLayoutVars>
      </dgm:prSet>
      <dgm:spPr/>
    </dgm:pt>
    <dgm:pt modelId="{D073F6EE-F150-42DA-9451-D458CDC19A94}" type="pres">
      <dgm:prSet presAssocID="{3410E201-E410-4189-888C-EFDC758FCE7F}" presName="rootComposite3" presStyleCnt="0"/>
      <dgm:spPr/>
    </dgm:pt>
    <dgm:pt modelId="{DCBBE16F-0865-4E5F-AB42-2EAE20FFAF71}" type="pres">
      <dgm:prSet presAssocID="{3410E201-E410-4189-888C-EFDC758FCE7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A7B56D-E5B6-42B9-97F2-C6DB180C0A78}" type="pres">
      <dgm:prSet presAssocID="{3410E201-E410-4189-888C-EFDC758FCE7F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BE5E44B-D85A-4CC2-B810-2C450088399B}" type="pres">
      <dgm:prSet presAssocID="{3410E201-E410-4189-888C-EFDC758FCE7F}" presName="hierChild6" presStyleCnt="0"/>
      <dgm:spPr/>
    </dgm:pt>
    <dgm:pt modelId="{706A6E90-FBBC-436D-BC43-52956C29A952}" type="pres">
      <dgm:prSet presAssocID="{3410E201-E410-4189-888C-EFDC758FCE7F}" presName="hierChild7" presStyleCnt="0"/>
      <dgm:spPr/>
    </dgm:pt>
  </dgm:ptLst>
  <dgm:cxnLst>
    <dgm:cxn modelId="{7F5A5911-4EAD-6E44-81F4-35F1890B5374}" type="presOf" srcId="{80ADD947-ED4C-4078-A6FE-F31328DDF87F}" destId="{D06994E6-1785-41EF-A170-92981A0C3DF3}" srcOrd="0" destOrd="0" presId="urn:microsoft.com/office/officeart/2005/8/layout/orgChart1"/>
    <dgm:cxn modelId="{98A606A4-4F96-6E45-A8E6-A2BD135D5E42}" type="presOf" srcId="{56E1CA1D-0788-470F-B57C-E2ABA820F596}" destId="{B26A12CC-057D-4290-9A4A-BCD7EBF24D79}" srcOrd="1" destOrd="0" presId="urn:microsoft.com/office/officeart/2005/8/layout/orgChart1"/>
    <dgm:cxn modelId="{6AFE743E-B06E-0042-BFC1-8FFAD3E2A7C1}" type="presOf" srcId="{DCB7AFFF-0976-4407-9252-E1FA7133C2B3}" destId="{872D69A1-38C2-421F-B97D-39787CB428E2}" srcOrd="1" destOrd="0" presId="urn:microsoft.com/office/officeart/2005/8/layout/orgChart1"/>
    <dgm:cxn modelId="{E97EA73B-0111-3D4B-8506-3A07DBA24F91}" type="presOf" srcId="{165E7AC5-63E0-4393-AA7F-4BF30226FFEF}" destId="{8C1BF9E4-6470-4F4D-BFE5-871C19A056E5}" srcOrd="1" destOrd="0" presId="urn:microsoft.com/office/officeart/2005/8/layout/orgChart1"/>
    <dgm:cxn modelId="{014E1E07-4E2B-414B-981C-1B9067194F64}" type="presOf" srcId="{8306832F-502F-4824-90D9-D3BDC5DDDC4B}" destId="{0D2DE27D-21F8-491E-9629-C38D7147407B}" srcOrd="0" destOrd="0" presId="urn:microsoft.com/office/officeart/2005/8/layout/orgChart1"/>
    <dgm:cxn modelId="{8B679E66-732D-4058-A6C8-ECA53FE9D563}" srcId="{67121AE9-F1ED-4542-98AA-585B8634E7B2}" destId="{CBAF51F1-D557-4DC3-8BC4-75AD76114A11}" srcOrd="3" destOrd="0" parTransId="{A89EEB26-4B1E-42D1-BC82-3D96EFC8CC41}" sibTransId="{32AFBF5B-7948-40EC-A655-01B1CCBF36ED}"/>
    <dgm:cxn modelId="{6D435321-50DB-411D-8EAE-9A42A8FC4BCD}" srcId="{67121AE9-F1ED-4542-98AA-585B8634E7B2}" destId="{3410E201-E410-4189-888C-EFDC758FCE7F}" srcOrd="0" destOrd="0" parTransId="{4FD16BA9-A6AC-421F-AD69-5ED3A80CC3D6}" sibTransId="{94A80F0B-3B41-4497-8262-F5112506FA12}"/>
    <dgm:cxn modelId="{03B4C4AF-63B7-0744-9CC8-6926032AB8B5}" type="presOf" srcId="{E77A2940-C6DF-4EFC-AB4C-AAA23DE74A41}" destId="{A1EE2063-05D8-4CBE-8CDB-1FD003C60F40}" srcOrd="0" destOrd="0" presId="urn:microsoft.com/office/officeart/2005/8/layout/orgChart1"/>
    <dgm:cxn modelId="{C2C1A855-2D9C-4FF5-BDAF-AED3E9E4B73B}" srcId="{0887FE1F-EF11-4E05-8067-5D30FF4BA62F}" destId="{67121AE9-F1ED-4542-98AA-585B8634E7B2}" srcOrd="0" destOrd="0" parTransId="{B65584B9-7887-4F65-8692-9AE508906FED}" sibTransId="{366622BD-E02B-46A5-803C-74EEC30DD571}"/>
    <dgm:cxn modelId="{042BFD33-6179-2B46-99A7-5462D3C42B47}" type="presOf" srcId="{165E7AC5-63E0-4393-AA7F-4BF30226FFEF}" destId="{A92E492E-C15C-4D13-8A0B-F34D86E82F00}" srcOrd="0" destOrd="0" presId="urn:microsoft.com/office/officeart/2005/8/layout/orgChart1"/>
    <dgm:cxn modelId="{DAF69184-EAB6-B540-95EE-84E2F7B8F0D2}" type="presOf" srcId="{CBAF51F1-D557-4DC3-8BC4-75AD76114A11}" destId="{8AAAFB1C-69BF-482D-A0A1-DF820E5809D9}" srcOrd="1" destOrd="0" presId="urn:microsoft.com/office/officeart/2005/8/layout/orgChart1"/>
    <dgm:cxn modelId="{EEEE6F85-22E2-43BA-A126-348684D0025F}" srcId="{67121AE9-F1ED-4542-98AA-585B8634E7B2}" destId="{80ADD947-ED4C-4078-A6FE-F31328DDF87F}" srcOrd="1" destOrd="0" parTransId="{E77A2940-C6DF-4EFC-AB4C-AAA23DE74A41}" sibTransId="{F3A6CE2D-59B8-4A61-A7DC-D805524E2C02}"/>
    <dgm:cxn modelId="{72E81ED2-C826-884E-B97A-55F1B686D4EE}" type="presOf" srcId="{3410E201-E410-4189-888C-EFDC758FCE7F}" destId="{DCBBE16F-0865-4E5F-AB42-2EAE20FFAF71}" srcOrd="0" destOrd="0" presId="urn:microsoft.com/office/officeart/2005/8/layout/orgChart1"/>
    <dgm:cxn modelId="{2D7951F3-BD29-C94F-93EF-6DC9F94F3071}" type="presOf" srcId="{E0296DE0-1701-484A-8E78-D6AAFFA53999}" destId="{BAF9F763-3059-45E6-B5F9-934008A7E40C}" srcOrd="0" destOrd="0" presId="urn:microsoft.com/office/officeart/2005/8/layout/orgChart1"/>
    <dgm:cxn modelId="{6D3314CF-D568-4297-8EF5-12D124363B48}" srcId="{67121AE9-F1ED-4542-98AA-585B8634E7B2}" destId="{E0296DE0-1701-484A-8E78-D6AAFFA53999}" srcOrd="4" destOrd="0" parTransId="{C7ACBD6B-A195-4EF6-A108-DFCE222371BA}" sibTransId="{265ED115-B461-4DF6-A376-F8B34AC557B4}"/>
    <dgm:cxn modelId="{D01CE4C8-8E60-3345-A2B7-39A09A6127BC}" type="presOf" srcId="{A89EEB26-4B1E-42D1-BC82-3D96EFC8CC41}" destId="{5B562E3A-79C6-41B0-99D7-916BA96AD4AC}" srcOrd="0" destOrd="0" presId="urn:microsoft.com/office/officeart/2005/8/layout/orgChart1"/>
    <dgm:cxn modelId="{9587859C-C7F5-4BA4-A251-956F8BA7316E}" srcId="{E0296DE0-1701-484A-8E78-D6AAFFA53999}" destId="{DCB7AFFF-0976-4407-9252-E1FA7133C2B3}" srcOrd="0" destOrd="0" parTransId="{288A475F-BFEA-4697-87A3-C32E92BEFC94}" sibTransId="{5FF99E31-5026-4B23-B504-EC4A65F071EB}"/>
    <dgm:cxn modelId="{760D1AA0-98BE-AF40-B7E7-35A2F9BB5075}" type="presOf" srcId="{E0296DE0-1701-484A-8E78-D6AAFFA53999}" destId="{C07D2D04-096F-40D9-9241-5DEF8FB83962}" srcOrd="1" destOrd="0" presId="urn:microsoft.com/office/officeart/2005/8/layout/orgChart1"/>
    <dgm:cxn modelId="{7419446C-D51F-1C4A-9A66-A31B97A235A4}" type="presOf" srcId="{CBAF51F1-D557-4DC3-8BC4-75AD76114A11}" destId="{B9A84E70-2C11-4806-8925-610761CE3D68}" srcOrd="0" destOrd="0" presId="urn:microsoft.com/office/officeart/2005/8/layout/orgChart1"/>
    <dgm:cxn modelId="{AEE2F0D4-CEFC-584E-AF75-CC99AE3A9C4E}" type="presOf" srcId="{C7ACBD6B-A195-4EF6-A108-DFCE222371BA}" destId="{16C1C4C4-715C-4ECF-812E-422CE618EB7C}" srcOrd="0" destOrd="0" presId="urn:microsoft.com/office/officeart/2005/8/layout/orgChart1"/>
    <dgm:cxn modelId="{D2BA3B48-412B-6C44-990C-BF8E6166F46B}" type="presOf" srcId="{11A73F44-CF3E-49F5-80AF-B2750A2D4DF2}" destId="{154F2877-46F8-4C3E-B436-EC5082B21926}" srcOrd="0" destOrd="0" presId="urn:microsoft.com/office/officeart/2005/8/layout/orgChart1"/>
    <dgm:cxn modelId="{91E0AC3E-041D-2140-9F35-EACF026E73AA}" type="presOf" srcId="{288A475F-BFEA-4697-87A3-C32E92BEFC94}" destId="{0EA2D965-81F0-4FD5-A881-18934B8E3FA4}" srcOrd="0" destOrd="0" presId="urn:microsoft.com/office/officeart/2005/8/layout/orgChart1"/>
    <dgm:cxn modelId="{C2746BA0-5655-8947-A5E9-1A43F4872FF2}" type="presOf" srcId="{4FD16BA9-A6AC-421F-AD69-5ED3A80CC3D6}" destId="{74A4E496-7049-4CB9-9789-0BD32645CEF6}" srcOrd="0" destOrd="0" presId="urn:microsoft.com/office/officeart/2005/8/layout/orgChart1"/>
    <dgm:cxn modelId="{290A216A-5581-3447-84F9-980E48832556}" type="presOf" srcId="{56E1CA1D-0788-470F-B57C-E2ABA820F596}" destId="{B9A44312-D2AD-4AF8-90BC-5978F8B3B1D4}" srcOrd="0" destOrd="0" presId="urn:microsoft.com/office/officeart/2005/8/layout/orgChart1"/>
    <dgm:cxn modelId="{D5860BB0-ED2A-4A03-B14B-DC4262D88AD8}" srcId="{67121AE9-F1ED-4542-98AA-585B8634E7B2}" destId="{56E1CA1D-0788-470F-B57C-E2ABA820F596}" srcOrd="2" destOrd="0" parTransId="{8306832F-502F-4824-90D9-D3BDC5DDDC4B}" sibTransId="{111B1FF7-E943-4CCD-BD60-30DE8638B14F}"/>
    <dgm:cxn modelId="{60402897-B50B-9540-9DA6-313DDCDE21C0}" type="presOf" srcId="{67121AE9-F1ED-4542-98AA-585B8634E7B2}" destId="{0A8A0239-63B0-4326-8441-ADC9B01E61EE}" srcOrd="1" destOrd="0" presId="urn:microsoft.com/office/officeart/2005/8/layout/orgChart1"/>
    <dgm:cxn modelId="{4C204343-CE30-2445-B872-5C5E8FCFBADC}" type="presOf" srcId="{0887FE1F-EF11-4E05-8067-5D30FF4BA62F}" destId="{A8D4A744-DA88-4ABE-94DB-CCC2FFC750F4}" srcOrd="0" destOrd="0" presId="urn:microsoft.com/office/officeart/2005/8/layout/orgChart1"/>
    <dgm:cxn modelId="{1BE2E63C-13D3-4426-89DD-DA2B3EB17BF0}" srcId="{CBAF51F1-D557-4DC3-8BC4-75AD76114A11}" destId="{165E7AC5-63E0-4393-AA7F-4BF30226FFEF}" srcOrd="0" destOrd="0" parTransId="{11A73F44-CF3E-49F5-80AF-B2750A2D4DF2}" sibTransId="{F9417659-FF71-4D3D-A585-2538F1E883BF}"/>
    <dgm:cxn modelId="{D9822DB8-E48F-3940-98E4-58A133D9207D}" type="presOf" srcId="{3410E201-E410-4189-888C-EFDC758FCE7F}" destId="{8AA7B56D-E5B6-42B9-97F2-C6DB180C0A78}" srcOrd="1" destOrd="0" presId="urn:microsoft.com/office/officeart/2005/8/layout/orgChart1"/>
    <dgm:cxn modelId="{BAB22313-BC6C-A341-94A8-53C5DFD457BC}" type="presOf" srcId="{67121AE9-F1ED-4542-98AA-585B8634E7B2}" destId="{70F49EE9-FDDA-4CDF-92C3-B499BAB6148C}" srcOrd="0" destOrd="0" presId="urn:microsoft.com/office/officeart/2005/8/layout/orgChart1"/>
    <dgm:cxn modelId="{3D0F670E-E252-E44D-89B4-210133851881}" type="presOf" srcId="{DCB7AFFF-0976-4407-9252-E1FA7133C2B3}" destId="{0DB30067-C15C-4FF4-B296-9FB381100B37}" srcOrd="0" destOrd="0" presId="urn:microsoft.com/office/officeart/2005/8/layout/orgChart1"/>
    <dgm:cxn modelId="{A4BF3276-1E1C-FA4E-A898-C3C7CB009DC5}" type="presOf" srcId="{80ADD947-ED4C-4078-A6FE-F31328DDF87F}" destId="{96719FAC-CB24-4703-88AD-3CC37AD59A14}" srcOrd="1" destOrd="0" presId="urn:microsoft.com/office/officeart/2005/8/layout/orgChart1"/>
    <dgm:cxn modelId="{2901E955-89FE-8248-8B6F-3D4E1C1E29C0}" type="presParOf" srcId="{A8D4A744-DA88-4ABE-94DB-CCC2FFC750F4}" destId="{2E85D243-9D2B-4E82-91B6-A57FF0A110C1}" srcOrd="0" destOrd="0" presId="urn:microsoft.com/office/officeart/2005/8/layout/orgChart1"/>
    <dgm:cxn modelId="{BF6C68FA-D458-5649-B2F2-4A1587EA51E0}" type="presParOf" srcId="{2E85D243-9D2B-4E82-91B6-A57FF0A110C1}" destId="{BB1E81C0-5A22-4029-8D0E-59BBEC39AC40}" srcOrd="0" destOrd="0" presId="urn:microsoft.com/office/officeart/2005/8/layout/orgChart1"/>
    <dgm:cxn modelId="{C2259AF4-46B7-E64F-993D-C6469DD1E7A1}" type="presParOf" srcId="{BB1E81C0-5A22-4029-8D0E-59BBEC39AC40}" destId="{70F49EE9-FDDA-4CDF-92C3-B499BAB6148C}" srcOrd="0" destOrd="0" presId="urn:microsoft.com/office/officeart/2005/8/layout/orgChart1"/>
    <dgm:cxn modelId="{9CA2A973-FB59-174E-9B36-756628E9D715}" type="presParOf" srcId="{BB1E81C0-5A22-4029-8D0E-59BBEC39AC40}" destId="{0A8A0239-63B0-4326-8441-ADC9B01E61EE}" srcOrd="1" destOrd="0" presId="urn:microsoft.com/office/officeart/2005/8/layout/orgChart1"/>
    <dgm:cxn modelId="{466922F2-6B77-7D4A-9911-DCC1EFEB4138}" type="presParOf" srcId="{2E85D243-9D2B-4E82-91B6-A57FF0A110C1}" destId="{30F72033-2EEA-437A-BACD-22E9D198F3C8}" srcOrd="1" destOrd="0" presId="urn:microsoft.com/office/officeart/2005/8/layout/orgChart1"/>
    <dgm:cxn modelId="{4A3B34F9-2E27-7A42-AACE-16E8824FFB8E}" type="presParOf" srcId="{30F72033-2EEA-437A-BACD-22E9D198F3C8}" destId="{A1EE2063-05D8-4CBE-8CDB-1FD003C60F40}" srcOrd="0" destOrd="0" presId="urn:microsoft.com/office/officeart/2005/8/layout/orgChart1"/>
    <dgm:cxn modelId="{4E144C51-506E-904D-97A0-C486E387C018}" type="presParOf" srcId="{30F72033-2EEA-437A-BACD-22E9D198F3C8}" destId="{B463EADE-A056-406E-AF73-6A4514C01655}" srcOrd="1" destOrd="0" presId="urn:microsoft.com/office/officeart/2005/8/layout/orgChart1"/>
    <dgm:cxn modelId="{211E5EC7-AD02-114B-91B6-98CF4BB4D91E}" type="presParOf" srcId="{B463EADE-A056-406E-AF73-6A4514C01655}" destId="{88B68796-6EA9-4BAF-A1C6-44B51F553CA0}" srcOrd="0" destOrd="0" presId="urn:microsoft.com/office/officeart/2005/8/layout/orgChart1"/>
    <dgm:cxn modelId="{9C46B9BA-B04B-CD4D-BC59-17FCE01FC009}" type="presParOf" srcId="{88B68796-6EA9-4BAF-A1C6-44B51F553CA0}" destId="{D06994E6-1785-41EF-A170-92981A0C3DF3}" srcOrd="0" destOrd="0" presId="urn:microsoft.com/office/officeart/2005/8/layout/orgChart1"/>
    <dgm:cxn modelId="{A7C6950C-96BD-0B40-B7EC-F3A5436DB0FF}" type="presParOf" srcId="{88B68796-6EA9-4BAF-A1C6-44B51F553CA0}" destId="{96719FAC-CB24-4703-88AD-3CC37AD59A14}" srcOrd="1" destOrd="0" presId="urn:microsoft.com/office/officeart/2005/8/layout/orgChart1"/>
    <dgm:cxn modelId="{40ECB6EC-BDA8-8543-AE13-20688712ED39}" type="presParOf" srcId="{B463EADE-A056-406E-AF73-6A4514C01655}" destId="{B35F2BF0-4D26-44FD-895D-427BBD84D68E}" srcOrd="1" destOrd="0" presId="urn:microsoft.com/office/officeart/2005/8/layout/orgChart1"/>
    <dgm:cxn modelId="{62E718DD-79FB-A145-8170-76845B772338}" type="presParOf" srcId="{B463EADE-A056-406E-AF73-6A4514C01655}" destId="{F316D4A3-03B1-4A9D-A138-F541874D89FB}" srcOrd="2" destOrd="0" presId="urn:microsoft.com/office/officeart/2005/8/layout/orgChart1"/>
    <dgm:cxn modelId="{6688308A-2499-BC48-BB4F-FFE1A60AC599}" type="presParOf" srcId="{30F72033-2EEA-437A-BACD-22E9D198F3C8}" destId="{0D2DE27D-21F8-491E-9629-C38D7147407B}" srcOrd="2" destOrd="0" presId="urn:microsoft.com/office/officeart/2005/8/layout/orgChart1"/>
    <dgm:cxn modelId="{7AE1919D-0D41-B04C-8728-E5EF71CBD986}" type="presParOf" srcId="{30F72033-2EEA-437A-BACD-22E9D198F3C8}" destId="{5760BCF7-1B37-40C9-82B7-D1213F72989A}" srcOrd="3" destOrd="0" presId="urn:microsoft.com/office/officeart/2005/8/layout/orgChart1"/>
    <dgm:cxn modelId="{6C04ACE0-5E63-4247-9267-67AF12DED86E}" type="presParOf" srcId="{5760BCF7-1B37-40C9-82B7-D1213F72989A}" destId="{BBC4DA5D-CAE8-4E5E-8DDB-635656B2639F}" srcOrd="0" destOrd="0" presId="urn:microsoft.com/office/officeart/2005/8/layout/orgChart1"/>
    <dgm:cxn modelId="{E19F1D82-4AA5-BB45-B8D7-526B51A13837}" type="presParOf" srcId="{BBC4DA5D-CAE8-4E5E-8DDB-635656B2639F}" destId="{B9A44312-D2AD-4AF8-90BC-5978F8B3B1D4}" srcOrd="0" destOrd="0" presId="urn:microsoft.com/office/officeart/2005/8/layout/orgChart1"/>
    <dgm:cxn modelId="{C84C991F-CCB0-854E-A3E7-324C96120D03}" type="presParOf" srcId="{BBC4DA5D-CAE8-4E5E-8DDB-635656B2639F}" destId="{B26A12CC-057D-4290-9A4A-BCD7EBF24D79}" srcOrd="1" destOrd="0" presId="urn:microsoft.com/office/officeart/2005/8/layout/orgChart1"/>
    <dgm:cxn modelId="{609D4BF5-DB7C-0141-AD9D-1CF1555F27E1}" type="presParOf" srcId="{5760BCF7-1B37-40C9-82B7-D1213F72989A}" destId="{B6FBA14C-46CD-426F-99F2-71B8E6D62C16}" srcOrd="1" destOrd="0" presId="urn:microsoft.com/office/officeart/2005/8/layout/orgChart1"/>
    <dgm:cxn modelId="{D6DA9C35-E732-6B45-95BD-E3971E16153B}" type="presParOf" srcId="{5760BCF7-1B37-40C9-82B7-D1213F72989A}" destId="{1BBEACDA-38D6-4995-811F-B799D8C8830D}" srcOrd="2" destOrd="0" presId="urn:microsoft.com/office/officeart/2005/8/layout/orgChart1"/>
    <dgm:cxn modelId="{A75973E3-AF54-9A45-BE4C-35F8348CA122}" type="presParOf" srcId="{30F72033-2EEA-437A-BACD-22E9D198F3C8}" destId="{5B562E3A-79C6-41B0-99D7-916BA96AD4AC}" srcOrd="4" destOrd="0" presId="urn:microsoft.com/office/officeart/2005/8/layout/orgChart1"/>
    <dgm:cxn modelId="{4E6065BD-625C-3342-B1E3-8AFB04A6C5BB}" type="presParOf" srcId="{30F72033-2EEA-437A-BACD-22E9D198F3C8}" destId="{3E8762E8-0279-4FE1-8C0B-2A2CAC36948E}" srcOrd="5" destOrd="0" presId="urn:microsoft.com/office/officeart/2005/8/layout/orgChart1"/>
    <dgm:cxn modelId="{4C1BED94-804C-6040-A334-04501B4612D3}" type="presParOf" srcId="{3E8762E8-0279-4FE1-8C0B-2A2CAC36948E}" destId="{380F2C8A-E105-4A47-8FBC-78290554163B}" srcOrd="0" destOrd="0" presId="urn:microsoft.com/office/officeart/2005/8/layout/orgChart1"/>
    <dgm:cxn modelId="{2E6AC6FB-3603-DD4E-8937-68450FCDB52D}" type="presParOf" srcId="{380F2C8A-E105-4A47-8FBC-78290554163B}" destId="{B9A84E70-2C11-4806-8925-610761CE3D68}" srcOrd="0" destOrd="0" presId="urn:microsoft.com/office/officeart/2005/8/layout/orgChart1"/>
    <dgm:cxn modelId="{986035C7-96AC-2E44-8442-77876F00B4DC}" type="presParOf" srcId="{380F2C8A-E105-4A47-8FBC-78290554163B}" destId="{8AAAFB1C-69BF-482D-A0A1-DF820E5809D9}" srcOrd="1" destOrd="0" presId="urn:microsoft.com/office/officeart/2005/8/layout/orgChart1"/>
    <dgm:cxn modelId="{88F7173F-F222-3146-AC7F-67F91A42FF0B}" type="presParOf" srcId="{3E8762E8-0279-4FE1-8C0B-2A2CAC36948E}" destId="{C886C121-546A-443C-A143-862CC6054FA6}" srcOrd="1" destOrd="0" presId="urn:microsoft.com/office/officeart/2005/8/layout/orgChart1"/>
    <dgm:cxn modelId="{3682B57E-ECE0-734A-B251-E8DB2220A724}" type="presParOf" srcId="{C886C121-546A-443C-A143-862CC6054FA6}" destId="{154F2877-46F8-4C3E-B436-EC5082B21926}" srcOrd="0" destOrd="0" presId="urn:microsoft.com/office/officeart/2005/8/layout/orgChart1"/>
    <dgm:cxn modelId="{36D7F97B-3141-624C-BBF5-684F76792E1E}" type="presParOf" srcId="{C886C121-546A-443C-A143-862CC6054FA6}" destId="{278EEC66-D9E5-4F92-8A8E-67A189ECA433}" srcOrd="1" destOrd="0" presId="urn:microsoft.com/office/officeart/2005/8/layout/orgChart1"/>
    <dgm:cxn modelId="{37760F2C-6C19-5D4B-8F11-6D0CA3B824A6}" type="presParOf" srcId="{278EEC66-D9E5-4F92-8A8E-67A189ECA433}" destId="{3857DBA0-F7D5-4F21-9ABE-F860FE857205}" srcOrd="0" destOrd="0" presId="urn:microsoft.com/office/officeart/2005/8/layout/orgChart1"/>
    <dgm:cxn modelId="{15319D72-C22B-4346-B0C6-D6775A368E45}" type="presParOf" srcId="{3857DBA0-F7D5-4F21-9ABE-F860FE857205}" destId="{A92E492E-C15C-4D13-8A0B-F34D86E82F00}" srcOrd="0" destOrd="0" presId="urn:microsoft.com/office/officeart/2005/8/layout/orgChart1"/>
    <dgm:cxn modelId="{51F4FF34-6E4F-B54F-B061-E04A8405FF21}" type="presParOf" srcId="{3857DBA0-F7D5-4F21-9ABE-F860FE857205}" destId="{8C1BF9E4-6470-4F4D-BFE5-871C19A056E5}" srcOrd="1" destOrd="0" presId="urn:microsoft.com/office/officeart/2005/8/layout/orgChart1"/>
    <dgm:cxn modelId="{82BA2B79-8335-2845-8FEA-AFA68B3B9092}" type="presParOf" srcId="{278EEC66-D9E5-4F92-8A8E-67A189ECA433}" destId="{1B191530-A51D-4DB2-BBAC-FC9B2E36067C}" srcOrd="1" destOrd="0" presId="urn:microsoft.com/office/officeart/2005/8/layout/orgChart1"/>
    <dgm:cxn modelId="{5F27DF98-B9E2-3E49-8CCA-BEAFAE771046}" type="presParOf" srcId="{278EEC66-D9E5-4F92-8A8E-67A189ECA433}" destId="{62D2F8AD-B742-4D6A-8FCD-E6E7C48F5398}" srcOrd="2" destOrd="0" presId="urn:microsoft.com/office/officeart/2005/8/layout/orgChart1"/>
    <dgm:cxn modelId="{9051F70C-E47E-7640-A75D-3EE2621F88A9}" type="presParOf" srcId="{3E8762E8-0279-4FE1-8C0B-2A2CAC36948E}" destId="{765D15E5-0692-4A44-A466-A6E2CC7C5B08}" srcOrd="2" destOrd="0" presId="urn:microsoft.com/office/officeart/2005/8/layout/orgChart1"/>
    <dgm:cxn modelId="{6CD51E6F-7523-594F-9B57-A08D9A9E291E}" type="presParOf" srcId="{30F72033-2EEA-437A-BACD-22E9D198F3C8}" destId="{16C1C4C4-715C-4ECF-812E-422CE618EB7C}" srcOrd="6" destOrd="0" presId="urn:microsoft.com/office/officeart/2005/8/layout/orgChart1"/>
    <dgm:cxn modelId="{135BE8A6-1F2C-9F4F-910E-7AF41732F03C}" type="presParOf" srcId="{30F72033-2EEA-437A-BACD-22E9D198F3C8}" destId="{596129CB-5927-434D-8AD6-AB6624153516}" srcOrd="7" destOrd="0" presId="urn:microsoft.com/office/officeart/2005/8/layout/orgChart1"/>
    <dgm:cxn modelId="{7608377A-1D0B-5B4F-AFEB-469E238AE34F}" type="presParOf" srcId="{596129CB-5927-434D-8AD6-AB6624153516}" destId="{F15101B4-40A0-43F0-8FF0-C8FDE8E9E283}" srcOrd="0" destOrd="0" presId="urn:microsoft.com/office/officeart/2005/8/layout/orgChart1"/>
    <dgm:cxn modelId="{0AEDFCDF-3C49-1240-9CE3-CCEBD6820BC1}" type="presParOf" srcId="{F15101B4-40A0-43F0-8FF0-C8FDE8E9E283}" destId="{BAF9F763-3059-45E6-B5F9-934008A7E40C}" srcOrd="0" destOrd="0" presId="urn:microsoft.com/office/officeart/2005/8/layout/orgChart1"/>
    <dgm:cxn modelId="{D2DE8E4A-E65B-B649-A575-E16ACBC93DD0}" type="presParOf" srcId="{F15101B4-40A0-43F0-8FF0-C8FDE8E9E283}" destId="{C07D2D04-096F-40D9-9241-5DEF8FB83962}" srcOrd="1" destOrd="0" presId="urn:microsoft.com/office/officeart/2005/8/layout/orgChart1"/>
    <dgm:cxn modelId="{0602195D-39F7-FF42-B70B-06F7F496F9A2}" type="presParOf" srcId="{596129CB-5927-434D-8AD6-AB6624153516}" destId="{D1625C31-7D93-425B-8DD9-1E9A4F635BBB}" srcOrd="1" destOrd="0" presId="urn:microsoft.com/office/officeart/2005/8/layout/orgChart1"/>
    <dgm:cxn modelId="{F587F634-AFC5-B740-97F1-0C8DB1EDE49C}" type="presParOf" srcId="{D1625C31-7D93-425B-8DD9-1E9A4F635BBB}" destId="{0EA2D965-81F0-4FD5-A881-18934B8E3FA4}" srcOrd="0" destOrd="0" presId="urn:microsoft.com/office/officeart/2005/8/layout/orgChart1"/>
    <dgm:cxn modelId="{6A935CEA-F334-354D-9674-6A191891A066}" type="presParOf" srcId="{D1625C31-7D93-425B-8DD9-1E9A4F635BBB}" destId="{D7A40120-CFC3-4993-9D66-BB4AA2D3217F}" srcOrd="1" destOrd="0" presId="urn:microsoft.com/office/officeart/2005/8/layout/orgChart1"/>
    <dgm:cxn modelId="{6D8D6246-05BF-6A4C-89CD-C00631B7BE24}" type="presParOf" srcId="{D7A40120-CFC3-4993-9D66-BB4AA2D3217F}" destId="{45CB420E-E266-46A0-BB63-1DD2E5839BAD}" srcOrd="0" destOrd="0" presId="urn:microsoft.com/office/officeart/2005/8/layout/orgChart1"/>
    <dgm:cxn modelId="{B990AD67-8ADE-1245-A66B-C4B696A2D463}" type="presParOf" srcId="{45CB420E-E266-46A0-BB63-1DD2E5839BAD}" destId="{0DB30067-C15C-4FF4-B296-9FB381100B37}" srcOrd="0" destOrd="0" presId="urn:microsoft.com/office/officeart/2005/8/layout/orgChart1"/>
    <dgm:cxn modelId="{9C113018-9560-774C-9845-87A2BDFDB368}" type="presParOf" srcId="{45CB420E-E266-46A0-BB63-1DD2E5839BAD}" destId="{872D69A1-38C2-421F-B97D-39787CB428E2}" srcOrd="1" destOrd="0" presId="urn:microsoft.com/office/officeart/2005/8/layout/orgChart1"/>
    <dgm:cxn modelId="{F0218D4D-1185-FC4D-8BB7-3CD052ECC9B6}" type="presParOf" srcId="{D7A40120-CFC3-4993-9D66-BB4AA2D3217F}" destId="{F186C4ED-4D45-45D6-A2D6-0E3D176EDAF3}" srcOrd="1" destOrd="0" presId="urn:microsoft.com/office/officeart/2005/8/layout/orgChart1"/>
    <dgm:cxn modelId="{56A44D23-F098-EF4E-B970-0F6DB7BE87DE}" type="presParOf" srcId="{D7A40120-CFC3-4993-9D66-BB4AA2D3217F}" destId="{D4E9936E-7FBA-4C45-BAB7-7FE3513F14FF}" srcOrd="2" destOrd="0" presId="urn:microsoft.com/office/officeart/2005/8/layout/orgChart1"/>
    <dgm:cxn modelId="{29C6BC7C-00EA-7847-B3BB-00B9D46CD36D}" type="presParOf" srcId="{596129CB-5927-434D-8AD6-AB6624153516}" destId="{4BB37FD1-E5F9-4C1F-9DF7-47F0091DC55D}" srcOrd="2" destOrd="0" presId="urn:microsoft.com/office/officeart/2005/8/layout/orgChart1"/>
    <dgm:cxn modelId="{0BBEC5CB-120D-1E4D-ADA6-ECFAE656CE63}" type="presParOf" srcId="{2E85D243-9D2B-4E82-91B6-A57FF0A110C1}" destId="{7D89543F-2CB6-4C14-9469-EBD68557A911}" srcOrd="2" destOrd="0" presId="urn:microsoft.com/office/officeart/2005/8/layout/orgChart1"/>
    <dgm:cxn modelId="{832720D5-AD92-0848-9345-9E590540259A}" type="presParOf" srcId="{7D89543F-2CB6-4C14-9469-EBD68557A911}" destId="{74A4E496-7049-4CB9-9789-0BD32645CEF6}" srcOrd="0" destOrd="0" presId="urn:microsoft.com/office/officeart/2005/8/layout/orgChart1"/>
    <dgm:cxn modelId="{49F94523-C2BD-E844-9969-66F4F9C02182}" type="presParOf" srcId="{7D89543F-2CB6-4C14-9469-EBD68557A911}" destId="{A08FB8C4-ADA0-45E0-B94C-9938C6EA46E3}" srcOrd="1" destOrd="0" presId="urn:microsoft.com/office/officeart/2005/8/layout/orgChart1"/>
    <dgm:cxn modelId="{40FA4C97-2F59-6149-ABE7-007DF25BF941}" type="presParOf" srcId="{A08FB8C4-ADA0-45E0-B94C-9938C6EA46E3}" destId="{D073F6EE-F150-42DA-9451-D458CDC19A94}" srcOrd="0" destOrd="0" presId="urn:microsoft.com/office/officeart/2005/8/layout/orgChart1"/>
    <dgm:cxn modelId="{F2411E34-15E8-3E4F-B68D-36A45025B51B}" type="presParOf" srcId="{D073F6EE-F150-42DA-9451-D458CDC19A94}" destId="{DCBBE16F-0865-4E5F-AB42-2EAE20FFAF71}" srcOrd="0" destOrd="0" presId="urn:microsoft.com/office/officeart/2005/8/layout/orgChart1"/>
    <dgm:cxn modelId="{449B73E0-6B93-8945-8B68-3FEB25903399}" type="presParOf" srcId="{D073F6EE-F150-42DA-9451-D458CDC19A94}" destId="{8AA7B56D-E5B6-42B9-97F2-C6DB180C0A78}" srcOrd="1" destOrd="0" presId="urn:microsoft.com/office/officeart/2005/8/layout/orgChart1"/>
    <dgm:cxn modelId="{649C067D-E787-A44B-B3A7-C7F7812ADC9E}" type="presParOf" srcId="{A08FB8C4-ADA0-45E0-B94C-9938C6EA46E3}" destId="{4BE5E44B-D85A-4CC2-B810-2C450088399B}" srcOrd="1" destOrd="0" presId="urn:microsoft.com/office/officeart/2005/8/layout/orgChart1"/>
    <dgm:cxn modelId="{B5277FB0-4611-DE40-8D7B-98692A3E0F29}" type="presParOf" srcId="{A08FB8C4-ADA0-45E0-B94C-9938C6EA46E3}" destId="{706A6E90-FBBC-436D-BC43-52956C29A9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B3A1D8-7D09-8340-8491-01E0A72F1712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B573CD-5D88-3E40-BE3E-1260DB2A015C}">
      <dgm:prSet phldrT="[Text]" custT="1"/>
      <dgm:spPr>
        <a:solidFill>
          <a:schemeClr val="accent1">
            <a:lumMod val="75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800" b="1" i="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cs typeface="Arial"/>
            </a:rPr>
            <a:t>Advantages</a:t>
          </a:r>
          <a:endParaRPr lang="en-US" sz="2800" b="1" i="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  <a:latin typeface="Arial"/>
            <a:cs typeface="Arial"/>
          </a:endParaRPr>
        </a:p>
      </dgm:t>
    </dgm:pt>
    <dgm:pt modelId="{1AA13EF4-3E76-BE4D-AD11-E03D6C80A7C0}" type="parTrans" cxnId="{A9087B0E-89AE-A24A-BDCA-5B53AFA0D9D6}">
      <dgm:prSet/>
      <dgm:spPr/>
      <dgm:t>
        <a:bodyPr/>
        <a:lstStyle/>
        <a:p>
          <a:endParaRPr lang="en-US"/>
        </a:p>
      </dgm:t>
    </dgm:pt>
    <dgm:pt modelId="{98DE13DE-0526-B847-8C9F-56964837EB2C}" type="sibTrans" cxnId="{A9087B0E-89AE-A24A-BDCA-5B53AFA0D9D6}">
      <dgm:prSet/>
      <dgm:spPr/>
      <dgm:t>
        <a:bodyPr/>
        <a:lstStyle/>
        <a:p>
          <a:endParaRPr lang="en-US"/>
        </a:p>
      </dgm:t>
    </dgm:pt>
    <dgm:pt modelId="{319A55D7-ABEB-E044-8762-471962161CA2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Limited liability</a:t>
          </a:r>
          <a:endParaRPr lang="en-US" b="1" i="0" dirty="0">
            <a:latin typeface="Arial"/>
            <a:cs typeface="Arial"/>
          </a:endParaRPr>
        </a:p>
      </dgm:t>
    </dgm:pt>
    <dgm:pt modelId="{493D7F2D-412F-E840-B594-FC1F9D42336B}" type="parTrans" cxnId="{F20E60E0-239A-BF45-8984-2F6C87CCEB6F}">
      <dgm:prSet/>
      <dgm:spPr/>
      <dgm:t>
        <a:bodyPr/>
        <a:lstStyle/>
        <a:p>
          <a:endParaRPr lang="en-US"/>
        </a:p>
      </dgm:t>
    </dgm:pt>
    <dgm:pt modelId="{F47A637F-5D5B-FF44-BCC7-9366FF23F56B}" type="sibTrans" cxnId="{F20E60E0-239A-BF45-8984-2F6C87CCEB6F}">
      <dgm:prSet/>
      <dgm:spPr/>
      <dgm:t>
        <a:bodyPr/>
        <a:lstStyle/>
        <a:p>
          <a:endParaRPr lang="en-US"/>
        </a:p>
      </dgm:t>
    </dgm:pt>
    <dgm:pt modelId="{77400344-2689-5740-B89C-7DD6DF4C67FA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Less personal guarantees</a:t>
          </a:r>
          <a:endParaRPr lang="en-US" b="1" i="0" dirty="0">
            <a:latin typeface="Arial"/>
            <a:cs typeface="Arial"/>
          </a:endParaRPr>
        </a:p>
      </dgm:t>
    </dgm:pt>
    <dgm:pt modelId="{482F533F-A180-D64B-8345-EE9519399D4A}" type="parTrans" cxnId="{D1D4CBA2-7B0E-E047-A04A-C6F76618BDA3}">
      <dgm:prSet/>
      <dgm:spPr/>
      <dgm:t>
        <a:bodyPr/>
        <a:lstStyle/>
        <a:p>
          <a:endParaRPr lang="en-US"/>
        </a:p>
      </dgm:t>
    </dgm:pt>
    <dgm:pt modelId="{3BD83FCB-C5B9-FA4C-B8FA-D8BB8F1F9D6F}" type="sibTrans" cxnId="{D1D4CBA2-7B0E-E047-A04A-C6F76618BDA3}">
      <dgm:prSet/>
      <dgm:spPr/>
      <dgm:t>
        <a:bodyPr/>
        <a:lstStyle/>
        <a:p>
          <a:endParaRPr lang="en-US"/>
        </a:p>
      </dgm:t>
    </dgm:pt>
    <dgm:pt modelId="{B7CE60DB-EA34-2F4C-AEDB-46A6FA6C54E0}">
      <dgm:prSet phldrT="[Text]" custT="1"/>
      <dgm:spPr>
        <a:solidFill>
          <a:schemeClr val="accent1">
            <a:lumMod val="75000"/>
          </a:schemeClr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800" b="1" i="0" dirty="0" smtClean="0">
              <a:effectLst>
                <a:outerShdw blurRad="38100" dist="254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cs typeface="Arial"/>
            </a:rPr>
            <a:t>Disadvantages</a:t>
          </a:r>
          <a:endParaRPr lang="en-US" sz="2800" b="1" i="0" dirty="0"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  <a:latin typeface="Arial"/>
            <a:cs typeface="Arial"/>
          </a:endParaRPr>
        </a:p>
      </dgm:t>
    </dgm:pt>
    <dgm:pt modelId="{CACEDC76-58D9-6F4B-B45C-25168247DD22}" type="parTrans" cxnId="{F2EFA400-C785-D549-8E62-34DE2E78FA1C}">
      <dgm:prSet/>
      <dgm:spPr/>
      <dgm:t>
        <a:bodyPr/>
        <a:lstStyle/>
        <a:p>
          <a:endParaRPr lang="en-US"/>
        </a:p>
      </dgm:t>
    </dgm:pt>
    <dgm:pt modelId="{5CB9176E-04AD-1B49-AA50-5BCDFAA178CD}" type="sibTrans" cxnId="{F2EFA400-C785-D549-8E62-34DE2E78FA1C}">
      <dgm:prSet/>
      <dgm:spPr/>
      <dgm:t>
        <a:bodyPr/>
        <a:lstStyle/>
        <a:p>
          <a:endParaRPr lang="en-US"/>
        </a:p>
      </dgm:t>
    </dgm:pt>
    <dgm:pt modelId="{79750095-26CE-E044-8DA7-02BB1D97CADC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Cost, time, paperwork</a:t>
          </a:r>
          <a:endParaRPr lang="en-US" b="1" i="0" dirty="0">
            <a:latin typeface="Arial"/>
            <a:cs typeface="Arial"/>
          </a:endParaRPr>
        </a:p>
      </dgm:t>
    </dgm:pt>
    <dgm:pt modelId="{886C5440-C546-F94A-877E-25689DF7B1A8}" type="parTrans" cxnId="{81F6802D-03E5-B940-9462-79961D32925E}">
      <dgm:prSet/>
      <dgm:spPr/>
      <dgm:t>
        <a:bodyPr/>
        <a:lstStyle/>
        <a:p>
          <a:endParaRPr lang="en-US"/>
        </a:p>
      </dgm:t>
    </dgm:pt>
    <dgm:pt modelId="{573E1C12-F115-4E41-92D0-C171DE374B66}" type="sibTrans" cxnId="{81F6802D-03E5-B940-9462-79961D32925E}">
      <dgm:prSet/>
      <dgm:spPr/>
      <dgm:t>
        <a:bodyPr/>
        <a:lstStyle/>
        <a:p>
          <a:endParaRPr lang="en-US"/>
        </a:p>
      </dgm:t>
    </dgm:pt>
    <dgm:pt modelId="{4D00CB57-9DAC-574F-B4B0-4F380810198A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Perpetuity</a:t>
          </a:r>
          <a:endParaRPr lang="en-US" b="1" i="0" dirty="0">
            <a:latin typeface="Arial"/>
            <a:cs typeface="Arial"/>
          </a:endParaRPr>
        </a:p>
      </dgm:t>
    </dgm:pt>
    <dgm:pt modelId="{12B77513-873C-CE41-B840-D9774AA41182}" type="parTrans" cxnId="{8F2F14C7-AAB7-7E47-B111-5DD9E8BEF185}">
      <dgm:prSet/>
      <dgm:spPr/>
      <dgm:t>
        <a:bodyPr/>
        <a:lstStyle/>
        <a:p>
          <a:endParaRPr lang="en-US"/>
        </a:p>
      </dgm:t>
    </dgm:pt>
    <dgm:pt modelId="{38466BB3-C0EA-7449-9B9F-B61BED2C7F2F}" type="sibTrans" cxnId="{8F2F14C7-AAB7-7E47-B111-5DD9E8BEF185}">
      <dgm:prSet/>
      <dgm:spPr/>
      <dgm:t>
        <a:bodyPr/>
        <a:lstStyle/>
        <a:p>
          <a:endParaRPr lang="en-US"/>
        </a:p>
      </dgm:t>
    </dgm:pt>
    <dgm:pt modelId="{1ED3DFCC-4F40-B647-AF54-7F40EC897C9D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Funding sources</a:t>
          </a:r>
          <a:endParaRPr lang="en-US" b="1" i="0" dirty="0">
            <a:latin typeface="Arial"/>
            <a:cs typeface="Arial"/>
          </a:endParaRPr>
        </a:p>
      </dgm:t>
    </dgm:pt>
    <dgm:pt modelId="{5B22DBCA-AB8E-FA49-A24F-8316E84C2ADB}" type="parTrans" cxnId="{D7F9CB34-9826-9546-9D33-74FA2AA1D7A6}">
      <dgm:prSet/>
      <dgm:spPr/>
      <dgm:t>
        <a:bodyPr/>
        <a:lstStyle/>
        <a:p>
          <a:endParaRPr lang="en-US"/>
        </a:p>
      </dgm:t>
    </dgm:pt>
    <dgm:pt modelId="{BC19EA94-50FF-9C42-921E-B0582E986BAF}" type="sibTrans" cxnId="{D7F9CB34-9826-9546-9D33-74FA2AA1D7A6}">
      <dgm:prSet/>
      <dgm:spPr/>
      <dgm:t>
        <a:bodyPr/>
        <a:lstStyle/>
        <a:p>
          <a:endParaRPr lang="en-US"/>
        </a:p>
      </dgm:t>
    </dgm:pt>
    <dgm:pt modelId="{2387A15C-A7FD-E142-8DE7-A6A99B737962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Transfer of ownership</a:t>
          </a:r>
          <a:endParaRPr lang="en-US" b="1" i="0" dirty="0">
            <a:latin typeface="Arial"/>
            <a:cs typeface="Arial"/>
          </a:endParaRPr>
        </a:p>
      </dgm:t>
    </dgm:pt>
    <dgm:pt modelId="{9A8A3929-EF65-1746-9BF0-C8681380E330}" type="parTrans" cxnId="{14404F6A-87F7-1048-AE45-EF5C072995B2}">
      <dgm:prSet/>
      <dgm:spPr/>
      <dgm:t>
        <a:bodyPr/>
        <a:lstStyle/>
        <a:p>
          <a:endParaRPr lang="en-US"/>
        </a:p>
      </dgm:t>
    </dgm:pt>
    <dgm:pt modelId="{6A81F466-A949-3742-8388-3A75CED6DD07}" type="sibTrans" cxnId="{14404F6A-87F7-1048-AE45-EF5C072995B2}">
      <dgm:prSet/>
      <dgm:spPr/>
      <dgm:t>
        <a:bodyPr/>
        <a:lstStyle/>
        <a:p>
          <a:endParaRPr lang="en-US"/>
        </a:p>
      </dgm:t>
    </dgm:pt>
    <dgm:pt modelId="{A0B635FA-8621-8C49-A911-E82D765EBEAC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Expanded pool of talent</a:t>
          </a:r>
          <a:endParaRPr lang="en-US" b="1" i="0" dirty="0">
            <a:latin typeface="Arial"/>
            <a:cs typeface="Arial"/>
          </a:endParaRPr>
        </a:p>
      </dgm:t>
    </dgm:pt>
    <dgm:pt modelId="{112C5F25-0361-0E48-825D-FE84416A4B23}" type="parTrans" cxnId="{A3FA4AB4-1694-164A-BDAA-D5DB753BD8E3}">
      <dgm:prSet/>
      <dgm:spPr/>
      <dgm:t>
        <a:bodyPr/>
        <a:lstStyle/>
        <a:p>
          <a:endParaRPr lang="en-US"/>
        </a:p>
      </dgm:t>
    </dgm:pt>
    <dgm:pt modelId="{6FBD91B1-8157-CB4F-9BFF-04ACE726A3B8}" type="sibTrans" cxnId="{A3FA4AB4-1694-164A-BDAA-D5DB753BD8E3}">
      <dgm:prSet/>
      <dgm:spPr/>
      <dgm:t>
        <a:bodyPr/>
        <a:lstStyle/>
        <a:p>
          <a:endParaRPr lang="en-US"/>
        </a:p>
      </dgm:t>
    </dgm:pt>
    <dgm:pt modelId="{FD697497-A678-D74D-8E75-A6E7CA05A033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Aft>
              <a:spcPts val="1632"/>
            </a:spcAft>
          </a:pPr>
          <a:r>
            <a:rPr lang="en-US" b="1" i="0" dirty="0" smtClean="0">
              <a:latin typeface="Arial"/>
              <a:cs typeface="Arial"/>
            </a:rPr>
            <a:t>Expansion and contraction</a:t>
          </a:r>
          <a:endParaRPr lang="en-US" b="1" i="0" dirty="0">
            <a:latin typeface="Arial"/>
            <a:cs typeface="Arial"/>
          </a:endParaRPr>
        </a:p>
      </dgm:t>
    </dgm:pt>
    <dgm:pt modelId="{E0EA46E3-5389-2D47-912B-86CB69AEBB56}" type="parTrans" cxnId="{B0600AF7-1D2C-C745-A84B-D793D423FE3B}">
      <dgm:prSet/>
      <dgm:spPr/>
      <dgm:t>
        <a:bodyPr/>
        <a:lstStyle/>
        <a:p>
          <a:endParaRPr lang="en-US"/>
        </a:p>
      </dgm:t>
    </dgm:pt>
    <dgm:pt modelId="{1143707A-1ECD-544F-9F1E-088AEA1A2EB3}" type="sibTrans" cxnId="{B0600AF7-1D2C-C745-A84B-D793D423FE3B}">
      <dgm:prSet/>
      <dgm:spPr/>
      <dgm:t>
        <a:bodyPr/>
        <a:lstStyle/>
        <a:p>
          <a:endParaRPr lang="en-US"/>
        </a:p>
      </dgm:t>
    </dgm:pt>
    <dgm:pt modelId="{5223757A-AAB2-574B-83EC-25E5D610EF94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Limited liability does NOT apply to taxes</a:t>
          </a:r>
          <a:endParaRPr lang="en-US" b="1" i="0" dirty="0">
            <a:latin typeface="Arial"/>
            <a:cs typeface="Arial"/>
          </a:endParaRPr>
        </a:p>
      </dgm:t>
    </dgm:pt>
    <dgm:pt modelId="{1263F45A-0BDD-8C42-B7C9-DB32A659C94A}" type="parTrans" cxnId="{18669CA6-57E1-C84D-A8BC-7995F35B6CA1}">
      <dgm:prSet/>
      <dgm:spPr/>
      <dgm:t>
        <a:bodyPr/>
        <a:lstStyle/>
        <a:p>
          <a:endParaRPr lang="en-US"/>
        </a:p>
      </dgm:t>
    </dgm:pt>
    <dgm:pt modelId="{7FFC0294-422C-C44A-B256-BF47F4EC8A96}" type="sibTrans" cxnId="{18669CA6-57E1-C84D-A8BC-7995F35B6CA1}">
      <dgm:prSet/>
      <dgm:spPr/>
      <dgm:t>
        <a:bodyPr/>
        <a:lstStyle/>
        <a:p>
          <a:endParaRPr lang="en-US"/>
        </a:p>
      </dgm:t>
    </dgm:pt>
    <dgm:pt modelId="{0990548B-999B-7C40-9EBF-A0A68855A9FE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Perils of increasing capitalization</a:t>
          </a:r>
          <a:endParaRPr lang="en-US" b="1" i="0" dirty="0">
            <a:latin typeface="Arial"/>
            <a:cs typeface="Arial"/>
          </a:endParaRPr>
        </a:p>
      </dgm:t>
    </dgm:pt>
    <dgm:pt modelId="{D8843FB9-4A51-9244-BDA5-13F8A871CCD1}" type="parTrans" cxnId="{12D595A6-6707-3341-BAC0-EC21C5B69CA8}">
      <dgm:prSet/>
      <dgm:spPr/>
      <dgm:t>
        <a:bodyPr/>
        <a:lstStyle/>
        <a:p>
          <a:endParaRPr lang="en-US"/>
        </a:p>
      </dgm:t>
    </dgm:pt>
    <dgm:pt modelId="{C039058C-413B-8D4B-A529-8D99BC18FD37}" type="sibTrans" cxnId="{12D595A6-6707-3341-BAC0-EC21C5B69CA8}">
      <dgm:prSet/>
      <dgm:spPr/>
      <dgm:t>
        <a:bodyPr/>
        <a:lstStyle/>
        <a:p>
          <a:endParaRPr lang="en-US"/>
        </a:p>
      </dgm:t>
    </dgm:pt>
    <dgm:pt modelId="{2E35706F-3E39-2045-97FD-FBA5D7F34DF8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Federal and state control</a:t>
          </a:r>
          <a:endParaRPr lang="en-US" b="1" i="0" dirty="0">
            <a:latin typeface="Arial"/>
            <a:cs typeface="Arial"/>
          </a:endParaRPr>
        </a:p>
      </dgm:t>
    </dgm:pt>
    <dgm:pt modelId="{196EF445-9297-9847-A6D9-5D3B304D9EE6}" type="parTrans" cxnId="{4B751085-8B3C-3F46-89A3-8C29645159ED}">
      <dgm:prSet/>
      <dgm:spPr/>
      <dgm:t>
        <a:bodyPr/>
        <a:lstStyle/>
        <a:p>
          <a:endParaRPr lang="en-US"/>
        </a:p>
      </dgm:t>
    </dgm:pt>
    <dgm:pt modelId="{E5B3D289-C940-9148-A357-E7D303F9CA80}" type="sibTrans" cxnId="{4B751085-8B3C-3F46-89A3-8C29645159ED}">
      <dgm:prSet/>
      <dgm:spPr/>
      <dgm:t>
        <a:bodyPr/>
        <a:lstStyle/>
        <a:p>
          <a:endParaRPr lang="en-US"/>
        </a:p>
      </dgm:t>
    </dgm:pt>
    <dgm:pt modelId="{0ED2F995-91DB-8945-A95D-E67C2C31B93D}">
      <dgm:prSet phldrT="[Text]"/>
      <dgm:spPr>
        <a:solidFill>
          <a:srgbClr val="C2DAF9"/>
        </a:solidFill>
        <a:ln>
          <a:solidFill>
            <a:schemeClr val="bg2">
              <a:lumMod val="2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1200"/>
            </a:spcAft>
          </a:pPr>
          <a:r>
            <a:rPr lang="en-US" b="1" i="0" dirty="0" smtClean="0">
              <a:latin typeface="Arial"/>
              <a:cs typeface="Arial"/>
            </a:rPr>
            <a:t>Double taxation</a:t>
          </a:r>
          <a:endParaRPr lang="en-US" b="1" i="0" dirty="0">
            <a:latin typeface="Arial"/>
            <a:cs typeface="Arial"/>
          </a:endParaRPr>
        </a:p>
      </dgm:t>
    </dgm:pt>
    <dgm:pt modelId="{0C942698-A916-0740-B576-ACF25ED12C14}" type="parTrans" cxnId="{98FDDF74-52E7-CC44-996A-AC68CAF4DF13}">
      <dgm:prSet/>
      <dgm:spPr/>
      <dgm:t>
        <a:bodyPr/>
        <a:lstStyle/>
        <a:p>
          <a:endParaRPr lang="en-US"/>
        </a:p>
      </dgm:t>
    </dgm:pt>
    <dgm:pt modelId="{DB359037-AF83-8A43-A067-A74304F635BE}" type="sibTrans" cxnId="{98FDDF74-52E7-CC44-996A-AC68CAF4DF13}">
      <dgm:prSet/>
      <dgm:spPr/>
      <dgm:t>
        <a:bodyPr/>
        <a:lstStyle/>
        <a:p>
          <a:endParaRPr lang="en-US"/>
        </a:p>
      </dgm:t>
    </dgm:pt>
    <dgm:pt modelId="{D7AE9B09-2B6B-E243-A2E5-C468880FFF68}" type="pres">
      <dgm:prSet presAssocID="{7DB3A1D8-7D09-8340-8491-01E0A72F17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0E1B7B-1201-F740-8F31-7D66C153D29C}" type="pres">
      <dgm:prSet presAssocID="{FFB573CD-5D88-3E40-BE3E-1260DB2A015C}" presName="composite" presStyleCnt="0"/>
      <dgm:spPr/>
    </dgm:pt>
    <dgm:pt modelId="{6945CDD5-59DC-0543-8A9C-BD6F65F7ACB9}" type="pres">
      <dgm:prSet presAssocID="{FFB573CD-5D88-3E40-BE3E-1260DB2A015C}" presName="parTx" presStyleLbl="alignNode1" presStyleIdx="0" presStyleCnt="2" custScaleX="798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E4235-0DC0-624C-B8B2-FAC5966D16EC}" type="pres">
      <dgm:prSet presAssocID="{FFB573CD-5D88-3E40-BE3E-1260DB2A015C}" presName="desTx" presStyleLbl="alignAccFollowNode1" presStyleIdx="0" presStyleCnt="2" custScaleX="79878" custLinFactNeighborY="4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F513C-D633-B547-A423-1BF0A0497F43}" type="pres">
      <dgm:prSet presAssocID="{98DE13DE-0526-B847-8C9F-56964837EB2C}" presName="space" presStyleCnt="0"/>
      <dgm:spPr/>
    </dgm:pt>
    <dgm:pt modelId="{6FEB602D-08D8-AC4C-B714-8495A34A460F}" type="pres">
      <dgm:prSet presAssocID="{B7CE60DB-EA34-2F4C-AEDB-46A6FA6C54E0}" presName="composite" presStyleCnt="0"/>
      <dgm:spPr/>
    </dgm:pt>
    <dgm:pt modelId="{BE7138BA-CB28-624E-ABBA-DFEA3750C5DD}" type="pres">
      <dgm:prSet presAssocID="{B7CE60DB-EA34-2F4C-AEDB-46A6FA6C54E0}" presName="parTx" presStyleLbl="alignNode1" presStyleIdx="1" presStyleCnt="2" custScaleX="84715" custLinFactNeighborX="-52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966F1-232C-FA4A-BE14-D635FCA7FD44}" type="pres">
      <dgm:prSet presAssocID="{B7CE60DB-EA34-2F4C-AEDB-46A6FA6C54E0}" presName="desTx" presStyleLbl="alignAccFollowNode1" presStyleIdx="1" presStyleCnt="2" custScaleX="84715" custLinFactNeighborX="-5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A454B0-7860-334D-A024-AC998DDB9A0B}" type="presOf" srcId="{B7CE60DB-EA34-2F4C-AEDB-46A6FA6C54E0}" destId="{BE7138BA-CB28-624E-ABBA-DFEA3750C5DD}" srcOrd="0" destOrd="0" presId="urn:microsoft.com/office/officeart/2005/8/layout/hList1"/>
    <dgm:cxn modelId="{14404F6A-87F7-1048-AE45-EF5C072995B2}" srcId="{FFB573CD-5D88-3E40-BE3E-1260DB2A015C}" destId="{2387A15C-A7FD-E142-8DE7-A6A99B737962}" srcOrd="4" destOrd="0" parTransId="{9A8A3929-EF65-1746-9BF0-C8681380E330}" sibTransId="{6A81F466-A949-3742-8388-3A75CED6DD07}"/>
    <dgm:cxn modelId="{4CF0F1AE-A7B1-6D44-96D7-3DAE1B83240F}" type="presOf" srcId="{79750095-26CE-E044-8DA7-02BB1D97CADC}" destId="{113966F1-232C-FA4A-BE14-D635FCA7FD44}" srcOrd="0" destOrd="0" presId="urn:microsoft.com/office/officeart/2005/8/layout/hList1"/>
    <dgm:cxn modelId="{F20E60E0-239A-BF45-8984-2F6C87CCEB6F}" srcId="{FFB573CD-5D88-3E40-BE3E-1260DB2A015C}" destId="{319A55D7-ABEB-E044-8762-471962161CA2}" srcOrd="0" destOrd="0" parTransId="{493D7F2D-412F-E840-B594-FC1F9D42336B}" sibTransId="{F47A637F-5D5B-FF44-BCC7-9366FF23F56B}"/>
    <dgm:cxn modelId="{7D2B0FAC-9D3B-364B-A01F-A3E38EDAA9BD}" type="presOf" srcId="{77400344-2689-5740-B89C-7DD6DF4C67FA}" destId="{72AE4235-0DC0-624C-B8B2-FAC5966D16EC}" srcOrd="0" destOrd="1" presId="urn:microsoft.com/office/officeart/2005/8/layout/hList1"/>
    <dgm:cxn modelId="{4A5A21D7-5508-484A-8FC1-2ED9D36995AE}" type="presOf" srcId="{1ED3DFCC-4F40-B647-AF54-7F40EC897C9D}" destId="{72AE4235-0DC0-624C-B8B2-FAC5966D16EC}" srcOrd="0" destOrd="3" presId="urn:microsoft.com/office/officeart/2005/8/layout/hList1"/>
    <dgm:cxn modelId="{BA185410-2895-9A44-BAF1-091EC111CD19}" type="presOf" srcId="{0990548B-999B-7C40-9EBF-A0A68855A9FE}" destId="{113966F1-232C-FA4A-BE14-D635FCA7FD44}" srcOrd="0" destOrd="2" presId="urn:microsoft.com/office/officeart/2005/8/layout/hList1"/>
    <dgm:cxn modelId="{D1D4CBA2-7B0E-E047-A04A-C6F76618BDA3}" srcId="{FFB573CD-5D88-3E40-BE3E-1260DB2A015C}" destId="{77400344-2689-5740-B89C-7DD6DF4C67FA}" srcOrd="1" destOrd="0" parTransId="{482F533F-A180-D64B-8345-EE9519399D4A}" sibTransId="{3BD83FCB-C5B9-FA4C-B8FA-D8BB8F1F9D6F}"/>
    <dgm:cxn modelId="{AD12C276-5CF6-224F-A166-6DF8062A8321}" type="presOf" srcId="{319A55D7-ABEB-E044-8762-471962161CA2}" destId="{72AE4235-0DC0-624C-B8B2-FAC5966D16EC}" srcOrd="0" destOrd="0" presId="urn:microsoft.com/office/officeart/2005/8/layout/hList1"/>
    <dgm:cxn modelId="{4B751085-8B3C-3F46-89A3-8C29645159ED}" srcId="{B7CE60DB-EA34-2F4C-AEDB-46A6FA6C54E0}" destId="{2E35706F-3E39-2045-97FD-FBA5D7F34DF8}" srcOrd="3" destOrd="0" parTransId="{196EF445-9297-9847-A6D9-5D3B304D9EE6}" sibTransId="{E5B3D289-C940-9148-A357-E7D303F9CA80}"/>
    <dgm:cxn modelId="{F1A37490-01AA-2245-9F7C-F9365C710CC4}" type="presOf" srcId="{FD697497-A678-D74D-8E75-A6E7CA05A033}" destId="{72AE4235-0DC0-624C-B8B2-FAC5966D16EC}" srcOrd="0" destOrd="6" presId="urn:microsoft.com/office/officeart/2005/8/layout/hList1"/>
    <dgm:cxn modelId="{6D5791B6-6008-EB49-9E97-90F26FF45AC6}" type="presOf" srcId="{FFB573CD-5D88-3E40-BE3E-1260DB2A015C}" destId="{6945CDD5-59DC-0543-8A9C-BD6F65F7ACB9}" srcOrd="0" destOrd="0" presId="urn:microsoft.com/office/officeart/2005/8/layout/hList1"/>
    <dgm:cxn modelId="{0D76D117-3B30-DF49-A3F9-B0F394F2E4FD}" type="presOf" srcId="{2E35706F-3E39-2045-97FD-FBA5D7F34DF8}" destId="{113966F1-232C-FA4A-BE14-D635FCA7FD44}" srcOrd="0" destOrd="3" presId="urn:microsoft.com/office/officeart/2005/8/layout/hList1"/>
    <dgm:cxn modelId="{12D595A6-6707-3341-BAC0-EC21C5B69CA8}" srcId="{B7CE60DB-EA34-2F4C-AEDB-46A6FA6C54E0}" destId="{0990548B-999B-7C40-9EBF-A0A68855A9FE}" srcOrd="2" destOrd="0" parTransId="{D8843FB9-4A51-9244-BDA5-13F8A871CCD1}" sibTransId="{C039058C-413B-8D4B-A529-8D99BC18FD37}"/>
    <dgm:cxn modelId="{1C427656-2090-CF4F-AEDC-B7666E9A4560}" type="presOf" srcId="{A0B635FA-8621-8C49-A911-E82D765EBEAC}" destId="{72AE4235-0DC0-624C-B8B2-FAC5966D16EC}" srcOrd="0" destOrd="5" presId="urn:microsoft.com/office/officeart/2005/8/layout/hList1"/>
    <dgm:cxn modelId="{8F2F14C7-AAB7-7E47-B111-5DD9E8BEF185}" srcId="{FFB573CD-5D88-3E40-BE3E-1260DB2A015C}" destId="{4D00CB57-9DAC-574F-B4B0-4F380810198A}" srcOrd="2" destOrd="0" parTransId="{12B77513-873C-CE41-B840-D9774AA41182}" sibTransId="{38466BB3-C0EA-7449-9B9F-B61BED2C7F2F}"/>
    <dgm:cxn modelId="{B0600AF7-1D2C-C745-A84B-D793D423FE3B}" srcId="{FFB573CD-5D88-3E40-BE3E-1260DB2A015C}" destId="{FD697497-A678-D74D-8E75-A6E7CA05A033}" srcOrd="6" destOrd="0" parTransId="{E0EA46E3-5389-2D47-912B-86CB69AEBB56}" sibTransId="{1143707A-1ECD-544F-9F1E-088AEA1A2EB3}"/>
    <dgm:cxn modelId="{67F543AB-714D-2D4B-AB84-633F7C7FB637}" type="presOf" srcId="{2387A15C-A7FD-E142-8DE7-A6A99B737962}" destId="{72AE4235-0DC0-624C-B8B2-FAC5966D16EC}" srcOrd="0" destOrd="4" presId="urn:microsoft.com/office/officeart/2005/8/layout/hList1"/>
    <dgm:cxn modelId="{356750C3-5FDB-5742-880C-7F2EB1F5F2F2}" type="presOf" srcId="{7DB3A1D8-7D09-8340-8491-01E0A72F1712}" destId="{D7AE9B09-2B6B-E243-A2E5-C468880FFF68}" srcOrd="0" destOrd="0" presId="urn:microsoft.com/office/officeart/2005/8/layout/hList1"/>
    <dgm:cxn modelId="{F2EFA400-C785-D549-8E62-34DE2E78FA1C}" srcId="{7DB3A1D8-7D09-8340-8491-01E0A72F1712}" destId="{B7CE60DB-EA34-2F4C-AEDB-46A6FA6C54E0}" srcOrd="1" destOrd="0" parTransId="{CACEDC76-58D9-6F4B-B45C-25168247DD22}" sibTransId="{5CB9176E-04AD-1B49-AA50-5BCDFAA178CD}"/>
    <dgm:cxn modelId="{98FDDF74-52E7-CC44-996A-AC68CAF4DF13}" srcId="{B7CE60DB-EA34-2F4C-AEDB-46A6FA6C54E0}" destId="{0ED2F995-91DB-8945-A95D-E67C2C31B93D}" srcOrd="4" destOrd="0" parTransId="{0C942698-A916-0740-B576-ACF25ED12C14}" sibTransId="{DB359037-AF83-8A43-A067-A74304F635BE}"/>
    <dgm:cxn modelId="{18669CA6-57E1-C84D-A8BC-7995F35B6CA1}" srcId="{B7CE60DB-EA34-2F4C-AEDB-46A6FA6C54E0}" destId="{5223757A-AAB2-574B-83EC-25E5D610EF94}" srcOrd="1" destOrd="0" parTransId="{1263F45A-0BDD-8C42-B7C9-DB32A659C94A}" sibTransId="{7FFC0294-422C-C44A-B256-BF47F4EC8A96}"/>
    <dgm:cxn modelId="{A3FA4AB4-1694-164A-BDAA-D5DB753BD8E3}" srcId="{FFB573CD-5D88-3E40-BE3E-1260DB2A015C}" destId="{A0B635FA-8621-8C49-A911-E82D765EBEAC}" srcOrd="5" destOrd="0" parTransId="{112C5F25-0361-0E48-825D-FE84416A4B23}" sibTransId="{6FBD91B1-8157-CB4F-9BFF-04ACE726A3B8}"/>
    <dgm:cxn modelId="{14AF761D-0062-A942-AF40-AC2D761F3DEB}" type="presOf" srcId="{5223757A-AAB2-574B-83EC-25E5D610EF94}" destId="{113966F1-232C-FA4A-BE14-D635FCA7FD44}" srcOrd="0" destOrd="1" presId="urn:microsoft.com/office/officeart/2005/8/layout/hList1"/>
    <dgm:cxn modelId="{0FC24E5D-A528-3B49-A340-D08F3F2E8CF2}" type="presOf" srcId="{4D00CB57-9DAC-574F-B4B0-4F380810198A}" destId="{72AE4235-0DC0-624C-B8B2-FAC5966D16EC}" srcOrd="0" destOrd="2" presId="urn:microsoft.com/office/officeart/2005/8/layout/hList1"/>
    <dgm:cxn modelId="{940F7135-1B0F-9E45-85B1-0A39A824E989}" type="presOf" srcId="{0ED2F995-91DB-8945-A95D-E67C2C31B93D}" destId="{113966F1-232C-FA4A-BE14-D635FCA7FD44}" srcOrd="0" destOrd="4" presId="urn:microsoft.com/office/officeart/2005/8/layout/hList1"/>
    <dgm:cxn modelId="{A9087B0E-89AE-A24A-BDCA-5B53AFA0D9D6}" srcId="{7DB3A1D8-7D09-8340-8491-01E0A72F1712}" destId="{FFB573CD-5D88-3E40-BE3E-1260DB2A015C}" srcOrd="0" destOrd="0" parTransId="{1AA13EF4-3E76-BE4D-AD11-E03D6C80A7C0}" sibTransId="{98DE13DE-0526-B847-8C9F-56964837EB2C}"/>
    <dgm:cxn modelId="{D7F9CB34-9826-9546-9D33-74FA2AA1D7A6}" srcId="{FFB573CD-5D88-3E40-BE3E-1260DB2A015C}" destId="{1ED3DFCC-4F40-B647-AF54-7F40EC897C9D}" srcOrd="3" destOrd="0" parTransId="{5B22DBCA-AB8E-FA49-A24F-8316E84C2ADB}" sibTransId="{BC19EA94-50FF-9C42-921E-B0582E986BAF}"/>
    <dgm:cxn modelId="{81F6802D-03E5-B940-9462-79961D32925E}" srcId="{B7CE60DB-EA34-2F4C-AEDB-46A6FA6C54E0}" destId="{79750095-26CE-E044-8DA7-02BB1D97CADC}" srcOrd="0" destOrd="0" parTransId="{886C5440-C546-F94A-877E-25689DF7B1A8}" sibTransId="{573E1C12-F115-4E41-92D0-C171DE374B66}"/>
    <dgm:cxn modelId="{D575739E-2377-7C41-B0EE-C1FB37568C45}" type="presParOf" srcId="{D7AE9B09-2B6B-E243-A2E5-C468880FFF68}" destId="{870E1B7B-1201-F740-8F31-7D66C153D29C}" srcOrd="0" destOrd="0" presId="urn:microsoft.com/office/officeart/2005/8/layout/hList1"/>
    <dgm:cxn modelId="{81BE4B39-66EB-A94A-8107-1724977D9D48}" type="presParOf" srcId="{870E1B7B-1201-F740-8F31-7D66C153D29C}" destId="{6945CDD5-59DC-0543-8A9C-BD6F65F7ACB9}" srcOrd="0" destOrd="0" presId="urn:microsoft.com/office/officeart/2005/8/layout/hList1"/>
    <dgm:cxn modelId="{D324CE07-4CCF-0A4E-9580-6B6F1252BE88}" type="presParOf" srcId="{870E1B7B-1201-F740-8F31-7D66C153D29C}" destId="{72AE4235-0DC0-624C-B8B2-FAC5966D16EC}" srcOrd="1" destOrd="0" presId="urn:microsoft.com/office/officeart/2005/8/layout/hList1"/>
    <dgm:cxn modelId="{9CC0820B-1CAA-AE4B-82B5-BE5AB0AD49CA}" type="presParOf" srcId="{D7AE9B09-2B6B-E243-A2E5-C468880FFF68}" destId="{2A1F513C-D633-B547-A423-1BF0A0497F43}" srcOrd="1" destOrd="0" presId="urn:microsoft.com/office/officeart/2005/8/layout/hList1"/>
    <dgm:cxn modelId="{E2F926DE-77D2-4C4A-A36C-75D91685C37D}" type="presParOf" srcId="{D7AE9B09-2B6B-E243-A2E5-C468880FFF68}" destId="{6FEB602D-08D8-AC4C-B714-8495A34A460F}" srcOrd="2" destOrd="0" presId="urn:microsoft.com/office/officeart/2005/8/layout/hList1"/>
    <dgm:cxn modelId="{55377095-2B6A-5D44-AD9E-5CC8B4265FE7}" type="presParOf" srcId="{6FEB602D-08D8-AC4C-B714-8495A34A460F}" destId="{BE7138BA-CB28-624E-ABBA-DFEA3750C5DD}" srcOrd="0" destOrd="0" presId="urn:microsoft.com/office/officeart/2005/8/layout/hList1"/>
    <dgm:cxn modelId="{4657DC3F-1E2E-5741-B5A9-41F8303D8510}" type="presParOf" srcId="{6FEB602D-08D8-AC4C-B714-8495A34A460F}" destId="{113966F1-232C-FA4A-BE14-D635FCA7FD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B6DA84-575F-4DF9-BC42-68CB6CCCDF7F}" type="doc">
      <dgm:prSet loTypeId="urn:microsoft.com/office/officeart/2005/8/layout/cycle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6C82CA43-22D0-43F3-BC79-5D1C48D3672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Management</a:t>
          </a:r>
          <a:endParaRPr lang="en-US" sz="1800" b="1" dirty="0">
            <a:solidFill>
              <a:schemeClr val="tx1"/>
            </a:solidFill>
          </a:endParaRPr>
        </a:p>
      </dgm:t>
    </dgm:pt>
    <dgm:pt modelId="{C6444040-E4E7-4466-8699-4697AA934356}" type="parTrans" cxnId="{DE94B7DD-E93D-4B80-8506-AA1DA8C41987}">
      <dgm:prSet/>
      <dgm:spPr/>
      <dgm:t>
        <a:bodyPr/>
        <a:lstStyle/>
        <a:p>
          <a:endParaRPr lang="en-US"/>
        </a:p>
      </dgm:t>
    </dgm:pt>
    <dgm:pt modelId="{C2B21BD1-D587-48DD-9189-CC81A94823CC}" type="sibTrans" cxnId="{DE94B7DD-E93D-4B80-8506-AA1DA8C41987}">
      <dgm:prSet/>
      <dgm:spPr>
        <a:ln w="38100" cmpd="sng"/>
      </dgm:spPr>
      <dgm:t>
        <a:bodyPr/>
        <a:lstStyle/>
        <a:p>
          <a:endParaRPr lang="en-US"/>
        </a:p>
      </dgm:t>
    </dgm:pt>
    <dgm:pt modelId="{14DA7C34-0E6A-4338-85E9-E78857592C5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Mission and Objectives</a:t>
          </a:r>
        </a:p>
      </dgm:t>
    </dgm:pt>
    <dgm:pt modelId="{3651992A-2C60-4B7D-80C2-B7C3D155D09C}" type="parTrans" cxnId="{B1867298-9B75-4C4E-AA39-32739C91AC64}">
      <dgm:prSet/>
      <dgm:spPr/>
      <dgm:t>
        <a:bodyPr/>
        <a:lstStyle/>
        <a:p>
          <a:endParaRPr lang="en-US"/>
        </a:p>
      </dgm:t>
    </dgm:pt>
    <dgm:pt modelId="{D1CF989D-7804-478A-8B1B-52C42E9C867F}" type="sibTrans" cxnId="{B1867298-9B75-4C4E-AA39-32739C91AC64}">
      <dgm:prSet/>
      <dgm:spPr>
        <a:ln w="38100" cmpd="sng"/>
      </dgm:spPr>
      <dgm:t>
        <a:bodyPr/>
        <a:lstStyle/>
        <a:p>
          <a:endParaRPr lang="en-US"/>
        </a:p>
      </dgm:t>
    </dgm:pt>
    <dgm:pt modelId="{5670835D-A9FE-4C62-AA1D-D559B54AF05F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Resources</a:t>
          </a:r>
        </a:p>
      </dgm:t>
    </dgm:pt>
    <dgm:pt modelId="{08C45245-F987-464B-976B-4D9F650D5A00}" type="parTrans" cxnId="{A88ADBEB-9E21-409E-B0AB-4740BA706B1A}">
      <dgm:prSet/>
      <dgm:spPr/>
      <dgm:t>
        <a:bodyPr/>
        <a:lstStyle/>
        <a:p>
          <a:endParaRPr lang="en-US"/>
        </a:p>
      </dgm:t>
    </dgm:pt>
    <dgm:pt modelId="{56775856-CFCF-4422-833E-62302BB35259}" type="sibTrans" cxnId="{A88ADBEB-9E21-409E-B0AB-4740BA706B1A}">
      <dgm:prSet/>
      <dgm:spPr>
        <a:ln w="38100" cmpd="sng"/>
      </dgm:spPr>
      <dgm:t>
        <a:bodyPr/>
        <a:lstStyle/>
        <a:p>
          <a:endParaRPr lang="en-US"/>
        </a:p>
      </dgm:t>
    </dgm:pt>
    <dgm:pt modelId="{827461A1-5293-4D4C-A6FB-3BEF179965C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Transformation Process</a:t>
          </a:r>
        </a:p>
      </dgm:t>
    </dgm:pt>
    <dgm:pt modelId="{B92ABE0F-7DFA-4336-A792-EEF817B44871}" type="parTrans" cxnId="{84831FFF-81D6-4A2C-9C19-3691A6CB7908}">
      <dgm:prSet/>
      <dgm:spPr/>
      <dgm:t>
        <a:bodyPr/>
        <a:lstStyle/>
        <a:p>
          <a:endParaRPr lang="en-US"/>
        </a:p>
      </dgm:t>
    </dgm:pt>
    <dgm:pt modelId="{DE811BB5-C1B0-4685-9DDF-B3178235E1F8}" type="sibTrans" cxnId="{84831FFF-81D6-4A2C-9C19-3691A6CB7908}">
      <dgm:prSet/>
      <dgm:spPr>
        <a:ln w="38100" cmpd="sng"/>
      </dgm:spPr>
      <dgm:t>
        <a:bodyPr/>
        <a:lstStyle/>
        <a:p>
          <a:endParaRPr lang="en-US"/>
        </a:p>
      </dgm:t>
    </dgm:pt>
    <dgm:pt modelId="{748B6EE2-FCB6-40D0-BB8C-886CF09DB2BD}">
      <dgm:prSet phldrT="[Text]" custT="1"/>
      <dgm:spPr>
        <a:solidFill>
          <a:schemeClr val="tx2">
            <a:lumMod val="10000"/>
            <a:lumOff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Structure</a:t>
          </a:r>
        </a:p>
      </dgm:t>
    </dgm:pt>
    <dgm:pt modelId="{BF6FBFC3-A650-4099-9D0A-CBDF27D8F038}" type="parTrans" cxnId="{6A864AED-F171-47A1-AC39-29BB0FEC5BE6}">
      <dgm:prSet/>
      <dgm:spPr/>
      <dgm:t>
        <a:bodyPr/>
        <a:lstStyle/>
        <a:p>
          <a:endParaRPr lang="en-US"/>
        </a:p>
      </dgm:t>
    </dgm:pt>
    <dgm:pt modelId="{394E51C7-A54F-45B7-8EF3-84A44578EB00}" type="sibTrans" cxnId="{6A864AED-F171-47A1-AC39-29BB0FEC5BE6}">
      <dgm:prSet/>
      <dgm:spPr>
        <a:ln w="38100" cmpd="sng"/>
      </dgm:spPr>
      <dgm:t>
        <a:bodyPr/>
        <a:lstStyle/>
        <a:p>
          <a:endParaRPr lang="en-US"/>
        </a:p>
      </dgm:t>
    </dgm:pt>
    <dgm:pt modelId="{B55CB72E-9863-4675-B7B8-5D82CE810F60}" type="pres">
      <dgm:prSet presAssocID="{27B6DA84-575F-4DF9-BC42-68CB6CCCDF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4A75BA-8E11-47A9-A702-A9ADFF03A979}" type="pres">
      <dgm:prSet presAssocID="{6C82CA43-22D0-43F3-BC79-5D1C48D3672F}" presName="node" presStyleLbl="node1" presStyleIdx="0" presStyleCnt="5" custScaleX="166321" custRadScaleRad="94176" custRadScaleInc="-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8E2CA-391B-47DD-B2B9-1B9931208291}" type="pres">
      <dgm:prSet presAssocID="{6C82CA43-22D0-43F3-BC79-5D1C48D3672F}" presName="spNode" presStyleCnt="0"/>
      <dgm:spPr/>
    </dgm:pt>
    <dgm:pt modelId="{4FDE0DAD-6A0D-4669-A17B-63E4E1B4A225}" type="pres">
      <dgm:prSet presAssocID="{C2B21BD1-D587-48DD-9189-CC81A94823C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2C5E2249-E3B1-4F26-A489-ADAA92211365}" type="pres">
      <dgm:prSet presAssocID="{14DA7C34-0E6A-4338-85E9-E78857592C5C}" presName="node" presStyleLbl="node1" presStyleIdx="1" presStyleCnt="5" custScaleX="166321" custRadScaleRad="97798" custRadScaleInc="18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38AA3-6EB2-410E-89E3-18419F836CEE}" type="pres">
      <dgm:prSet presAssocID="{14DA7C34-0E6A-4338-85E9-E78857592C5C}" presName="spNode" presStyleCnt="0"/>
      <dgm:spPr/>
    </dgm:pt>
    <dgm:pt modelId="{61A35D5C-873F-493D-98F1-460DA780B0C2}" type="pres">
      <dgm:prSet presAssocID="{D1CF989D-7804-478A-8B1B-52C42E9C867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2FD64B15-D058-4A47-BC21-7E434CFC7AA7}" type="pres">
      <dgm:prSet presAssocID="{5670835D-A9FE-4C62-AA1D-D559B54AF05F}" presName="node" presStyleLbl="node1" presStyleIdx="2" presStyleCnt="5" custScaleX="166321" custRadScaleRad="98843" custRadScaleInc="-44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A2717-6B56-4972-8F33-1DF03DD450B4}" type="pres">
      <dgm:prSet presAssocID="{5670835D-A9FE-4C62-AA1D-D559B54AF05F}" presName="spNode" presStyleCnt="0"/>
      <dgm:spPr/>
    </dgm:pt>
    <dgm:pt modelId="{E3702EC2-2919-4F17-9884-195BBB2509C6}" type="pres">
      <dgm:prSet presAssocID="{56775856-CFCF-4422-833E-62302BB3525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9230DC29-0437-4F43-8F75-79BD37A49843}" type="pres">
      <dgm:prSet presAssocID="{827461A1-5293-4D4C-A6FB-3BEF179965C8}" presName="node" presStyleLbl="node1" presStyleIdx="3" presStyleCnt="5" custScaleX="166321" custRadScaleRad="98843" custRadScaleInc="44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809550-6D64-42F9-BE66-A4BFFECD7012}" type="pres">
      <dgm:prSet presAssocID="{827461A1-5293-4D4C-A6FB-3BEF179965C8}" presName="spNode" presStyleCnt="0"/>
      <dgm:spPr/>
    </dgm:pt>
    <dgm:pt modelId="{69BEA620-C05E-4C88-A989-369B86CCCF8F}" type="pres">
      <dgm:prSet presAssocID="{DE811BB5-C1B0-4685-9DDF-B3178235E1F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0CDBEB91-3A6D-47B2-A629-3C7710767151}" type="pres">
      <dgm:prSet presAssocID="{748B6EE2-FCB6-40D0-BB8C-886CF09DB2BD}" presName="node" presStyleLbl="node1" presStyleIdx="4" presStyleCnt="5" custScaleX="166321" custRadScaleRad="97798" custRadScaleInc="-18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0B276-0BAF-4E85-841B-A4303C7CA8F1}" type="pres">
      <dgm:prSet presAssocID="{748B6EE2-FCB6-40D0-BB8C-886CF09DB2BD}" presName="spNode" presStyleCnt="0"/>
      <dgm:spPr/>
    </dgm:pt>
    <dgm:pt modelId="{B281028D-26FF-4571-AB99-C5E02C6FB958}" type="pres">
      <dgm:prSet presAssocID="{394E51C7-A54F-45B7-8EF3-84A44578EB0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E94B7DD-E93D-4B80-8506-AA1DA8C41987}" srcId="{27B6DA84-575F-4DF9-BC42-68CB6CCCDF7F}" destId="{6C82CA43-22D0-43F3-BC79-5D1C48D3672F}" srcOrd="0" destOrd="0" parTransId="{C6444040-E4E7-4466-8699-4697AA934356}" sibTransId="{C2B21BD1-D587-48DD-9189-CC81A94823CC}"/>
    <dgm:cxn modelId="{84831FFF-81D6-4A2C-9C19-3691A6CB7908}" srcId="{27B6DA84-575F-4DF9-BC42-68CB6CCCDF7F}" destId="{827461A1-5293-4D4C-A6FB-3BEF179965C8}" srcOrd="3" destOrd="0" parTransId="{B92ABE0F-7DFA-4336-A792-EEF817B44871}" sibTransId="{DE811BB5-C1B0-4685-9DDF-B3178235E1F8}"/>
    <dgm:cxn modelId="{9FE726AC-A6F0-4145-95AA-85AC9911CA34}" type="presOf" srcId="{827461A1-5293-4D4C-A6FB-3BEF179965C8}" destId="{9230DC29-0437-4F43-8F75-79BD37A49843}" srcOrd="0" destOrd="0" presId="urn:microsoft.com/office/officeart/2005/8/layout/cycle6"/>
    <dgm:cxn modelId="{12EDF82A-C7DE-D842-BA09-24269C3CDA12}" type="presOf" srcId="{394E51C7-A54F-45B7-8EF3-84A44578EB00}" destId="{B281028D-26FF-4571-AB99-C5E02C6FB958}" srcOrd="0" destOrd="0" presId="urn:microsoft.com/office/officeart/2005/8/layout/cycle6"/>
    <dgm:cxn modelId="{5EE79A0F-97AE-644B-AF9F-5B64D618DBBE}" type="presOf" srcId="{6C82CA43-22D0-43F3-BC79-5D1C48D3672F}" destId="{984A75BA-8E11-47A9-A702-A9ADFF03A979}" srcOrd="0" destOrd="0" presId="urn:microsoft.com/office/officeart/2005/8/layout/cycle6"/>
    <dgm:cxn modelId="{9587AD93-65BD-4747-BC61-A1E03BE58D3C}" type="presOf" srcId="{5670835D-A9FE-4C62-AA1D-D559B54AF05F}" destId="{2FD64B15-D058-4A47-BC21-7E434CFC7AA7}" srcOrd="0" destOrd="0" presId="urn:microsoft.com/office/officeart/2005/8/layout/cycle6"/>
    <dgm:cxn modelId="{2015D735-1A03-784C-8B94-417FE3A7BEB4}" type="presOf" srcId="{27B6DA84-575F-4DF9-BC42-68CB6CCCDF7F}" destId="{B55CB72E-9863-4675-B7B8-5D82CE810F60}" srcOrd="0" destOrd="0" presId="urn:microsoft.com/office/officeart/2005/8/layout/cycle6"/>
    <dgm:cxn modelId="{7068BEE3-DC66-7441-8F8A-C63F2FF5CD7B}" type="presOf" srcId="{56775856-CFCF-4422-833E-62302BB35259}" destId="{E3702EC2-2919-4F17-9884-195BBB2509C6}" srcOrd="0" destOrd="0" presId="urn:microsoft.com/office/officeart/2005/8/layout/cycle6"/>
    <dgm:cxn modelId="{750A6B0C-33AB-F940-A50F-12BA4C90F4F5}" type="presOf" srcId="{14DA7C34-0E6A-4338-85E9-E78857592C5C}" destId="{2C5E2249-E3B1-4F26-A489-ADAA92211365}" srcOrd="0" destOrd="0" presId="urn:microsoft.com/office/officeart/2005/8/layout/cycle6"/>
    <dgm:cxn modelId="{3243A690-DF65-9A4D-BC07-57AF35566286}" type="presOf" srcId="{D1CF989D-7804-478A-8B1B-52C42E9C867F}" destId="{61A35D5C-873F-493D-98F1-460DA780B0C2}" srcOrd="0" destOrd="0" presId="urn:microsoft.com/office/officeart/2005/8/layout/cycle6"/>
    <dgm:cxn modelId="{671FC32F-1C6C-3B44-B30D-F0C38614D95B}" type="presOf" srcId="{C2B21BD1-D587-48DD-9189-CC81A94823CC}" destId="{4FDE0DAD-6A0D-4669-A17B-63E4E1B4A225}" srcOrd="0" destOrd="0" presId="urn:microsoft.com/office/officeart/2005/8/layout/cycle6"/>
    <dgm:cxn modelId="{B1867298-9B75-4C4E-AA39-32739C91AC64}" srcId="{27B6DA84-575F-4DF9-BC42-68CB6CCCDF7F}" destId="{14DA7C34-0E6A-4338-85E9-E78857592C5C}" srcOrd="1" destOrd="0" parTransId="{3651992A-2C60-4B7D-80C2-B7C3D155D09C}" sibTransId="{D1CF989D-7804-478A-8B1B-52C42E9C867F}"/>
    <dgm:cxn modelId="{6A864AED-F171-47A1-AC39-29BB0FEC5BE6}" srcId="{27B6DA84-575F-4DF9-BC42-68CB6CCCDF7F}" destId="{748B6EE2-FCB6-40D0-BB8C-886CF09DB2BD}" srcOrd="4" destOrd="0" parTransId="{BF6FBFC3-A650-4099-9D0A-CBDF27D8F038}" sibTransId="{394E51C7-A54F-45B7-8EF3-84A44578EB00}"/>
    <dgm:cxn modelId="{A67E720D-266F-F04C-8CD8-E2710AAFC52E}" type="presOf" srcId="{DE811BB5-C1B0-4685-9DDF-B3178235E1F8}" destId="{69BEA620-C05E-4C88-A989-369B86CCCF8F}" srcOrd="0" destOrd="0" presId="urn:microsoft.com/office/officeart/2005/8/layout/cycle6"/>
    <dgm:cxn modelId="{A88ADBEB-9E21-409E-B0AB-4740BA706B1A}" srcId="{27B6DA84-575F-4DF9-BC42-68CB6CCCDF7F}" destId="{5670835D-A9FE-4C62-AA1D-D559B54AF05F}" srcOrd="2" destOrd="0" parTransId="{08C45245-F987-464B-976B-4D9F650D5A00}" sibTransId="{56775856-CFCF-4422-833E-62302BB35259}"/>
    <dgm:cxn modelId="{EBF6F1D7-18C0-134F-84C8-F4928A80F90C}" type="presOf" srcId="{748B6EE2-FCB6-40D0-BB8C-886CF09DB2BD}" destId="{0CDBEB91-3A6D-47B2-A629-3C7710767151}" srcOrd="0" destOrd="0" presId="urn:microsoft.com/office/officeart/2005/8/layout/cycle6"/>
    <dgm:cxn modelId="{D441C710-FEC5-6B4B-8C7D-B732ACEC41C3}" type="presParOf" srcId="{B55CB72E-9863-4675-B7B8-5D82CE810F60}" destId="{984A75BA-8E11-47A9-A702-A9ADFF03A979}" srcOrd="0" destOrd="0" presId="urn:microsoft.com/office/officeart/2005/8/layout/cycle6"/>
    <dgm:cxn modelId="{AACBA17F-A3B1-F040-8A8E-D7E2DB5CB391}" type="presParOf" srcId="{B55CB72E-9863-4675-B7B8-5D82CE810F60}" destId="{9008E2CA-391B-47DD-B2B9-1B9931208291}" srcOrd="1" destOrd="0" presId="urn:microsoft.com/office/officeart/2005/8/layout/cycle6"/>
    <dgm:cxn modelId="{75DCC6F5-BCEB-1849-8D62-389C8EF6805D}" type="presParOf" srcId="{B55CB72E-9863-4675-B7B8-5D82CE810F60}" destId="{4FDE0DAD-6A0D-4669-A17B-63E4E1B4A225}" srcOrd="2" destOrd="0" presId="urn:microsoft.com/office/officeart/2005/8/layout/cycle6"/>
    <dgm:cxn modelId="{33886278-75C2-9D48-A692-AC16B07C8C80}" type="presParOf" srcId="{B55CB72E-9863-4675-B7B8-5D82CE810F60}" destId="{2C5E2249-E3B1-4F26-A489-ADAA92211365}" srcOrd="3" destOrd="0" presId="urn:microsoft.com/office/officeart/2005/8/layout/cycle6"/>
    <dgm:cxn modelId="{BE367ECE-F35B-1340-B9C4-DB5451294FE7}" type="presParOf" srcId="{B55CB72E-9863-4675-B7B8-5D82CE810F60}" destId="{21838AA3-6EB2-410E-89E3-18419F836CEE}" srcOrd="4" destOrd="0" presId="urn:microsoft.com/office/officeart/2005/8/layout/cycle6"/>
    <dgm:cxn modelId="{C1616E52-3500-D244-9BC5-11B226A434BC}" type="presParOf" srcId="{B55CB72E-9863-4675-B7B8-5D82CE810F60}" destId="{61A35D5C-873F-493D-98F1-460DA780B0C2}" srcOrd="5" destOrd="0" presId="urn:microsoft.com/office/officeart/2005/8/layout/cycle6"/>
    <dgm:cxn modelId="{B4A5366E-69FC-C24F-8428-FD73B3E98088}" type="presParOf" srcId="{B55CB72E-9863-4675-B7B8-5D82CE810F60}" destId="{2FD64B15-D058-4A47-BC21-7E434CFC7AA7}" srcOrd="6" destOrd="0" presId="urn:microsoft.com/office/officeart/2005/8/layout/cycle6"/>
    <dgm:cxn modelId="{5D6D4A2A-3516-1448-9602-B3189D535A00}" type="presParOf" srcId="{B55CB72E-9863-4675-B7B8-5D82CE810F60}" destId="{1F0A2717-6B56-4972-8F33-1DF03DD450B4}" srcOrd="7" destOrd="0" presId="urn:microsoft.com/office/officeart/2005/8/layout/cycle6"/>
    <dgm:cxn modelId="{98E0447A-1527-9442-99E4-AACA3B947C1C}" type="presParOf" srcId="{B55CB72E-9863-4675-B7B8-5D82CE810F60}" destId="{E3702EC2-2919-4F17-9884-195BBB2509C6}" srcOrd="8" destOrd="0" presId="urn:microsoft.com/office/officeart/2005/8/layout/cycle6"/>
    <dgm:cxn modelId="{CB5DABB5-703C-F446-93F2-E7D9AC922BD3}" type="presParOf" srcId="{B55CB72E-9863-4675-B7B8-5D82CE810F60}" destId="{9230DC29-0437-4F43-8F75-79BD37A49843}" srcOrd="9" destOrd="0" presId="urn:microsoft.com/office/officeart/2005/8/layout/cycle6"/>
    <dgm:cxn modelId="{41E1BC09-4BF5-9243-A1F6-9848C013B871}" type="presParOf" srcId="{B55CB72E-9863-4675-B7B8-5D82CE810F60}" destId="{14809550-6D64-42F9-BE66-A4BFFECD7012}" srcOrd="10" destOrd="0" presId="urn:microsoft.com/office/officeart/2005/8/layout/cycle6"/>
    <dgm:cxn modelId="{17784832-C264-FD46-A6C2-2AAC8B4DB126}" type="presParOf" srcId="{B55CB72E-9863-4675-B7B8-5D82CE810F60}" destId="{69BEA620-C05E-4C88-A989-369B86CCCF8F}" srcOrd="11" destOrd="0" presId="urn:microsoft.com/office/officeart/2005/8/layout/cycle6"/>
    <dgm:cxn modelId="{836D3DE0-88E7-2C40-A3A0-F40D07D70933}" type="presParOf" srcId="{B55CB72E-9863-4675-B7B8-5D82CE810F60}" destId="{0CDBEB91-3A6D-47B2-A629-3C7710767151}" srcOrd="12" destOrd="0" presId="urn:microsoft.com/office/officeart/2005/8/layout/cycle6"/>
    <dgm:cxn modelId="{2E5A4987-E0A9-0F4A-B873-99713E0E3818}" type="presParOf" srcId="{B55CB72E-9863-4675-B7B8-5D82CE810F60}" destId="{BB50B276-0BAF-4E85-841B-A4303C7CA8F1}" srcOrd="13" destOrd="0" presId="urn:microsoft.com/office/officeart/2005/8/layout/cycle6"/>
    <dgm:cxn modelId="{C4911613-E867-9A4B-AC4C-3716A45AB2C4}" type="presParOf" srcId="{B55CB72E-9863-4675-B7B8-5D82CE810F60}" destId="{B281028D-26FF-4571-AB99-C5E02C6FB95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BE3D90-2FE0-4B9D-B826-0F4F2826B2E6}" type="doc">
      <dgm:prSet loTypeId="urn:microsoft.com/office/officeart/2005/8/layout/cycle5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C8A36C9D-CAB7-47BC-AD32-D76C0C1E5691}">
      <dgm:prSet phldrT="[Text]" custT="1"/>
      <dgm:spPr>
        <a:solidFill>
          <a:srgbClr val="C2D1E0"/>
        </a:solidFill>
        <a:ln w="28575" cmpd="sng"/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Inputs</a:t>
          </a:r>
        </a:p>
      </dgm:t>
    </dgm:pt>
    <dgm:pt modelId="{C21DF0FF-D8B2-4E51-B056-D05E8E616FE1}" type="parTrans" cxnId="{2F612A54-8E28-4F35-A16B-82CB8B5E1318}">
      <dgm:prSet/>
      <dgm:spPr/>
      <dgm:t>
        <a:bodyPr/>
        <a:lstStyle/>
        <a:p>
          <a:endParaRPr lang="en-US"/>
        </a:p>
      </dgm:t>
    </dgm:pt>
    <dgm:pt modelId="{E553F91B-178B-4B4F-9D37-6FBEFEE3517F}" type="sibTrans" cxnId="{2F612A54-8E28-4F35-A16B-82CB8B5E1318}">
      <dgm:prSet/>
      <dgm:spPr>
        <a:ln w="57150" cmpd="sng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82DD4BB1-6042-472F-9C3F-E77FFA1B8017}">
      <dgm:prSet phldrT="[Text]" custT="1"/>
      <dgm:spPr>
        <a:solidFill>
          <a:srgbClr val="FB9189"/>
        </a:solidFill>
        <a:ln w="28575" cmpd="sng"/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Transformation Process</a:t>
          </a:r>
        </a:p>
      </dgm:t>
    </dgm:pt>
    <dgm:pt modelId="{83A7E221-2C1C-4727-AD64-60887E662C79}" type="parTrans" cxnId="{5B9BE5E3-A544-430D-85EF-073ABB9A1226}">
      <dgm:prSet/>
      <dgm:spPr/>
      <dgm:t>
        <a:bodyPr/>
        <a:lstStyle/>
        <a:p>
          <a:endParaRPr lang="en-US"/>
        </a:p>
      </dgm:t>
    </dgm:pt>
    <dgm:pt modelId="{0AD5A38B-FA47-4874-8D7F-179CFE598C7C}" type="sibTrans" cxnId="{5B9BE5E3-A544-430D-85EF-073ABB9A1226}">
      <dgm:prSet/>
      <dgm:spPr>
        <a:ln w="57150" cmpd="sng"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47751AEB-95E5-4C14-8251-6FF9CA7F8D12}">
      <dgm:prSet phldrT="[Text]" custT="1"/>
      <dgm:spPr>
        <a:ln w="28575" cmpd="sng"/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Output</a:t>
          </a:r>
        </a:p>
      </dgm:t>
    </dgm:pt>
    <dgm:pt modelId="{0A8A944D-AE59-4FAA-8601-473B79497759}" type="parTrans" cxnId="{0B24E2B9-032E-454A-A7F1-3F3AC6F56D5F}">
      <dgm:prSet/>
      <dgm:spPr/>
      <dgm:t>
        <a:bodyPr/>
        <a:lstStyle/>
        <a:p>
          <a:endParaRPr lang="en-US"/>
        </a:p>
      </dgm:t>
    </dgm:pt>
    <dgm:pt modelId="{DA652089-A373-4C41-9348-0AD72B74D917}" type="sibTrans" cxnId="{0B24E2B9-032E-454A-A7F1-3F3AC6F56D5F}">
      <dgm:prSet/>
      <dgm:spPr>
        <a:ln w="57150" cmpd="sng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533B922F-7DAF-4DE0-93FE-9AD100DE8C6C}">
      <dgm:prSet phldrT="[Text]" custT="1"/>
      <dgm:spPr>
        <a:solidFill>
          <a:srgbClr val="97D908"/>
        </a:solidFill>
        <a:ln w="28575" cmpd="sng"/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Feedback</a:t>
          </a:r>
        </a:p>
      </dgm:t>
    </dgm:pt>
    <dgm:pt modelId="{F34A2AE2-C1C5-454A-9E03-5DA1D617F613}" type="parTrans" cxnId="{ECC00E3D-53D4-42C1-8E3D-B3DEE8355222}">
      <dgm:prSet/>
      <dgm:spPr/>
      <dgm:t>
        <a:bodyPr/>
        <a:lstStyle/>
        <a:p>
          <a:endParaRPr lang="en-US"/>
        </a:p>
      </dgm:t>
    </dgm:pt>
    <dgm:pt modelId="{73E1D758-01D5-4C46-A699-6E989EBA1AB9}" type="sibTrans" cxnId="{ECC00E3D-53D4-42C1-8E3D-B3DEE8355222}">
      <dgm:prSet/>
      <dgm:spPr>
        <a:ln w="57150" cmpd="sng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B066D599-25E2-4201-AFC0-6604FA0B305A}" type="pres">
      <dgm:prSet presAssocID="{61BE3D90-2FE0-4B9D-B826-0F4F2826B2E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4BD924-AC76-4A2A-AFFE-9020E62F687A}" type="pres">
      <dgm:prSet presAssocID="{C8A36C9D-CAB7-47BC-AD32-D76C0C1E5691}" presName="node" presStyleLbl="node1" presStyleIdx="0" presStyleCnt="4" custScaleX="177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10127-3A85-4BAA-8BE9-1097EEC7B1DC}" type="pres">
      <dgm:prSet presAssocID="{C8A36C9D-CAB7-47BC-AD32-D76C0C1E5691}" presName="spNode" presStyleCnt="0"/>
      <dgm:spPr/>
    </dgm:pt>
    <dgm:pt modelId="{6982062E-418D-45CE-ACF8-25D46C33756E}" type="pres">
      <dgm:prSet presAssocID="{E553F91B-178B-4B4F-9D37-6FBEFEE3517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24997FB1-C747-4897-A77A-071993FA42C0}" type="pres">
      <dgm:prSet presAssocID="{82DD4BB1-6042-472F-9C3F-E77FFA1B8017}" presName="node" presStyleLbl="node1" presStyleIdx="1" presStyleCnt="4" custScaleX="177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D5EB6-E31E-49E5-BEEA-4E1684FCE5B0}" type="pres">
      <dgm:prSet presAssocID="{82DD4BB1-6042-472F-9C3F-E77FFA1B8017}" presName="spNode" presStyleCnt="0"/>
      <dgm:spPr/>
    </dgm:pt>
    <dgm:pt modelId="{FD76505D-38F6-4FD7-BF9D-C88D1A6DB159}" type="pres">
      <dgm:prSet presAssocID="{0AD5A38B-FA47-4874-8D7F-179CFE598C7C}" presName="sibTrans" presStyleLbl="sibTrans1D1" presStyleIdx="1" presStyleCnt="4"/>
      <dgm:spPr/>
      <dgm:t>
        <a:bodyPr/>
        <a:lstStyle/>
        <a:p>
          <a:endParaRPr lang="en-US"/>
        </a:p>
      </dgm:t>
    </dgm:pt>
    <dgm:pt modelId="{C4618C6C-5959-4C72-88F1-5680FA69D387}" type="pres">
      <dgm:prSet presAssocID="{47751AEB-95E5-4C14-8251-6FF9CA7F8D12}" presName="node" presStyleLbl="node1" presStyleIdx="2" presStyleCnt="4" custScaleX="177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F68EF-E71A-4BAD-BEFD-3552F2EBA056}" type="pres">
      <dgm:prSet presAssocID="{47751AEB-95E5-4C14-8251-6FF9CA7F8D12}" presName="spNode" presStyleCnt="0"/>
      <dgm:spPr/>
    </dgm:pt>
    <dgm:pt modelId="{E1B2ABFF-22F7-4817-83BE-772F618E1957}" type="pres">
      <dgm:prSet presAssocID="{DA652089-A373-4C41-9348-0AD72B74D917}" presName="sibTrans" presStyleLbl="sibTrans1D1" presStyleIdx="2" presStyleCnt="4"/>
      <dgm:spPr/>
      <dgm:t>
        <a:bodyPr/>
        <a:lstStyle/>
        <a:p>
          <a:endParaRPr lang="en-US"/>
        </a:p>
      </dgm:t>
    </dgm:pt>
    <dgm:pt modelId="{B3E9FEA6-BE17-4E87-ABBC-6F27939027ED}" type="pres">
      <dgm:prSet presAssocID="{533B922F-7DAF-4DE0-93FE-9AD100DE8C6C}" presName="node" presStyleLbl="node1" presStyleIdx="3" presStyleCnt="4" custScaleX="177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06F43-A531-4E06-B017-F3ED45674BDA}" type="pres">
      <dgm:prSet presAssocID="{533B922F-7DAF-4DE0-93FE-9AD100DE8C6C}" presName="spNode" presStyleCnt="0"/>
      <dgm:spPr/>
    </dgm:pt>
    <dgm:pt modelId="{1DD76ED3-8341-42FA-87DB-4D56AF11F9DF}" type="pres">
      <dgm:prSet presAssocID="{73E1D758-01D5-4C46-A699-6E989EBA1AB9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8A6FD811-C3FA-6C4C-937B-B616CFAC1088}" type="presOf" srcId="{C8A36C9D-CAB7-47BC-AD32-D76C0C1E5691}" destId="{344BD924-AC76-4A2A-AFFE-9020E62F687A}" srcOrd="0" destOrd="0" presId="urn:microsoft.com/office/officeart/2005/8/layout/cycle5"/>
    <dgm:cxn modelId="{C68A4B96-B46A-224E-99F7-1783D6017927}" type="presOf" srcId="{82DD4BB1-6042-472F-9C3F-E77FFA1B8017}" destId="{24997FB1-C747-4897-A77A-071993FA42C0}" srcOrd="0" destOrd="0" presId="urn:microsoft.com/office/officeart/2005/8/layout/cycle5"/>
    <dgm:cxn modelId="{0B24E2B9-032E-454A-A7F1-3F3AC6F56D5F}" srcId="{61BE3D90-2FE0-4B9D-B826-0F4F2826B2E6}" destId="{47751AEB-95E5-4C14-8251-6FF9CA7F8D12}" srcOrd="2" destOrd="0" parTransId="{0A8A944D-AE59-4FAA-8601-473B79497759}" sibTransId="{DA652089-A373-4C41-9348-0AD72B74D917}"/>
    <dgm:cxn modelId="{5B9BE5E3-A544-430D-85EF-073ABB9A1226}" srcId="{61BE3D90-2FE0-4B9D-B826-0F4F2826B2E6}" destId="{82DD4BB1-6042-472F-9C3F-E77FFA1B8017}" srcOrd="1" destOrd="0" parTransId="{83A7E221-2C1C-4727-AD64-60887E662C79}" sibTransId="{0AD5A38B-FA47-4874-8D7F-179CFE598C7C}"/>
    <dgm:cxn modelId="{CD623118-C723-794D-AC23-3FD63DAACC80}" type="presOf" srcId="{73E1D758-01D5-4C46-A699-6E989EBA1AB9}" destId="{1DD76ED3-8341-42FA-87DB-4D56AF11F9DF}" srcOrd="0" destOrd="0" presId="urn:microsoft.com/office/officeart/2005/8/layout/cycle5"/>
    <dgm:cxn modelId="{2F612A54-8E28-4F35-A16B-82CB8B5E1318}" srcId="{61BE3D90-2FE0-4B9D-B826-0F4F2826B2E6}" destId="{C8A36C9D-CAB7-47BC-AD32-D76C0C1E5691}" srcOrd="0" destOrd="0" parTransId="{C21DF0FF-D8B2-4E51-B056-D05E8E616FE1}" sibTransId="{E553F91B-178B-4B4F-9D37-6FBEFEE3517F}"/>
    <dgm:cxn modelId="{C2FA6148-BE27-7941-97BE-C27AD0A4652C}" type="presOf" srcId="{47751AEB-95E5-4C14-8251-6FF9CA7F8D12}" destId="{C4618C6C-5959-4C72-88F1-5680FA69D387}" srcOrd="0" destOrd="0" presId="urn:microsoft.com/office/officeart/2005/8/layout/cycle5"/>
    <dgm:cxn modelId="{2D063F2E-7013-E246-AD56-0453D8D4CDB7}" type="presOf" srcId="{DA652089-A373-4C41-9348-0AD72B74D917}" destId="{E1B2ABFF-22F7-4817-83BE-772F618E1957}" srcOrd="0" destOrd="0" presId="urn:microsoft.com/office/officeart/2005/8/layout/cycle5"/>
    <dgm:cxn modelId="{CC8D133B-9AF1-E24F-9CE9-614D3A357386}" type="presOf" srcId="{E553F91B-178B-4B4F-9D37-6FBEFEE3517F}" destId="{6982062E-418D-45CE-ACF8-25D46C33756E}" srcOrd="0" destOrd="0" presId="urn:microsoft.com/office/officeart/2005/8/layout/cycle5"/>
    <dgm:cxn modelId="{0391D5C9-401C-9F4B-A1E8-D55C5D22ED9F}" type="presOf" srcId="{61BE3D90-2FE0-4B9D-B826-0F4F2826B2E6}" destId="{B066D599-25E2-4201-AFC0-6604FA0B305A}" srcOrd="0" destOrd="0" presId="urn:microsoft.com/office/officeart/2005/8/layout/cycle5"/>
    <dgm:cxn modelId="{ECC00E3D-53D4-42C1-8E3D-B3DEE8355222}" srcId="{61BE3D90-2FE0-4B9D-B826-0F4F2826B2E6}" destId="{533B922F-7DAF-4DE0-93FE-9AD100DE8C6C}" srcOrd="3" destOrd="0" parTransId="{F34A2AE2-C1C5-454A-9E03-5DA1D617F613}" sibTransId="{73E1D758-01D5-4C46-A699-6E989EBA1AB9}"/>
    <dgm:cxn modelId="{F0B29322-0724-7441-9F13-95B72CE977C7}" type="presOf" srcId="{0AD5A38B-FA47-4874-8D7F-179CFE598C7C}" destId="{FD76505D-38F6-4FD7-BF9D-C88D1A6DB159}" srcOrd="0" destOrd="0" presId="urn:microsoft.com/office/officeart/2005/8/layout/cycle5"/>
    <dgm:cxn modelId="{90AC9319-4E80-D943-87B8-728CE8826583}" type="presOf" srcId="{533B922F-7DAF-4DE0-93FE-9AD100DE8C6C}" destId="{B3E9FEA6-BE17-4E87-ABBC-6F27939027ED}" srcOrd="0" destOrd="0" presId="urn:microsoft.com/office/officeart/2005/8/layout/cycle5"/>
    <dgm:cxn modelId="{B4026A96-4FBB-614A-AEB6-7B43A3A3D61A}" type="presParOf" srcId="{B066D599-25E2-4201-AFC0-6604FA0B305A}" destId="{344BD924-AC76-4A2A-AFFE-9020E62F687A}" srcOrd="0" destOrd="0" presId="urn:microsoft.com/office/officeart/2005/8/layout/cycle5"/>
    <dgm:cxn modelId="{B8465DB6-0123-8642-946D-E826094EBFBA}" type="presParOf" srcId="{B066D599-25E2-4201-AFC0-6604FA0B305A}" destId="{0F610127-3A85-4BAA-8BE9-1097EEC7B1DC}" srcOrd="1" destOrd="0" presId="urn:microsoft.com/office/officeart/2005/8/layout/cycle5"/>
    <dgm:cxn modelId="{E4224ABB-B97B-1B47-9015-B95050CAC59E}" type="presParOf" srcId="{B066D599-25E2-4201-AFC0-6604FA0B305A}" destId="{6982062E-418D-45CE-ACF8-25D46C33756E}" srcOrd="2" destOrd="0" presId="urn:microsoft.com/office/officeart/2005/8/layout/cycle5"/>
    <dgm:cxn modelId="{7A9C005A-3AD9-834D-8DCB-DA3279EB7E8A}" type="presParOf" srcId="{B066D599-25E2-4201-AFC0-6604FA0B305A}" destId="{24997FB1-C747-4897-A77A-071993FA42C0}" srcOrd="3" destOrd="0" presId="urn:microsoft.com/office/officeart/2005/8/layout/cycle5"/>
    <dgm:cxn modelId="{C5165CAE-0493-784C-AB20-66A7BF9DC8CB}" type="presParOf" srcId="{B066D599-25E2-4201-AFC0-6604FA0B305A}" destId="{13ED5EB6-E31E-49E5-BEEA-4E1684FCE5B0}" srcOrd="4" destOrd="0" presId="urn:microsoft.com/office/officeart/2005/8/layout/cycle5"/>
    <dgm:cxn modelId="{476F8A0B-B580-6148-ACAF-69D554129182}" type="presParOf" srcId="{B066D599-25E2-4201-AFC0-6604FA0B305A}" destId="{FD76505D-38F6-4FD7-BF9D-C88D1A6DB159}" srcOrd="5" destOrd="0" presId="urn:microsoft.com/office/officeart/2005/8/layout/cycle5"/>
    <dgm:cxn modelId="{8F2DCFE7-2D8D-7F45-A955-1EFEFE0DA145}" type="presParOf" srcId="{B066D599-25E2-4201-AFC0-6604FA0B305A}" destId="{C4618C6C-5959-4C72-88F1-5680FA69D387}" srcOrd="6" destOrd="0" presId="urn:microsoft.com/office/officeart/2005/8/layout/cycle5"/>
    <dgm:cxn modelId="{96A28607-6531-704E-A291-A2351A6DB3E3}" type="presParOf" srcId="{B066D599-25E2-4201-AFC0-6604FA0B305A}" destId="{6F5F68EF-E71A-4BAD-BEFD-3552F2EBA056}" srcOrd="7" destOrd="0" presId="urn:microsoft.com/office/officeart/2005/8/layout/cycle5"/>
    <dgm:cxn modelId="{0192FA46-158C-F244-BD3D-445A9B22A5B4}" type="presParOf" srcId="{B066D599-25E2-4201-AFC0-6604FA0B305A}" destId="{E1B2ABFF-22F7-4817-83BE-772F618E1957}" srcOrd="8" destOrd="0" presId="urn:microsoft.com/office/officeart/2005/8/layout/cycle5"/>
    <dgm:cxn modelId="{47C86514-FF5D-7E42-91B0-D750F6DBC023}" type="presParOf" srcId="{B066D599-25E2-4201-AFC0-6604FA0B305A}" destId="{B3E9FEA6-BE17-4E87-ABBC-6F27939027ED}" srcOrd="9" destOrd="0" presId="urn:microsoft.com/office/officeart/2005/8/layout/cycle5"/>
    <dgm:cxn modelId="{EE44F5CF-4740-8746-B14B-3134E12433B1}" type="presParOf" srcId="{B066D599-25E2-4201-AFC0-6604FA0B305A}" destId="{46806F43-A531-4E06-B017-F3ED45674BDA}" srcOrd="10" destOrd="0" presId="urn:microsoft.com/office/officeart/2005/8/layout/cycle5"/>
    <dgm:cxn modelId="{BB4F5BF2-C173-E841-891D-F9E1269A95AE}" type="presParOf" srcId="{B066D599-25E2-4201-AFC0-6604FA0B305A}" destId="{1DD76ED3-8341-42FA-87DB-4D56AF11F9DF}" srcOrd="11" destOrd="0" presId="urn:microsoft.com/office/officeart/2005/8/layout/cycle5"/>
  </dgm:cxnLst>
  <dgm:bg/>
  <dgm:whole>
    <a:ln w="38100" cmpd="sng">
      <a:noFill/>
      <a:prstDash val="soli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35A91F-9F3D-FD4F-8B70-F83DB99D89D1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60560B-0689-2B4A-BFD3-0FE83CB62488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bg2">
                  <a:lumMod val="25000"/>
                </a:schemeClr>
              </a:solidFill>
            </a:rPr>
            <a:t>Task factors</a:t>
          </a:r>
          <a:endParaRPr lang="en-US" b="1" dirty="0">
            <a:solidFill>
              <a:schemeClr val="bg2">
                <a:lumMod val="25000"/>
              </a:schemeClr>
            </a:solidFill>
          </a:endParaRPr>
        </a:p>
      </dgm:t>
    </dgm:pt>
    <dgm:pt modelId="{8711E8E7-CCAD-6A4A-8274-D9B45F1BAED7}" type="parTrans" cxnId="{9D244631-482E-E14E-8F23-2E9C6848BA2C}">
      <dgm:prSet/>
      <dgm:spPr/>
      <dgm:t>
        <a:bodyPr/>
        <a:lstStyle/>
        <a:p>
          <a:endParaRPr lang="en-US" b="1"/>
        </a:p>
      </dgm:t>
    </dgm:pt>
    <dgm:pt modelId="{6B222BFC-06F2-E745-9032-43E597A3584E}" type="sibTrans" cxnId="{9D244631-482E-E14E-8F23-2E9C6848BA2C}">
      <dgm:prSet/>
      <dgm:spPr/>
      <dgm:t>
        <a:bodyPr/>
        <a:lstStyle/>
        <a:p>
          <a:endParaRPr lang="en-US" b="1"/>
        </a:p>
      </dgm:t>
    </dgm:pt>
    <dgm:pt modelId="{49538FD6-5CB0-7647-B3F0-549A8B4B916E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Customers</a:t>
          </a:r>
          <a:endParaRPr lang="en-US" b="1" dirty="0"/>
        </a:p>
      </dgm:t>
    </dgm:pt>
    <dgm:pt modelId="{A83790D1-E2C7-5346-901C-2E37E5DDC3AE}" type="parTrans" cxnId="{85573ED7-4C96-6A47-B0F3-2FE6BEF0C4CE}">
      <dgm:prSet/>
      <dgm:spPr/>
      <dgm:t>
        <a:bodyPr/>
        <a:lstStyle/>
        <a:p>
          <a:endParaRPr lang="en-US" b="1"/>
        </a:p>
      </dgm:t>
    </dgm:pt>
    <dgm:pt modelId="{50E92E6D-D240-5C43-AEB6-524E9CC02819}" type="sibTrans" cxnId="{85573ED7-4C96-6A47-B0F3-2FE6BEF0C4CE}">
      <dgm:prSet/>
      <dgm:spPr/>
      <dgm:t>
        <a:bodyPr/>
        <a:lstStyle/>
        <a:p>
          <a:endParaRPr lang="en-US" b="1"/>
        </a:p>
      </dgm:t>
    </dgm:pt>
    <dgm:pt modelId="{465EE229-D4B6-B149-BFD5-5C589307CB39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Competitors</a:t>
          </a:r>
          <a:endParaRPr lang="en-US" b="1" dirty="0"/>
        </a:p>
      </dgm:t>
    </dgm:pt>
    <dgm:pt modelId="{70529006-9627-2546-B406-CFE1D5A28716}" type="parTrans" cxnId="{723988AD-81BA-314C-9098-CB4E22865A37}">
      <dgm:prSet/>
      <dgm:spPr/>
      <dgm:t>
        <a:bodyPr/>
        <a:lstStyle/>
        <a:p>
          <a:endParaRPr lang="en-US" b="1"/>
        </a:p>
      </dgm:t>
    </dgm:pt>
    <dgm:pt modelId="{1DB1C832-81B9-9F4D-8854-CC2E4DD3040D}" type="sibTrans" cxnId="{723988AD-81BA-314C-9098-CB4E22865A37}">
      <dgm:prSet/>
      <dgm:spPr/>
      <dgm:t>
        <a:bodyPr/>
        <a:lstStyle/>
        <a:p>
          <a:endParaRPr lang="en-US" b="1"/>
        </a:p>
      </dgm:t>
    </dgm:pt>
    <dgm:pt modelId="{D9B666E9-6C63-024F-9FE2-87E0E63B80BB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bg2">
                  <a:lumMod val="25000"/>
                </a:schemeClr>
              </a:solidFill>
            </a:rPr>
            <a:t>General factors</a:t>
          </a:r>
          <a:endParaRPr lang="en-US" b="1" dirty="0">
            <a:solidFill>
              <a:schemeClr val="bg2">
                <a:lumMod val="25000"/>
              </a:schemeClr>
            </a:solidFill>
          </a:endParaRPr>
        </a:p>
      </dgm:t>
    </dgm:pt>
    <dgm:pt modelId="{A2402E4D-8512-4B49-B686-4A6D7C7062E8}" type="parTrans" cxnId="{E65A05CA-EDC8-AC4A-A850-12F9990860EF}">
      <dgm:prSet/>
      <dgm:spPr/>
      <dgm:t>
        <a:bodyPr/>
        <a:lstStyle/>
        <a:p>
          <a:endParaRPr lang="en-US" b="1"/>
        </a:p>
      </dgm:t>
    </dgm:pt>
    <dgm:pt modelId="{96265296-E4B5-2F41-B640-670F31389C38}" type="sibTrans" cxnId="{E65A05CA-EDC8-AC4A-A850-12F9990860EF}">
      <dgm:prSet/>
      <dgm:spPr/>
      <dgm:t>
        <a:bodyPr/>
        <a:lstStyle/>
        <a:p>
          <a:endParaRPr lang="en-US" b="1"/>
        </a:p>
      </dgm:t>
    </dgm:pt>
    <dgm:pt modelId="{000ECF02-24AA-774D-A0A0-BDE0E26909E4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Society</a:t>
          </a:r>
          <a:endParaRPr lang="en-US" b="1" dirty="0"/>
        </a:p>
      </dgm:t>
    </dgm:pt>
    <dgm:pt modelId="{5CF617CF-5742-694D-9C72-4CDEE61B940B}" type="parTrans" cxnId="{C0C30DAA-6570-8749-8BE7-9FF92758775B}">
      <dgm:prSet/>
      <dgm:spPr/>
      <dgm:t>
        <a:bodyPr/>
        <a:lstStyle/>
        <a:p>
          <a:endParaRPr lang="en-US" b="1"/>
        </a:p>
      </dgm:t>
    </dgm:pt>
    <dgm:pt modelId="{6D0AF255-45D7-8643-8262-60EB75639A27}" type="sibTrans" cxnId="{C0C30DAA-6570-8749-8BE7-9FF92758775B}">
      <dgm:prSet/>
      <dgm:spPr/>
      <dgm:t>
        <a:bodyPr/>
        <a:lstStyle/>
        <a:p>
          <a:endParaRPr lang="en-US" b="1"/>
        </a:p>
      </dgm:t>
    </dgm:pt>
    <dgm:pt modelId="{C745F6D4-FDF9-E94B-A701-D214DB468D0D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Technology</a:t>
          </a:r>
          <a:endParaRPr lang="en-US" b="1" dirty="0"/>
        </a:p>
      </dgm:t>
    </dgm:pt>
    <dgm:pt modelId="{F54C23EB-9BB3-0F49-8398-C76109BF38D8}" type="parTrans" cxnId="{A5931058-A06D-7F45-B651-5A76E5A866AE}">
      <dgm:prSet/>
      <dgm:spPr/>
      <dgm:t>
        <a:bodyPr/>
        <a:lstStyle/>
        <a:p>
          <a:endParaRPr lang="en-US" b="1"/>
        </a:p>
      </dgm:t>
    </dgm:pt>
    <dgm:pt modelId="{40CB466E-C105-0A4B-A3C4-7F9FBA48E866}" type="sibTrans" cxnId="{A5931058-A06D-7F45-B651-5A76E5A866AE}">
      <dgm:prSet/>
      <dgm:spPr/>
      <dgm:t>
        <a:bodyPr/>
        <a:lstStyle/>
        <a:p>
          <a:endParaRPr lang="en-US" b="1"/>
        </a:p>
      </dgm:t>
    </dgm:pt>
    <dgm:pt modelId="{90A3A4E2-3EA5-C84B-B641-F7C35A7E3255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Economy</a:t>
          </a:r>
          <a:endParaRPr lang="en-US" b="1" dirty="0"/>
        </a:p>
      </dgm:t>
    </dgm:pt>
    <dgm:pt modelId="{96D97926-6399-3147-9255-BA7B6AB30E5C}" type="parTrans" cxnId="{25EA558C-C69E-DD4E-BDF2-BABFA97EBEE7}">
      <dgm:prSet/>
      <dgm:spPr/>
      <dgm:t>
        <a:bodyPr/>
        <a:lstStyle/>
        <a:p>
          <a:endParaRPr lang="en-US" b="1"/>
        </a:p>
      </dgm:t>
    </dgm:pt>
    <dgm:pt modelId="{E4E7F2FF-D079-5546-89A0-6357D0E26064}" type="sibTrans" cxnId="{25EA558C-C69E-DD4E-BDF2-BABFA97EBEE7}">
      <dgm:prSet/>
      <dgm:spPr/>
      <dgm:t>
        <a:bodyPr/>
        <a:lstStyle/>
        <a:p>
          <a:endParaRPr lang="en-US" b="1"/>
        </a:p>
      </dgm:t>
    </dgm:pt>
    <dgm:pt modelId="{9FD3F045-2466-F345-ADFD-3540506CD900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Government</a:t>
          </a:r>
          <a:endParaRPr lang="en-US" b="1" dirty="0"/>
        </a:p>
      </dgm:t>
    </dgm:pt>
    <dgm:pt modelId="{AE86D28A-3101-1F43-A261-854C32AED6A5}" type="parTrans" cxnId="{4C82ADAC-205D-0942-8C78-595514AEDFC5}">
      <dgm:prSet/>
      <dgm:spPr/>
      <dgm:t>
        <a:bodyPr/>
        <a:lstStyle/>
        <a:p>
          <a:endParaRPr lang="en-US" b="1"/>
        </a:p>
      </dgm:t>
    </dgm:pt>
    <dgm:pt modelId="{BA11E624-4988-B241-A10A-B1BD8AA28562}" type="sibTrans" cxnId="{4C82ADAC-205D-0942-8C78-595514AEDFC5}">
      <dgm:prSet/>
      <dgm:spPr/>
      <dgm:t>
        <a:bodyPr/>
        <a:lstStyle/>
        <a:p>
          <a:endParaRPr lang="en-US" b="1"/>
        </a:p>
      </dgm:t>
    </dgm:pt>
    <dgm:pt modelId="{0D314521-AB4D-E440-99C1-2C8BDFA5A6C0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Suppliers</a:t>
          </a:r>
          <a:endParaRPr lang="en-US" b="1" dirty="0"/>
        </a:p>
      </dgm:t>
    </dgm:pt>
    <dgm:pt modelId="{081E081F-6157-EB41-9288-9366CCCC2AD7}" type="parTrans" cxnId="{F7FF3E86-9D98-5143-8C1A-5792CBF60A38}">
      <dgm:prSet/>
      <dgm:spPr/>
      <dgm:t>
        <a:bodyPr/>
        <a:lstStyle/>
        <a:p>
          <a:endParaRPr lang="en-US" b="1"/>
        </a:p>
      </dgm:t>
    </dgm:pt>
    <dgm:pt modelId="{0D7519F5-0229-4C4F-B97C-DCE931E70835}" type="sibTrans" cxnId="{F7FF3E86-9D98-5143-8C1A-5792CBF60A38}">
      <dgm:prSet/>
      <dgm:spPr/>
      <dgm:t>
        <a:bodyPr/>
        <a:lstStyle/>
        <a:p>
          <a:endParaRPr lang="en-US" b="1"/>
        </a:p>
      </dgm:t>
    </dgm:pt>
    <dgm:pt modelId="{BFFD6DC0-7CAF-8F42-AC88-8C4DFF5398FB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Labor force</a:t>
          </a:r>
          <a:endParaRPr lang="en-US" b="1" dirty="0"/>
        </a:p>
      </dgm:t>
    </dgm:pt>
    <dgm:pt modelId="{F6AEAAB5-8E93-9742-A913-9852BD21ADAF}" type="parTrans" cxnId="{2389C4DC-56B4-E047-9F9A-E21F114D1563}">
      <dgm:prSet/>
      <dgm:spPr/>
      <dgm:t>
        <a:bodyPr/>
        <a:lstStyle/>
        <a:p>
          <a:endParaRPr lang="en-US" b="1"/>
        </a:p>
      </dgm:t>
    </dgm:pt>
    <dgm:pt modelId="{47A017BE-FC44-154E-8AEE-CCADD2A55D89}" type="sibTrans" cxnId="{2389C4DC-56B4-E047-9F9A-E21F114D1563}">
      <dgm:prSet/>
      <dgm:spPr/>
      <dgm:t>
        <a:bodyPr/>
        <a:lstStyle/>
        <a:p>
          <a:endParaRPr lang="en-US" b="1"/>
        </a:p>
      </dgm:t>
    </dgm:pt>
    <dgm:pt modelId="{908270D0-3856-C643-9823-35EA79A8E247}">
      <dgm:prSet phldrT="[Text]"/>
      <dgm:spPr>
        <a:solidFill>
          <a:schemeClr val="tx2">
            <a:lumMod val="10000"/>
            <a:lumOff val="90000"/>
            <a:alpha val="90000"/>
          </a:schemeClr>
        </a:solidFill>
        <a:ln>
          <a:solidFill>
            <a:srgbClr val="21617D"/>
          </a:solidFill>
        </a:ln>
        <a:effectLst>
          <a:outerShdw blurRad="206375" dist="25400" dir="9540000" sx="102000" sy="102000" algn="tl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en-US" b="1" dirty="0" smtClean="0"/>
            <a:t>Shareholders</a:t>
          </a:r>
          <a:endParaRPr lang="en-US" b="1" dirty="0"/>
        </a:p>
      </dgm:t>
    </dgm:pt>
    <dgm:pt modelId="{FBE6F2C3-218A-2646-B4D0-477B40493B7A}" type="parTrans" cxnId="{A448D7A5-0F36-3142-925C-E555FBF4E853}">
      <dgm:prSet/>
      <dgm:spPr/>
      <dgm:t>
        <a:bodyPr/>
        <a:lstStyle/>
        <a:p>
          <a:endParaRPr lang="en-US" b="1"/>
        </a:p>
      </dgm:t>
    </dgm:pt>
    <dgm:pt modelId="{9115F383-B1C7-E84F-8BCC-3911E0D4373B}" type="sibTrans" cxnId="{A448D7A5-0F36-3142-925C-E555FBF4E853}">
      <dgm:prSet/>
      <dgm:spPr/>
      <dgm:t>
        <a:bodyPr/>
        <a:lstStyle/>
        <a:p>
          <a:endParaRPr lang="en-US" b="1"/>
        </a:p>
      </dgm:t>
    </dgm:pt>
    <dgm:pt modelId="{FBAFE6D0-1190-8144-A3F8-22B36FAA2EE2}" type="pres">
      <dgm:prSet presAssocID="{D535A91F-9F3D-FD4F-8B70-F83DB99D89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F58D15-A8DB-0A48-937E-A601DCB9EFEC}" type="pres">
      <dgm:prSet presAssocID="{9460560B-0689-2B4A-BFD3-0FE83CB62488}" presName="composite" presStyleCnt="0"/>
      <dgm:spPr/>
    </dgm:pt>
    <dgm:pt modelId="{1EAC8651-F05C-6340-9684-5373D5A3FE3E}" type="pres">
      <dgm:prSet presAssocID="{9460560B-0689-2B4A-BFD3-0FE83CB6248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9313D-E36D-BA46-9464-33E5910496A2}" type="pres">
      <dgm:prSet presAssocID="{9460560B-0689-2B4A-BFD3-0FE83CB6248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268F8-397A-1C4F-8CC8-43A0141BEA0B}" type="pres">
      <dgm:prSet presAssocID="{6B222BFC-06F2-E745-9032-43E597A3584E}" presName="space" presStyleCnt="0"/>
      <dgm:spPr/>
    </dgm:pt>
    <dgm:pt modelId="{9B000FFF-C27F-CB49-B3F1-3FA7229B03D9}" type="pres">
      <dgm:prSet presAssocID="{D9B666E9-6C63-024F-9FE2-87E0E63B80BB}" presName="composite" presStyleCnt="0"/>
      <dgm:spPr/>
    </dgm:pt>
    <dgm:pt modelId="{C6B4DA40-B45A-A740-955A-5CEA536F3116}" type="pres">
      <dgm:prSet presAssocID="{D9B666E9-6C63-024F-9FE2-87E0E63B80B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519A6-6C3E-F344-ADAF-B713B5351377}" type="pres">
      <dgm:prSet presAssocID="{D9B666E9-6C63-024F-9FE2-87E0E63B80B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FF3E86-9D98-5143-8C1A-5792CBF60A38}" srcId="{9460560B-0689-2B4A-BFD3-0FE83CB62488}" destId="{0D314521-AB4D-E440-99C1-2C8BDFA5A6C0}" srcOrd="2" destOrd="0" parTransId="{081E081F-6157-EB41-9288-9366CCCC2AD7}" sibTransId="{0D7519F5-0229-4C4F-B97C-DCE931E70835}"/>
    <dgm:cxn modelId="{A448D7A5-0F36-3142-925C-E555FBF4E853}" srcId="{9460560B-0689-2B4A-BFD3-0FE83CB62488}" destId="{908270D0-3856-C643-9823-35EA79A8E247}" srcOrd="4" destOrd="0" parTransId="{FBE6F2C3-218A-2646-B4D0-477B40493B7A}" sibTransId="{9115F383-B1C7-E84F-8BCC-3911E0D4373B}"/>
    <dgm:cxn modelId="{9D244631-482E-E14E-8F23-2E9C6848BA2C}" srcId="{D535A91F-9F3D-FD4F-8B70-F83DB99D89D1}" destId="{9460560B-0689-2B4A-BFD3-0FE83CB62488}" srcOrd="0" destOrd="0" parTransId="{8711E8E7-CCAD-6A4A-8274-D9B45F1BAED7}" sibTransId="{6B222BFC-06F2-E745-9032-43E597A3584E}"/>
    <dgm:cxn modelId="{E65A05CA-EDC8-AC4A-A850-12F9990860EF}" srcId="{D535A91F-9F3D-FD4F-8B70-F83DB99D89D1}" destId="{D9B666E9-6C63-024F-9FE2-87E0E63B80BB}" srcOrd="1" destOrd="0" parTransId="{A2402E4D-8512-4B49-B686-4A6D7C7062E8}" sibTransId="{96265296-E4B5-2F41-B640-670F31389C38}"/>
    <dgm:cxn modelId="{30C8E42B-B1C2-EE47-9359-ADAA456C48C2}" type="presOf" srcId="{000ECF02-24AA-774D-A0A0-BDE0E26909E4}" destId="{CF1519A6-6C3E-F344-ADAF-B713B5351377}" srcOrd="0" destOrd="0" presId="urn:microsoft.com/office/officeart/2005/8/layout/hList1"/>
    <dgm:cxn modelId="{25EA558C-C69E-DD4E-BDF2-BABFA97EBEE7}" srcId="{D9B666E9-6C63-024F-9FE2-87E0E63B80BB}" destId="{90A3A4E2-3EA5-C84B-B641-F7C35A7E3255}" srcOrd="2" destOrd="0" parTransId="{96D97926-6399-3147-9255-BA7B6AB30E5C}" sibTransId="{E4E7F2FF-D079-5546-89A0-6357D0E26064}"/>
    <dgm:cxn modelId="{BFE95AB7-21CD-6F4C-AE58-963E9F570FE2}" type="presOf" srcId="{D9B666E9-6C63-024F-9FE2-87E0E63B80BB}" destId="{C6B4DA40-B45A-A740-955A-5CEA536F3116}" srcOrd="0" destOrd="0" presId="urn:microsoft.com/office/officeart/2005/8/layout/hList1"/>
    <dgm:cxn modelId="{2389C4DC-56B4-E047-9F9A-E21F114D1563}" srcId="{9460560B-0689-2B4A-BFD3-0FE83CB62488}" destId="{BFFD6DC0-7CAF-8F42-AC88-8C4DFF5398FB}" srcOrd="3" destOrd="0" parTransId="{F6AEAAB5-8E93-9742-A913-9852BD21ADAF}" sibTransId="{47A017BE-FC44-154E-8AEE-CCADD2A55D89}"/>
    <dgm:cxn modelId="{A5931058-A06D-7F45-B651-5A76E5A866AE}" srcId="{D9B666E9-6C63-024F-9FE2-87E0E63B80BB}" destId="{C745F6D4-FDF9-E94B-A701-D214DB468D0D}" srcOrd="1" destOrd="0" parTransId="{F54C23EB-9BB3-0F49-8398-C76109BF38D8}" sibTransId="{40CB466E-C105-0A4B-A3C4-7F9FBA48E866}"/>
    <dgm:cxn modelId="{D6491DF3-4C08-2346-852D-572812742172}" type="presOf" srcId="{465EE229-D4B6-B149-BFD5-5C589307CB39}" destId="{B799313D-E36D-BA46-9464-33E5910496A2}" srcOrd="0" destOrd="1" presId="urn:microsoft.com/office/officeart/2005/8/layout/hList1"/>
    <dgm:cxn modelId="{42F78ADB-D660-984B-B2DB-F1333732B9DE}" type="presOf" srcId="{C745F6D4-FDF9-E94B-A701-D214DB468D0D}" destId="{CF1519A6-6C3E-F344-ADAF-B713B5351377}" srcOrd="0" destOrd="1" presId="urn:microsoft.com/office/officeart/2005/8/layout/hList1"/>
    <dgm:cxn modelId="{9BC99FD6-D3CB-DC4D-A4C6-FF61EECB4004}" type="presOf" srcId="{BFFD6DC0-7CAF-8F42-AC88-8C4DFF5398FB}" destId="{B799313D-E36D-BA46-9464-33E5910496A2}" srcOrd="0" destOrd="3" presId="urn:microsoft.com/office/officeart/2005/8/layout/hList1"/>
    <dgm:cxn modelId="{85573ED7-4C96-6A47-B0F3-2FE6BEF0C4CE}" srcId="{9460560B-0689-2B4A-BFD3-0FE83CB62488}" destId="{49538FD6-5CB0-7647-B3F0-549A8B4B916E}" srcOrd="0" destOrd="0" parTransId="{A83790D1-E2C7-5346-901C-2E37E5DDC3AE}" sibTransId="{50E92E6D-D240-5C43-AEB6-524E9CC02819}"/>
    <dgm:cxn modelId="{94AD4EF3-7F18-9D45-8649-2D709C059BC7}" type="presOf" srcId="{90A3A4E2-3EA5-C84B-B641-F7C35A7E3255}" destId="{CF1519A6-6C3E-F344-ADAF-B713B5351377}" srcOrd="0" destOrd="2" presId="urn:microsoft.com/office/officeart/2005/8/layout/hList1"/>
    <dgm:cxn modelId="{D2304743-5000-5C4F-BD1A-E06D0599A30C}" type="presOf" srcId="{908270D0-3856-C643-9823-35EA79A8E247}" destId="{B799313D-E36D-BA46-9464-33E5910496A2}" srcOrd="0" destOrd="4" presId="urn:microsoft.com/office/officeart/2005/8/layout/hList1"/>
    <dgm:cxn modelId="{6B41258D-5A11-6243-8AC2-328A91D3BB90}" type="presOf" srcId="{9460560B-0689-2B4A-BFD3-0FE83CB62488}" destId="{1EAC8651-F05C-6340-9684-5373D5A3FE3E}" srcOrd="0" destOrd="0" presId="urn:microsoft.com/office/officeart/2005/8/layout/hList1"/>
    <dgm:cxn modelId="{C0C30DAA-6570-8749-8BE7-9FF92758775B}" srcId="{D9B666E9-6C63-024F-9FE2-87E0E63B80BB}" destId="{000ECF02-24AA-774D-A0A0-BDE0E26909E4}" srcOrd="0" destOrd="0" parTransId="{5CF617CF-5742-694D-9C72-4CDEE61B940B}" sibTransId="{6D0AF255-45D7-8643-8262-60EB75639A27}"/>
    <dgm:cxn modelId="{723988AD-81BA-314C-9098-CB4E22865A37}" srcId="{9460560B-0689-2B4A-BFD3-0FE83CB62488}" destId="{465EE229-D4B6-B149-BFD5-5C589307CB39}" srcOrd="1" destOrd="0" parTransId="{70529006-9627-2546-B406-CFE1D5A28716}" sibTransId="{1DB1C832-81B9-9F4D-8854-CC2E4DD3040D}"/>
    <dgm:cxn modelId="{ED569800-555B-514C-85DD-AE474DEC8DDC}" type="presOf" srcId="{D535A91F-9F3D-FD4F-8B70-F83DB99D89D1}" destId="{FBAFE6D0-1190-8144-A3F8-22B36FAA2EE2}" srcOrd="0" destOrd="0" presId="urn:microsoft.com/office/officeart/2005/8/layout/hList1"/>
    <dgm:cxn modelId="{8B28A5C8-D3DF-B94E-B638-9EE4DC8B83A8}" type="presOf" srcId="{49538FD6-5CB0-7647-B3F0-549A8B4B916E}" destId="{B799313D-E36D-BA46-9464-33E5910496A2}" srcOrd="0" destOrd="0" presId="urn:microsoft.com/office/officeart/2005/8/layout/hList1"/>
    <dgm:cxn modelId="{B682B732-CA8D-6746-9CF6-A4A626BBED20}" type="presOf" srcId="{9FD3F045-2466-F345-ADFD-3540506CD900}" destId="{CF1519A6-6C3E-F344-ADAF-B713B5351377}" srcOrd="0" destOrd="3" presId="urn:microsoft.com/office/officeart/2005/8/layout/hList1"/>
    <dgm:cxn modelId="{7F5FA5E7-EFE1-6347-B32E-7CBF0464FD9D}" type="presOf" srcId="{0D314521-AB4D-E440-99C1-2C8BDFA5A6C0}" destId="{B799313D-E36D-BA46-9464-33E5910496A2}" srcOrd="0" destOrd="2" presId="urn:microsoft.com/office/officeart/2005/8/layout/hList1"/>
    <dgm:cxn modelId="{4C82ADAC-205D-0942-8C78-595514AEDFC5}" srcId="{D9B666E9-6C63-024F-9FE2-87E0E63B80BB}" destId="{9FD3F045-2466-F345-ADFD-3540506CD900}" srcOrd="3" destOrd="0" parTransId="{AE86D28A-3101-1F43-A261-854C32AED6A5}" sibTransId="{BA11E624-4988-B241-A10A-B1BD8AA28562}"/>
    <dgm:cxn modelId="{0A80501C-EEA5-E340-86CF-349266AE8C54}" type="presParOf" srcId="{FBAFE6D0-1190-8144-A3F8-22B36FAA2EE2}" destId="{7AF58D15-A8DB-0A48-937E-A601DCB9EFEC}" srcOrd="0" destOrd="0" presId="urn:microsoft.com/office/officeart/2005/8/layout/hList1"/>
    <dgm:cxn modelId="{C1871BD9-BB0F-FD4B-B8EE-7C6C42DC73B0}" type="presParOf" srcId="{7AF58D15-A8DB-0A48-937E-A601DCB9EFEC}" destId="{1EAC8651-F05C-6340-9684-5373D5A3FE3E}" srcOrd="0" destOrd="0" presId="urn:microsoft.com/office/officeart/2005/8/layout/hList1"/>
    <dgm:cxn modelId="{2B69C415-A771-E14C-AC25-FEFB050AF089}" type="presParOf" srcId="{7AF58D15-A8DB-0A48-937E-A601DCB9EFEC}" destId="{B799313D-E36D-BA46-9464-33E5910496A2}" srcOrd="1" destOrd="0" presId="urn:microsoft.com/office/officeart/2005/8/layout/hList1"/>
    <dgm:cxn modelId="{E8A1C217-76C5-F246-A034-24E8D38EE51E}" type="presParOf" srcId="{FBAFE6D0-1190-8144-A3F8-22B36FAA2EE2}" destId="{16E268F8-397A-1C4F-8CC8-43A0141BEA0B}" srcOrd="1" destOrd="0" presId="urn:microsoft.com/office/officeart/2005/8/layout/hList1"/>
    <dgm:cxn modelId="{6A290BB2-0DF4-CB4E-884C-F4D665A60605}" type="presParOf" srcId="{FBAFE6D0-1190-8144-A3F8-22B36FAA2EE2}" destId="{9B000FFF-C27F-CB49-B3F1-3FA7229B03D9}" srcOrd="2" destOrd="0" presId="urn:microsoft.com/office/officeart/2005/8/layout/hList1"/>
    <dgm:cxn modelId="{486D786B-8015-C641-8A5F-4D948FC642AE}" type="presParOf" srcId="{9B000FFF-C27F-CB49-B3F1-3FA7229B03D9}" destId="{C6B4DA40-B45A-A740-955A-5CEA536F3116}" srcOrd="0" destOrd="0" presId="urn:microsoft.com/office/officeart/2005/8/layout/hList1"/>
    <dgm:cxn modelId="{C506A5E1-157A-EC45-9E93-F4E12B009CC7}" type="presParOf" srcId="{9B000FFF-C27F-CB49-B3F1-3FA7229B03D9}" destId="{CF1519A6-6C3E-F344-ADAF-B713B53513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C5CF8-B1FB-C247-A5A4-7348F5FCE653}">
      <dsp:nvSpPr>
        <dsp:cNvPr id="0" name=""/>
        <dsp:cNvSpPr/>
      </dsp:nvSpPr>
      <dsp:spPr>
        <a:xfrm rot="16200000">
          <a:off x="939925" y="-939925"/>
          <a:ext cx="2057642" cy="3937493"/>
        </a:xfrm>
        <a:prstGeom prst="round1Rect">
          <a:avLst/>
        </a:prstGeom>
        <a:solidFill>
          <a:srgbClr val="9AF4E7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Business Plan Pro</a:t>
          </a:r>
          <a:endParaRPr lang="en-US" sz="2800" b="1" kern="1200" dirty="0">
            <a:solidFill>
              <a:schemeClr val="tx1"/>
            </a:solidFill>
          </a:endParaRPr>
        </a:p>
      </dsp:txBody>
      <dsp:txXfrm rot="5400000">
        <a:off x="-1" y="1"/>
        <a:ext cx="3937493" cy="1543231"/>
      </dsp:txXfrm>
    </dsp:sp>
    <dsp:sp modelId="{5DD42131-C9F1-0D4B-9152-D02A97411298}">
      <dsp:nvSpPr>
        <dsp:cNvPr id="0" name=""/>
        <dsp:cNvSpPr/>
      </dsp:nvSpPr>
      <dsp:spPr>
        <a:xfrm>
          <a:off x="3937493" y="0"/>
          <a:ext cx="3937493" cy="2057642"/>
        </a:xfrm>
        <a:prstGeom prst="round1Rect">
          <a:avLst/>
        </a:prstGeom>
        <a:solidFill>
          <a:srgbClr val="BDD3DD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Small Business Administration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3937493" y="0"/>
        <a:ext cx="3937493" cy="1543231"/>
      </dsp:txXfrm>
    </dsp:sp>
    <dsp:sp modelId="{0CF3A978-4298-3046-9509-5D645C84D05E}">
      <dsp:nvSpPr>
        <dsp:cNvPr id="0" name=""/>
        <dsp:cNvSpPr/>
      </dsp:nvSpPr>
      <dsp:spPr>
        <a:xfrm rot="10800000">
          <a:off x="0" y="2057642"/>
          <a:ext cx="3937493" cy="2057642"/>
        </a:xfrm>
        <a:prstGeom prst="round1Rect">
          <a:avLst/>
        </a:prstGeom>
        <a:solidFill>
          <a:srgbClr val="C4C6FA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SCORE</a:t>
          </a:r>
          <a:endParaRPr lang="en-US" sz="2800" b="1" kern="1200" dirty="0">
            <a:solidFill>
              <a:schemeClr val="tx1"/>
            </a:solidFill>
          </a:endParaRPr>
        </a:p>
      </dsp:txBody>
      <dsp:txXfrm rot="10800000">
        <a:off x="0" y="2572053"/>
        <a:ext cx="3937493" cy="1543231"/>
      </dsp:txXfrm>
    </dsp:sp>
    <dsp:sp modelId="{84E481A6-1ED3-0040-B98E-AAC9515611B4}">
      <dsp:nvSpPr>
        <dsp:cNvPr id="0" name=""/>
        <dsp:cNvSpPr/>
      </dsp:nvSpPr>
      <dsp:spPr>
        <a:xfrm rot="5400000">
          <a:off x="4877418" y="1117717"/>
          <a:ext cx="2057642" cy="3937493"/>
        </a:xfrm>
        <a:prstGeom prst="round1Rect">
          <a:avLst/>
        </a:prstGeom>
        <a:solidFill>
          <a:srgbClr val="B8F2D3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Small Business Development Center</a:t>
          </a:r>
          <a:endParaRPr lang="en-US" sz="2800" b="1" kern="1200" dirty="0">
            <a:solidFill>
              <a:schemeClr val="tx1"/>
            </a:solidFill>
          </a:endParaRPr>
        </a:p>
      </dsp:txBody>
      <dsp:txXfrm rot="-5400000">
        <a:off x="3937492" y="2572053"/>
        <a:ext cx="3937493" cy="1543231"/>
      </dsp:txXfrm>
    </dsp:sp>
    <dsp:sp modelId="{82559833-FBEC-8148-BCA6-3E46F06CDDB0}">
      <dsp:nvSpPr>
        <dsp:cNvPr id="0" name=""/>
        <dsp:cNvSpPr/>
      </dsp:nvSpPr>
      <dsp:spPr>
        <a:xfrm>
          <a:off x="2388640" y="1280141"/>
          <a:ext cx="3097704" cy="1555001"/>
        </a:xfrm>
        <a:prstGeom prst="roundRect">
          <a:avLst/>
        </a:prstGeom>
        <a:solidFill>
          <a:srgbClr val="3C7C95"/>
        </a:solidFill>
        <a:ln>
          <a:solidFill>
            <a:srgbClr val="0F3661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Valuable</a:t>
          </a:r>
          <a:r>
            <a:rPr lang="en-US" sz="2800" b="1" kern="1200" dirty="0" smtClean="0">
              <a:solidFill>
                <a:schemeClr val="bg1"/>
              </a:solidFill>
            </a:rPr>
            <a:t> </a:t>
          </a:r>
          <a:r>
            <a:rPr lang="en-US" sz="2800" b="1" kern="1200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Resources</a:t>
          </a:r>
          <a:endParaRPr lang="en-US" sz="2800" b="1" kern="1200" dirty="0">
            <a:solidFill>
              <a:schemeClr val="bg1"/>
            </a:solidFill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2464549" y="1356050"/>
        <a:ext cx="2945886" cy="14031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32319-0EA6-E847-B007-A232A6333A96}">
      <dsp:nvSpPr>
        <dsp:cNvPr id="0" name=""/>
        <dsp:cNvSpPr/>
      </dsp:nvSpPr>
      <dsp:spPr>
        <a:xfrm>
          <a:off x="3114479" y="2537"/>
          <a:ext cx="2091989" cy="916401"/>
        </a:xfrm>
        <a:prstGeom prst="roundRect">
          <a:avLst/>
        </a:prstGeom>
        <a:solidFill>
          <a:srgbClr val="B8F2D3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Character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159214" y="47272"/>
        <a:ext cx="2002519" cy="826931"/>
      </dsp:txXfrm>
    </dsp:sp>
    <dsp:sp modelId="{F95766B3-AD24-144F-9CF5-E9192303AE84}">
      <dsp:nvSpPr>
        <dsp:cNvPr id="0" name=""/>
        <dsp:cNvSpPr/>
      </dsp:nvSpPr>
      <dsp:spPr>
        <a:xfrm>
          <a:off x="2515830" y="575286"/>
          <a:ext cx="3665175" cy="3665175"/>
        </a:xfrm>
        <a:custGeom>
          <a:avLst/>
          <a:gdLst/>
          <a:ahLst/>
          <a:cxnLst/>
          <a:rect l="0" t="0" r="0" b="0"/>
          <a:pathLst>
            <a:path>
              <a:moveTo>
                <a:pt x="2697268" y="216820"/>
              </a:moveTo>
              <a:arcTo wR="1832587" hR="1832587" stAng="17889212" swAng="1390920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CD33-D645-A644-992F-F3CE6FBF0565}">
      <dsp:nvSpPr>
        <dsp:cNvPr id="0" name=""/>
        <dsp:cNvSpPr/>
      </dsp:nvSpPr>
      <dsp:spPr>
        <a:xfrm>
          <a:off x="4948817" y="1268823"/>
          <a:ext cx="2091989" cy="916401"/>
        </a:xfrm>
        <a:prstGeom prst="roundRect">
          <a:avLst/>
        </a:prstGeom>
        <a:solidFill>
          <a:srgbClr val="C4C6FA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Capacity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993552" y="1313558"/>
        <a:ext cx="2002519" cy="826931"/>
      </dsp:txXfrm>
    </dsp:sp>
    <dsp:sp modelId="{2A4026F9-7138-8D44-922B-FEF60796EA5D}">
      <dsp:nvSpPr>
        <dsp:cNvPr id="0" name=""/>
        <dsp:cNvSpPr/>
      </dsp:nvSpPr>
      <dsp:spPr>
        <a:xfrm>
          <a:off x="2412646" y="400690"/>
          <a:ext cx="3665175" cy="3665175"/>
        </a:xfrm>
        <a:custGeom>
          <a:avLst/>
          <a:gdLst/>
          <a:ahLst/>
          <a:cxnLst/>
          <a:rect l="0" t="0" r="0" b="0"/>
          <a:pathLst>
            <a:path>
              <a:moveTo>
                <a:pt x="3664790" y="1795049"/>
              </a:moveTo>
              <a:arcTo wR="1832587" hR="1832587" stAng="21529578" swAng="196176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A06EE-9DDB-7D46-B92C-52A54C6DDF6F}">
      <dsp:nvSpPr>
        <dsp:cNvPr id="0" name=""/>
        <dsp:cNvSpPr/>
      </dsp:nvSpPr>
      <dsp:spPr>
        <a:xfrm>
          <a:off x="4400185" y="3200361"/>
          <a:ext cx="2091989" cy="916401"/>
        </a:xfrm>
        <a:prstGeom prst="roundRect">
          <a:avLst/>
        </a:prstGeom>
        <a:solidFill>
          <a:srgbClr val="BDD3DD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Capital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444920" y="3245096"/>
        <a:ext cx="2002519" cy="826931"/>
      </dsp:txXfrm>
    </dsp:sp>
    <dsp:sp modelId="{291A0F08-1E35-E14E-AEEE-B765CA39CEAA}">
      <dsp:nvSpPr>
        <dsp:cNvPr id="0" name=""/>
        <dsp:cNvSpPr/>
      </dsp:nvSpPr>
      <dsp:spPr>
        <a:xfrm>
          <a:off x="2327886" y="504739"/>
          <a:ext cx="3665175" cy="3665175"/>
        </a:xfrm>
        <a:custGeom>
          <a:avLst/>
          <a:gdLst/>
          <a:ahLst/>
          <a:cxnLst/>
          <a:rect l="0" t="0" r="0" b="0"/>
          <a:pathLst>
            <a:path>
              <a:moveTo>
                <a:pt x="2262237" y="3614098"/>
              </a:moveTo>
              <a:arcTo wR="1832587" hR="1832587" stAng="4586449" swAng="162710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3255E-CC54-F647-AB32-996BFC7F88F9}">
      <dsp:nvSpPr>
        <dsp:cNvPr id="0" name=""/>
        <dsp:cNvSpPr/>
      </dsp:nvSpPr>
      <dsp:spPr>
        <a:xfrm>
          <a:off x="1828773" y="3200361"/>
          <a:ext cx="2091989" cy="916401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Conditions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873508" y="3245096"/>
        <a:ext cx="2002519" cy="826931"/>
      </dsp:txXfrm>
    </dsp:sp>
    <dsp:sp modelId="{25FDFB6D-8B7F-F74B-8CBC-1E3EA02FDE39}">
      <dsp:nvSpPr>
        <dsp:cNvPr id="0" name=""/>
        <dsp:cNvSpPr/>
      </dsp:nvSpPr>
      <dsp:spPr>
        <a:xfrm>
          <a:off x="2243125" y="400690"/>
          <a:ext cx="3665175" cy="3665175"/>
        </a:xfrm>
        <a:custGeom>
          <a:avLst/>
          <a:gdLst/>
          <a:ahLst/>
          <a:cxnLst/>
          <a:rect l="0" t="0" r="0" b="0"/>
          <a:pathLst>
            <a:path>
              <a:moveTo>
                <a:pt x="270422" y="2790720"/>
              </a:moveTo>
              <a:arcTo wR="1832587" hR="1832587" stAng="8908661" swAng="196176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C039A-3A36-9A4F-8EC1-59EB28FDAED2}">
      <dsp:nvSpPr>
        <dsp:cNvPr id="0" name=""/>
        <dsp:cNvSpPr/>
      </dsp:nvSpPr>
      <dsp:spPr>
        <a:xfrm>
          <a:off x="1280141" y="1268823"/>
          <a:ext cx="2091989" cy="916401"/>
        </a:xfrm>
        <a:prstGeom prst="roundRect">
          <a:avLst/>
        </a:prstGeom>
        <a:solidFill>
          <a:srgbClr val="C2DAF9"/>
        </a:solidFill>
        <a:ln>
          <a:solidFill>
            <a:srgbClr val="2C7C9F"/>
          </a:solidFill>
        </a:ln>
        <a:effectLst>
          <a:outerShdw blurRad="50800" dist="25400" dir="5400000" sx="101000" sy="101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Collateral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324876" y="1313558"/>
        <a:ext cx="2002519" cy="826931"/>
      </dsp:txXfrm>
    </dsp:sp>
    <dsp:sp modelId="{D9AFB34D-99E4-9D48-86E1-C14585067739}">
      <dsp:nvSpPr>
        <dsp:cNvPr id="0" name=""/>
        <dsp:cNvSpPr/>
      </dsp:nvSpPr>
      <dsp:spPr>
        <a:xfrm>
          <a:off x="2139942" y="575286"/>
          <a:ext cx="3665175" cy="3665175"/>
        </a:xfrm>
        <a:custGeom>
          <a:avLst/>
          <a:gdLst/>
          <a:ahLst/>
          <a:cxnLst/>
          <a:rect l="0" t="0" r="0" b="0"/>
          <a:pathLst>
            <a:path>
              <a:moveTo>
                <a:pt x="401670" y="687662"/>
              </a:moveTo>
              <a:arcTo wR="1832587" hR="1832587" stAng="13119868" swAng="1390920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5CDD5-59DC-0543-8A9C-BD6F65F7ACB9}">
      <dsp:nvSpPr>
        <dsp:cNvPr id="0" name=""/>
        <dsp:cNvSpPr/>
      </dsp:nvSpPr>
      <dsp:spPr>
        <a:xfrm>
          <a:off x="2620" y="261782"/>
          <a:ext cx="4368801" cy="864000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>
              <a:latin typeface="Arial"/>
              <a:cs typeface="Arial"/>
            </a:rPr>
            <a:t>Advantages</a:t>
          </a:r>
          <a:endParaRPr lang="en-US" sz="2900" b="1" i="0" kern="1200" dirty="0">
            <a:latin typeface="Arial"/>
            <a:cs typeface="Arial"/>
          </a:endParaRPr>
        </a:p>
      </dsp:txBody>
      <dsp:txXfrm>
        <a:off x="2620" y="261782"/>
        <a:ext cx="4368801" cy="864000"/>
      </dsp:txXfrm>
    </dsp:sp>
    <dsp:sp modelId="{72AE4235-0DC0-624C-B8B2-FAC5966D16EC}">
      <dsp:nvSpPr>
        <dsp:cNvPr id="0" name=""/>
        <dsp:cNvSpPr/>
      </dsp:nvSpPr>
      <dsp:spPr>
        <a:xfrm>
          <a:off x="2620" y="1125782"/>
          <a:ext cx="4368801" cy="3458700"/>
        </a:xfrm>
        <a:prstGeom prst="rect">
          <a:avLst/>
        </a:prstGeom>
        <a:solidFill>
          <a:srgbClr val="C2DAF9">
            <a:alpha val="90000"/>
          </a:srgb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Ease of startup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Free to take profits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Freedom to manage as you choose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Few legal restrictions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Taxes</a:t>
          </a:r>
          <a:endParaRPr lang="en-US" sz="2900" b="1" i="0" kern="1200" dirty="0">
            <a:latin typeface="Arial"/>
            <a:cs typeface="Arial"/>
          </a:endParaRPr>
        </a:p>
      </dsp:txBody>
      <dsp:txXfrm>
        <a:off x="2620" y="1125782"/>
        <a:ext cx="4368801" cy="3458700"/>
      </dsp:txXfrm>
    </dsp:sp>
    <dsp:sp modelId="{BE7138BA-CB28-624E-ABBA-DFEA3750C5DD}">
      <dsp:nvSpPr>
        <dsp:cNvPr id="0" name=""/>
        <dsp:cNvSpPr/>
      </dsp:nvSpPr>
      <dsp:spPr>
        <a:xfrm>
          <a:off x="4754828" y="261782"/>
          <a:ext cx="3701030" cy="864000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>
              <a:latin typeface="Arial"/>
              <a:cs typeface="Arial"/>
            </a:rPr>
            <a:t>Disadvantages</a:t>
          </a:r>
          <a:endParaRPr lang="en-US" sz="2900" b="1" i="0" kern="1200" dirty="0">
            <a:latin typeface="Arial"/>
            <a:cs typeface="Arial"/>
          </a:endParaRPr>
        </a:p>
      </dsp:txBody>
      <dsp:txXfrm>
        <a:off x="4754828" y="261782"/>
        <a:ext cx="3701030" cy="864000"/>
      </dsp:txXfrm>
    </dsp:sp>
    <dsp:sp modelId="{113966F1-232C-FA4A-BE14-D635FCA7FD44}">
      <dsp:nvSpPr>
        <dsp:cNvPr id="0" name=""/>
        <dsp:cNvSpPr/>
      </dsp:nvSpPr>
      <dsp:spPr>
        <a:xfrm>
          <a:off x="4754828" y="1125782"/>
          <a:ext cx="3701030" cy="3458700"/>
        </a:xfrm>
        <a:prstGeom prst="rect">
          <a:avLst/>
        </a:prstGeom>
        <a:solidFill>
          <a:srgbClr val="C2DAF9">
            <a:alpha val="90000"/>
          </a:srgb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Unlimited liability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Maintaining the overall direction of your business</a:t>
          </a:r>
          <a:endParaRPr lang="en-US" sz="2900" b="1" i="0" kern="1200" dirty="0">
            <a:latin typeface="Arial"/>
            <a:cs typeface="Arial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i="0" kern="1200" dirty="0" smtClean="0">
              <a:latin typeface="Arial"/>
              <a:cs typeface="Arial"/>
            </a:rPr>
            <a:t>Demise of the firm</a:t>
          </a:r>
          <a:endParaRPr lang="en-US" sz="2900" b="1" i="0" kern="1200" dirty="0">
            <a:latin typeface="Arial"/>
            <a:cs typeface="Arial"/>
          </a:endParaRPr>
        </a:p>
      </dsp:txBody>
      <dsp:txXfrm>
        <a:off x="4754828" y="1125782"/>
        <a:ext cx="3701030" cy="3458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5CDD5-59DC-0543-8A9C-BD6F65F7ACB9}">
      <dsp:nvSpPr>
        <dsp:cNvPr id="0" name=""/>
        <dsp:cNvSpPr/>
      </dsp:nvSpPr>
      <dsp:spPr>
        <a:xfrm>
          <a:off x="2808" y="94453"/>
          <a:ext cx="3882727" cy="720000"/>
        </a:xfrm>
        <a:prstGeom prst="rect">
          <a:avLst/>
        </a:prstGeom>
        <a:solidFill>
          <a:srgbClr val="266F8F"/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i="0" kern="1200" dirty="0" smtClean="0">
              <a:latin typeface="Arial"/>
              <a:cs typeface="Arial"/>
            </a:rPr>
            <a:t>Advantages</a:t>
          </a:r>
          <a:endParaRPr lang="en-US" sz="2500" b="1" i="0" kern="1200" dirty="0">
            <a:latin typeface="Arial"/>
            <a:cs typeface="Arial"/>
          </a:endParaRPr>
        </a:p>
      </dsp:txBody>
      <dsp:txXfrm>
        <a:off x="2808" y="94453"/>
        <a:ext cx="3882727" cy="720000"/>
      </dsp:txXfrm>
    </dsp:sp>
    <dsp:sp modelId="{72AE4235-0DC0-624C-B8B2-FAC5966D16EC}">
      <dsp:nvSpPr>
        <dsp:cNvPr id="0" name=""/>
        <dsp:cNvSpPr/>
      </dsp:nvSpPr>
      <dsp:spPr>
        <a:xfrm>
          <a:off x="2808" y="831068"/>
          <a:ext cx="3882727" cy="393735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632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Ease of startup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632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Free to take profits as one of the owners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632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Freedom to manage as you and your partner choose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632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Few legal restrictions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632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Taxes</a:t>
          </a:r>
          <a:endParaRPr lang="en-US" sz="2500" b="1" i="0" kern="1200" dirty="0">
            <a:latin typeface="Arial"/>
            <a:cs typeface="Arial"/>
          </a:endParaRPr>
        </a:p>
      </dsp:txBody>
      <dsp:txXfrm>
        <a:off x="2808" y="831068"/>
        <a:ext cx="3882727" cy="3937359"/>
      </dsp:txXfrm>
    </dsp:sp>
    <dsp:sp modelId="{BE7138BA-CB28-624E-ABBA-DFEA3750C5DD}">
      <dsp:nvSpPr>
        <dsp:cNvPr id="0" name=""/>
        <dsp:cNvSpPr/>
      </dsp:nvSpPr>
      <dsp:spPr>
        <a:xfrm>
          <a:off x="4312121" y="94453"/>
          <a:ext cx="4117845" cy="720000"/>
        </a:xfrm>
        <a:prstGeom prst="rect">
          <a:avLst/>
        </a:prstGeom>
        <a:solidFill>
          <a:srgbClr val="266F8F"/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i="0" kern="1200" dirty="0" smtClean="0">
              <a:latin typeface="Arial"/>
              <a:cs typeface="Arial"/>
            </a:rPr>
            <a:t>Disadvantages</a:t>
          </a:r>
          <a:endParaRPr lang="en-US" sz="2500" b="1" i="0" kern="1200" dirty="0">
            <a:latin typeface="Arial"/>
            <a:cs typeface="Arial"/>
          </a:endParaRPr>
        </a:p>
      </dsp:txBody>
      <dsp:txXfrm>
        <a:off x="4312121" y="94453"/>
        <a:ext cx="4117845" cy="720000"/>
      </dsp:txXfrm>
    </dsp:sp>
    <dsp:sp modelId="{113966F1-232C-FA4A-BE14-D635FCA7FD44}">
      <dsp:nvSpPr>
        <dsp:cNvPr id="0" name=""/>
        <dsp:cNvSpPr/>
      </dsp:nvSpPr>
      <dsp:spPr>
        <a:xfrm>
          <a:off x="4312121" y="814453"/>
          <a:ext cx="4117845" cy="393735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Unlimited liability from general partners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Possible difficulty in raising capital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As business grows, it gets hard for original partners to manage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Transfer of interest</a:t>
          </a:r>
          <a:endParaRPr lang="en-US" sz="2500" b="1" i="0" kern="1200" dirty="0">
            <a:latin typeface="Arial"/>
            <a:cs typeface="Arial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2500" b="1" i="0" kern="1200" dirty="0" smtClean="0">
              <a:latin typeface="Arial"/>
              <a:cs typeface="Arial"/>
            </a:rPr>
            <a:t>Demise of the firm</a:t>
          </a:r>
          <a:endParaRPr lang="en-US" sz="2500" b="1" i="0" kern="1200" dirty="0">
            <a:latin typeface="Arial"/>
            <a:cs typeface="Arial"/>
          </a:endParaRPr>
        </a:p>
      </dsp:txBody>
      <dsp:txXfrm>
        <a:off x="4312121" y="814453"/>
        <a:ext cx="4117845" cy="3937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33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8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507A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rgbClr val="800000"/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654195"/>
            <a:ext cx="832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Business Planning: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What’s Your Legal Form and Strategy?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5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of the business</a:t>
            </a:r>
          </a:p>
          <a:p>
            <a:r>
              <a:rPr lang="en-US" dirty="0"/>
              <a:t>Management and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Form of ownership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proprietorship, partnership, or corporation </a:t>
            </a:r>
            <a:endParaRPr lang="en-US" dirty="0" smtClean="0"/>
          </a:p>
          <a:p>
            <a:pPr lvl="1"/>
            <a:r>
              <a:rPr lang="en-US" dirty="0" smtClean="0"/>
              <a:t>How profits will be distributed</a:t>
            </a:r>
          </a:p>
          <a:p>
            <a:pPr lvl="1"/>
            <a:r>
              <a:rPr lang="en-US" dirty="0" smtClean="0"/>
              <a:t>Any salaries of key managers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87189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Form of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Three elements to consider: number of owners, what kind of taxation, and what kind of liability</a:t>
            </a:r>
          </a:p>
          <a:p>
            <a:r>
              <a:rPr lang="en-US" dirty="0"/>
              <a:t>Sole Proprietorship </a:t>
            </a:r>
            <a:endParaRPr lang="en-US" dirty="0" smtClean="0"/>
          </a:p>
          <a:p>
            <a:pPr lvl="1"/>
            <a:r>
              <a:rPr lang="en-US" dirty="0" smtClean="0"/>
              <a:t>Owned and operated by one person</a:t>
            </a:r>
          </a:p>
          <a:p>
            <a:pPr lvl="1"/>
            <a:r>
              <a:rPr lang="en-US" dirty="0" smtClean="0"/>
              <a:t>Business name not required</a:t>
            </a:r>
          </a:p>
          <a:p>
            <a:pPr lvl="1"/>
            <a:r>
              <a:rPr lang="en-US" dirty="0" smtClean="0"/>
              <a:t>Unlimited liability</a:t>
            </a:r>
          </a:p>
          <a:p>
            <a:pPr lvl="1"/>
            <a:r>
              <a:rPr lang="en-US" dirty="0" smtClean="0"/>
              <a:t>Only pays personal income taxes on profits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60828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800000"/>
                </a:solidFill>
              </a:rPr>
              <a:t>Exhibit 5-3</a:t>
            </a:r>
            <a:r>
              <a:rPr lang="en-US" sz="2800" dirty="0" smtClean="0"/>
              <a:t>  </a:t>
            </a:r>
            <a:br>
              <a:rPr lang="en-US" sz="2800" dirty="0" smtClean="0"/>
            </a:br>
            <a:r>
              <a:rPr lang="en-US" sz="2800" dirty="0" smtClean="0"/>
              <a:t>Sample Organizational Chart </a:t>
            </a:r>
            <a:br>
              <a:rPr lang="en-US" sz="2800" dirty="0" smtClean="0"/>
            </a:br>
            <a:r>
              <a:rPr lang="en-US" sz="2800" dirty="0" smtClean="0"/>
              <a:t>for Sole Proprietorship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5806" y="2788926"/>
            <a:ext cx="8391828" cy="2826464"/>
            <a:chOff x="365806" y="2788926"/>
            <a:chExt cx="8391828" cy="2826464"/>
          </a:xfrm>
        </p:grpSpPr>
        <p:grpSp>
          <p:nvGrpSpPr>
            <p:cNvPr id="9" name="Group 8"/>
            <p:cNvGrpSpPr/>
            <p:nvPr/>
          </p:nvGrpSpPr>
          <p:grpSpPr>
            <a:xfrm>
              <a:off x="2558919" y="2788926"/>
              <a:ext cx="2010236" cy="2826464"/>
              <a:chOff x="2558919" y="2788926"/>
              <a:chExt cx="2010236" cy="2826464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558919" y="4526268"/>
                <a:ext cx="1812489" cy="1089122"/>
                <a:chOff x="2203407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203407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8" name="Rectangle 27"/>
                <p:cNvSpPr/>
                <p:nvPr/>
              </p:nvSpPr>
              <p:spPr>
                <a:xfrm>
                  <a:off x="2203407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Accounting &amp; Finance</a:t>
                  </a:r>
                  <a:endParaRPr lang="en-US" sz="1800" b="1" kern="1200" dirty="0"/>
                </a:p>
              </p:txBody>
            </p:sp>
          </p:grpSp>
          <p:cxnSp>
            <p:nvCxnSpPr>
              <p:cNvPr id="26" name="Elbow Connector 25"/>
              <p:cNvCxnSpPr>
                <a:endCxn id="27" idx="0"/>
              </p:cNvCxnSpPr>
              <p:nvPr/>
            </p:nvCxnSpPr>
            <p:spPr>
              <a:xfrm rot="5400000">
                <a:off x="3148489" y="3105602"/>
                <a:ext cx="1737341" cy="1103990"/>
              </a:xfrm>
              <a:prstGeom prst="bentConnector3">
                <a:avLst>
                  <a:gd name="adj1" fmla="val 50000"/>
                </a:avLst>
              </a:prstGeom>
              <a:ln w="57150" cmpd="sng">
                <a:solidFill>
                  <a:srgbClr val="3C7C9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4569154" y="2788926"/>
              <a:ext cx="1995367" cy="2826464"/>
              <a:chOff x="4569154" y="2788926"/>
              <a:chExt cx="1995367" cy="2826464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752032" y="4526268"/>
                <a:ext cx="1812489" cy="1089122"/>
                <a:chOff x="4396520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4396520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" name="Rectangle 23"/>
                <p:cNvSpPr/>
                <p:nvPr/>
              </p:nvSpPr>
              <p:spPr>
                <a:xfrm>
                  <a:off x="4396520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Production</a:t>
                  </a:r>
                  <a:endParaRPr lang="en-US" sz="1800" b="1" kern="1200" dirty="0"/>
                </a:p>
              </p:txBody>
            </p:sp>
          </p:grpSp>
          <p:cxnSp>
            <p:nvCxnSpPr>
              <p:cNvPr id="22" name="Elbow Connector 21"/>
              <p:cNvCxnSpPr>
                <a:endCxn id="23" idx="0"/>
              </p:cNvCxnSpPr>
              <p:nvPr/>
            </p:nvCxnSpPr>
            <p:spPr>
              <a:xfrm rot="16200000" flipH="1">
                <a:off x="4245045" y="3113035"/>
                <a:ext cx="1737341" cy="1089123"/>
              </a:xfrm>
              <a:prstGeom prst="bentConnector3">
                <a:avLst>
                  <a:gd name="adj1" fmla="val 50000"/>
                </a:avLst>
              </a:prstGeom>
              <a:ln w="57150" cmpd="sng">
                <a:solidFill>
                  <a:srgbClr val="3C7C9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365806" y="2788926"/>
              <a:ext cx="8391828" cy="2826464"/>
              <a:chOff x="365806" y="2788926"/>
              <a:chExt cx="8391828" cy="2826464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945145" y="4526268"/>
                <a:ext cx="1812489" cy="1089122"/>
                <a:chOff x="6589633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6589633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0" name="Rectangle 19"/>
                <p:cNvSpPr/>
                <p:nvPr/>
              </p:nvSpPr>
              <p:spPr>
                <a:xfrm>
                  <a:off x="6589633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Sales</a:t>
                  </a:r>
                  <a:endParaRPr lang="en-US" sz="1800" b="1" kern="12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365806" y="2788926"/>
                <a:ext cx="7485585" cy="2826464"/>
                <a:chOff x="365806" y="2788926"/>
                <a:chExt cx="7485585" cy="2826464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365806" y="4526268"/>
                  <a:ext cx="1812489" cy="1089122"/>
                  <a:chOff x="10294" y="1287579"/>
                  <a:chExt cx="1812489" cy="906244"/>
                </a:xfrm>
                <a:scene3d>
                  <a:camera prst="orthographicFront">
                    <a:rot lat="0" lon="0" rev="0"/>
                  </a:camera>
                  <a:lightRig rig="contrasting" dir="t">
                    <a:rot lat="0" lon="0" rev="1200000"/>
                  </a:lightRig>
                </a:scene3d>
              </p:grpSpPr>
              <p:sp>
                <p:nvSpPr>
                  <p:cNvPr id="17" name="Rectangle 16"/>
                  <p:cNvSpPr/>
                  <p:nvPr/>
                </p:nvSpPr>
                <p:spPr>
                  <a:xfrm>
                    <a:off x="10294" y="1287579"/>
                    <a:ext cx="1812489" cy="906244"/>
                  </a:xfrm>
                  <a:prstGeom prst="rect">
                    <a:avLst/>
                  </a:prstGeom>
                  <a:solidFill>
                    <a:srgbClr val="256C8D"/>
                  </a:solidFill>
                  <a:sp3d contourW="19050" prstMaterial="metal">
                    <a:bevelT w="88900" h="203200"/>
                    <a:bevelB w="165100" h="254000"/>
                  </a:sp3d>
                </p:spPr>
                <p:style>
                  <a:ln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10294" y="1287579"/>
                    <a:ext cx="1812489" cy="906244"/>
                  </a:xfrm>
                  <a:prstGeom prst="rect">
                    <a:avLst/>
                  </a:prstGeom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1430" tIns="11430" rIns="11430" bIns="11430" numCol="1" spcCol="1270" anchor="ctr" anchorCtr="0">
                    <a:noAutofit/>
                  </a:bodyPr>
                  <a:lstStyle/>
                  <a:p>
                    <a:pPr lvl="0" algn="ctr" defTabSz="8001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US" sz="1800" b="1" kern="1200" dirty="0" smtClean="0"/>
                      <a:t>Human Resources</a:t>
                    </a:r>
                    <a:endParaRPr lang="en-US" sz="1800" b="1" kern="1200" dirty="0"/>
                  </a:p>
                </p:txBody>
              </p:sp>
            </p:grpSp>
            <p:cxnSp>
              <p:nvCxnSpPr>
                <p:cNvPr id="15" name="Elbow Connector 14"/>
                <p:cNvCxnSpPr>
                  <a:endCxn id="17" idx="0"/>
                </p:cNvCxnSpPr>
                <p:nvPr/>
              </p:nvCxnSpPr>
              <p:spPr>
                <a:xfrm rot="5400000">
                  <a:off x="2051933" y="2009046"/>
                  <a:ext cx="1737341" cy="3297103"/>
                </a:xfrm>
                <a:prstGeom prst="bentConnector3">
                  <a:avLst>
                    <a:gd name="adj1" fmla="val 50000"/>
                  </a:avLst>
                </a:prstGeom>
                <a:ln w="57150" cmpd="sng">
                  <a:solidFill>
                    <a:srgbClr val="3C7C9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Elbow Connector 15"/>
                <p:cNvCxnSpPr>
                  <a:endCxn id="19" idx="0"/>
                </p:cNvCxnSpPr>
                <p:nvPr/>
              </p:nvCxnSpPr>
              <p:spPr>
                <a:xfrm rot="16200000" flipH="1">
                  <a:off x="5341602" y="2016479"/>
                  <a:ext cx="1737341" cy="3282236"/>
                </a:xfrm>
                <a:prstGeom prst="bentConnector3">
                  <a:avLst>
                    <a:gd name="adj1" fmla="val 50000"/>
                  </a:avLst>
                </a:prstGeom>
                <a:ln w="57150" cmpd="sng">
                  <a:solidFill>
                    <a:srgbClr val="3C7C9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9" name="Group 28"/>
          <p:cNvGrpSpPr/>
          <p:nvPr/>
        </p:nvGrpSpPr>
        <p:grpSpPr>
          <a:xfrm>
            <a:off x="3383310" y="1881399"/>
            <a:ext cx="2377380" cy="907528"/>
            <a:chOff x="3017518" y="0"/>
            <a:chExt cx="2377380" cy="90752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0" name="Rectangle 29"/>
            <p:cNvSpPr/>
            <p:nvPr/>
          </p:nvSpPr>
          <p:spPr>
            <a:xfrm>
              <a:off x="3017518" y="0"/>
              <a:ext cx="2377380" cy="907528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effectLst>
              <a:outerShdw blurRad="38100" dist="25400" dir="2700000" algn="tl" rotWithShape="0">
                <a:srgbClr val="000000">
                  <a:alpha val="43000"/>
                </a:srgbClr>
              </a:outerShdw>
            </a:effectLst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3017518" y="0"/>
              <a:ext cx="2377380" cy="9075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President/Owner/ Proprietorships</a:t>
              </a:r>
              <a:endParaRPr lang="en-US" sz="18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5036726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800000"/>
                </a:solidFill>
              </a:rPr>
              <a:t>Exhibit 5</a:t>
            </a:r>
            <a:r>
              <a:rPr lang="en-US" sz="2800" dirty="0" smtClean="0">
                <a:solidFill>
                  <a:srgbClr val="800000"/>
                </a:solidFill>
              </a:rPr>
              <a:t>-4</a:t>
            </a:r>
            <a:r>
              <a:rPr lang="en-US" sz="2800" dirty="0" smtClean="0"/>
              <a:t>    </a:t>
            </a:r>
            <a:br>
              <a:rPr lang="en-US" sz="2800" dirty="0" smtClean="0"/>
            </a:br>
            <a:r>
              <a:rPr lang="en-US" sz="2800" dirty="0" smtClean="0"/>
              <a:t>Advantages and Disadvantages </a:t>
            </a:r>
            <a:br>
              <a:rPr lang="en-US" sz="2800" dirty="0" smtClean="0"/>
            </a:br>
            <a:r>
              <a:rPr lang="en-US" sz="2800" dirty="0" smtClean="0"/>
              <a:t>of Sole Proprietorships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47980771"/>
              </p:ext>
            </p:extLst>
          </p:nvPr>
        </p:nvGraphicFramePr>
        <p:xfrm>
          <a:off x="274367" y="1691660"/>
          <a:ext cx="8686705" cy="4846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76359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association of two or more co-owners of a business </a:t>
            </a:r>
            <a:endParaRPr lang="en-US" dirty="0" smtClean="0"/>
          </a:p>
          <a:p>
            <a:r>
              <a:rPr lang="en-US" dirty="0" smtClean="0"/>
              <a:t>Many professional firms are partnerships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48958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Chart 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 smtClean="0"/>
              <a:t>Partnership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43375" y="6492875"/>
            <a:ext cx="990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57496" y="2331732"/>
            <a:ext cx="4007025" cy="906244"/>
            <a:chOff x="2557496" y="2331732"/>
            <a:chExt cx="4007025" cy="906244"/>
          </a:xfrm>
        </p:grpSpPr>
        <p:grpSp>
          <p:nvGrpSpPr>
            <p:cNvPr id="8" name="Group 7"/>
            <p:cNvGrpSpPr/>
            <p:nvPr/>
          </p:nvGrpSpPr>
          <p:grpSpPr>
            <a:xfrm>
              <a:off x="2557496" y="2331732"/>
              <a:ext cx="1812489" cy="906244"/>
              <a:chOff x="2197390" y="0"/>
              <a:chExt cx="1812489" cy="90624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9" name="Rectangle 8"/>
              <p:cNvSpPr/>
              <p:nvPr/>
            </p:nvSpPr>
            <p:spPr>
              <a:xfrm>
                <a:off x="2197390" y="0"/>
                <a:ext cx="1812489" cy="906244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Rectangle 9"/>
              <p:cNvSpPr/>
              <p:nvPr/>
            </p:nvSpPr>
            <p:spPr>
              <a:xfrm>
                <a:off x="2197390" y="0"/>
                <a:ext cx="1812489" cy="90624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/>
                  <a:t>Co-Owner</a:t>
                </a:r>
                <a:endParaRPr lang="en-US" sz="1800" b="1" kern="12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52032" y="2331732"/>
              <a:ext cx="1812489" cy="906244"/>
              <a:chOff x="2197390" y="0"/>
              <a:chExt cx="1812489" cy="90624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2" name="Rectangle 11"/>
              <p:cNvSpPr/>
              <p:nvPr/>
            </p:nvSpPr>
            <p:spPr>
              <a:xfrm>
                <a:off x="2197390" y="0"/>
                <a:ext cx="1812489" cy="906244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Rectangle 12"/>
              <p:cNvSpPr/>
              <p:nvPr/>
            </p:nvSpPr>
            <p:spPr>
              <a:xfrm>
                <a:off x="2197390" y="0"/>
                <a:ext cx="1812489" cy="90624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" tIns="11430" rIns="11430" bIns="1143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/>
                  <a:t>Co-Owner</a:t>
                </a:r>
                <a:endParaRPr lang="en-US" sz="1800" b="1" kern="1200" dirty="0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4477715" y="2423171"/>
              <a:ext cx="182878" cy="36575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386276" y="2788927"/>
              <a:ext cx="365756" cy="0"/>
            </a:xfrm>
            <a:prstGeom prst="line">
              <a:avLst/>
            </a:prstGeom>
            <a:ln w="76200" cmpd="sng">
              <a:solidFill>
                <a:srgbClr val="184B5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65806" y="2788926"/>
            <a:ext cx="8391828" cy="2826464"/>
            <a:chOff x="365806" y="2788926"/>
            <a:chExt cx="8391828" cy="2826464"/>
          </a:xfrm>
        </p:grpSpPr>
        <p:grpSp>
          <p:nvGrpSpPr>
            <p:cNvPr id="7" name="Group 6"/>
            <p:cNvGrpSpPr/>
            <p:nvPr/>
          </p:nvGrpSpPr>
          <p:grpSpPr>
            <a:xfrm>
              <a:off x="2558919" y="2788926"/>
              <a:ext cx="2010236" cy="2826464"/>
              <a:chOff x="2558919" y="2788926"/>
              <a:chExt cx="2010236" cy="2826464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2558919" y="4526268"/>
                <a:ext cx="1812489" cy="1089122"/>
                <a:chOff x="2203407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203407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" name="Rectangle 22"/>
                <p:cNvSpPr/>
                <p:nvPr/>
              </p:nvSpPr>
              <p:spPr>
                <a:xfrm>
                  <a:off x="2203407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Accounting &amp; Finance</a:t>
                  </a:r>
                  <a:endParaRPr lang="en-US" sz="1800" b="1" kern="1200" dirty="0"/>
                </a:p>
              </p:txBody>
            </p:sp>
          </p:grpSp>
          <p:cxnSp>
            <p:nvCxnSpPr>
              <p:cNvPr id="49" name="Elbow Connector 48"/>
              <p:cNvCxnSpPr>
                <a:stCxn id="46" idx="2"/>
                <a:endCxn id="22" idx="0"/>
              </p:cNvCxnSpPr>
              <p:nvPr/>
            </p:nvCxnSpPr>
            <p:spPr>
              <a:xfrm rot="5400000">
                <a:off x="3148489" y="3105602"/>
                <a:ext cx="1737341" cy="1103990"/>
              </a:xfrm>
              <a:prstGeom prst="bentConnector3">
                <a:avLst>
                  <a:gd name="adj1" fmla="val 50000"/>
                </a:avLst>
              </a:prstGeom>
              <a:ln w="57150" cmpd="sng">
                <a:solidFill>
                  <a:srgbClr val="3C7C9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4569154" y="2788926"/>
              <a:ext cx="1995367" cy="2826464"/>
              <a:chOff x="4569154" y="2788926"/>
              <a:chExt cx="1995367" cy="2826464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4752032" y="4526268"/>
                <a:ext cx="1812489" cy="1089122"/>
                <a:chOff x="4396520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396520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96520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Production</a:t>
                  </a:r>
                  <a:endParaRPr lang="en-US" sz="1800" b="1" kern="1200" dirty="0"/>
                </a:p>
              </p:txBody>
            </p:sp>
          </p:grpSp>
          <p:cxnSp>
            <p:nvCxnSpPr>
              <p:cNvPr id="51" name="Elbow Connector 50"/>
              <p:cNvCxnSpPr>
                <a:stCxn id="46" idx="2"/>
                <a:endCxn id="20" idx="0"/>
              </p:cNvCxnSpPr>
              <p:nvPr/>
            </p:nvCxnSpPr>
            <p:spPr>
              <a:xfrm rot="16200000" flipH="1">
                <a:off x="4245045" y="3113035"/>
                <a:ext cx="1737341" cy="1089123"/>
              </a:xfrm>
              <a:prstGeom prst="bentConnector3">
                <a:avLst>
                  <a:gd name="adj1" fmla="val 50000"/>
                </a:avLst>
              </a:prstGeom>
              <a:ln w="57150" cmpd="sng">
                <a:solidFill>
                  <a:srgbClr val="3C7C9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365806" y="2788926"/>
              <a:ext cx="8391828" cy="2826464"/>
              <a:chOff x="365806" y="2788926"/>
              <a:chExt cx="8391828" cy="2826464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945145" y="4526268"/>
                <a:ext cx="1812489" cy="1089122"/>
                <a:chOff x="6589633" y="1287579"/>
                <a:chExt cx="1812489" cy="906244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6589633" y="1287579"/>
                  <a:ext cx="1812489" cy="906244"/>
                </a:xfrm>
                <a:prstGeom prst="rect">
                  <a:avLst/>
                </a:prstGeom>
                <a:solidFill>
                  <a:srgbClr val="256C8D"/>
                </a:soli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9" name="Rectangle 18"/>
                <p:cNvSpPr/>
                <p:nvPr/>
              </p:nvSpPr>
              <p:spPr>
                <a:xfrm>
                  <a:off x="6589633" y="1287579"/>
                  <a:ext cx="1812489" cy="906244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1430" tIns="11430" rIns="11430" bIns="11430" numCol="1" spcCol="1270" anchor="ctr" anchorCtr="0">
                  <a:noAutofit/>
                </a:bodyPr>
                <a:lstStyle/>
                <a:p>
                  <a:pPr lvl="0" algn="ctr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800" b="1" kern="1200" dirty="0" smtClean="0"/>
                    <a:t>Sales</a:t>
                  </a:r>
                  <a:endParaRPr lang="en-US" sz="1800" b="1" kern="1200" dirty="0"/>
                </a:p>
              </p:txBody>
            </p:sp>
          </p:grpSp>
          <p:grpSp>
            <p:nvGrpSpPr>
              <p:cNvPr id="3" name="Group 2"/>
              <p:cNvGrpSpPr/>
              <p:nvPr/>
            </p:nvGrpSpPr>
            <p:grpSpPr>
              <a:xfrm>
                <a:off x="365806" y="2788926"/>
                <a:ext cx="7485585" cy="2826464"/>
                <a:chOff x="365806" y="2788926"/>
                <a:chExt cx="7485585" cy="2826464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365806" y="4526268"/>
                  <a:ext cx="1812489" cy="1089122"/>
                  <a:chOff x="10294" y="1287579"/>
                  <a:chExt cx="1812489" cy="906244"/>
                </a:xfrm>
                <a:scene3d>
                  <a:camera prst="orthographicFront">
                    <a:rot lat="0" lon="0" rev="0"/>
                  </a:camera>
                  <a:lightRig rig="contrasting" dir="t">
                    <a:rot lat="0" lon="0" rev="1200000"/>
                  </a:lightRig>
                </a:scene3d>
              </p:grpSpPr>
              <p:sp>
                <p:nvSpPr>
                  <p:cNvPr id="24" name="Rectangle 23"/>
                  <p:cNvSpPr/>
                  <p:nvPr/>
                </p:nvSpPr>
                <p:spPr>
                  <a:xfrm>
                    <a:off x="10294" y="1287579"/>
                    <a:ext cx="1812489" cy="906244"/>
                  </a:xfrm>
                  <a:prstGeom prst="rect">
                    <a:avLst/>
                  </a:prstGeom>
                  <a:solidFill>
                    <a:srgbClr val="256C8D"/>
                  </a:solidFill>
                  <a:sp3d contourW="19050" prstMaterial="metal">
                    <a:bevelT w="88900" h="203200"/>
                    <a:bevelB w="165100" h="254000"/>
                  </a:sp3d>
                </p:spPr>
                <p:style>
                  <a:ln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10294" y="1287579"/>
                    <a:ext cx="1812489" cy="906244"/>
                  </a:xfrm>
                  <a:prstGeom prst="rect">
                    <a:avLst/>
                  </a:prstGeom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1430" tIns="11430" rIns="11430" bIns="11430" numCol="1" spcCol="1270" anchor="ctr" anchorCtr="0">
                    <a:noAutofit/>
                  </a:bodyPr>
                  <a:lstStyle/>
                  <a:p>
                    <a:pPr lvl="0" algn="ctr" defTabSz="8001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US" sz="1800" b="1" kern="1200" dirty="0" smtClean="0"/>
                      <a:t>Human Resources</a:t>
                    </a:r>
                    <a:endParaRPr lang="en-US" sz="1800" b="1" kern="1200" dirty="0"/>
                  </a:p>
                </p:txBody>
              </p:sp>
            </p:grpSp>
            <p:cxnSp>
              <p:nvCxnSpPr>
                <p:cNvPr id="44" name="Elbow Connector 43"/>
                <p:cNvCxnSpPr>
                  <a:stCxn id="46" idx="2"/>
                  <a:endCxn id="24" idx="0"/>
                </p:cNvCxnSpPr>
                <p:nvPr/>
              </p:nvCxnSpPr>
              <p:spPr>
                <a:xfrm rot="5400000">
                  <a:off x="2051933" y="2009046"/>
                  <a:ext cx="1737341" cy="3297103"/>
                </a:xfrm>
                <a:prstGeom prst="bentConnector3">
                  <a:avLst>
                    <a:gd name="adj1" fmla="val 50000"/>
                  </a:avLst>
                </a:prstGeom>
                <a:ln w="57150" cmpd="sng">
                  <a:solidFill>
                    <a:srgbClr val="3C7C9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Elbow Connector 61"/>
                <p:cNvCxnSpPr>
                  <a:stCxn id="46" idx="2"/>
                  <a:endCxn id="18" idx="0"/>
                </p:cNvCxnSpPr>
                <p:nvPr/>
              </p:nvCxnSpPr>
              <p:spPr>
                <a:xfrm rot="16200000" flipH="1">
                  <a:off x="5341602" y="2016479"/>
                  <a:ext cx="1737341" cy="3282236"/>
                </a:xfrm>
                <a:prstGeom prst="bentConnector3">
                  <a:avLst>
                    <a:gd name="adj1" fmla="val 50000"/>
                  </a:avLst>
                </a:prstGeom>
                <a:ln w="57150" cmpd="sng">
                  <a:solidFill>
                    <a:srgbClr val="3C7C95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58347613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Exhibit 5-5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Advantages </a:t>
            </a:r>
            <a:r>
              <a:rPr lang="en-US" sz="2800" dirty="0"/>
              <a:t>and Disadvantages of Partnerships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86708685"/>
              </p:ext>
            </p:extLst>
          </p:nvPr>
        </p:nvGraphicFramePr>
        <p:xfrm>
          <a:off x="274367" y="1600220"/>
          <a:ext cx="8686705" cy="4846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19026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partnerships</a:t>
            </a:r>
          </a:p>
          <a:p>
            <a:pPr lvl="1"/>
            <a:r>
              <a:rPr lang="en-US" sz="3200" dirty="0" smtClean="0"/>
              <a:t>General partnership</a:t>
            </a:r>
          </a:p>
          <a:p>
            <a:pPr lvl="1"/>
            <a:r>
              <a:rPr lang="en-US" sz="3200" dirty="0" smtClean="0"/>
              <a:t>Limited partnership</a:t>
            </a:r>
          </a:p>
          <a:p>
            <a:pPr lvl="1"/>
            <a:r>
              <a:rPr lang="en-US" sz="3200" dirty="0" smtClean="0"/>
              <a:t>Unlimited partnership</a:t>
            </a:r>
          </a:p>
          <a:p>
            <a:r>
              <a:rPr lang="en-US" dirty="0" smtClean="0"/>
              <a:t>The partnership agreement</a:t>
            </a:r>
          </a:p>
          <a:p>
            <a:r>
              <a:rPr lang="en-US" dirty="0" smtClean="0"/>
              <a:t>The Uniform Partnership Act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3007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Corporations: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900000"/>
                </a:solidFill>
              </a:rPr>
              <a:t>corporation</a:t>
            </a:r>
            <a:r>
              <a:rPr lang="en-US" dirty="0"/>
              <a:t> is a legal entity owned by an unlimited number of shareholders that have limited liability under a common name that pays either single or double </a:t>
            </a:r>
            <a:r>
              <a:rPr lang="en-US" dirty="0" smtClean="0"/>
              <a:t>taxes.</a:t>
            </a:r>
          </a:p>
          <a:p>
            <a:r>
              <a:rPr lang="en-US" dirty="0"/>
              <a:t>There are also nonprofit corporations that have no individual owners and pay no taxes.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96176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Chart 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 smtClean="0"/>
              <a:t>Corporations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46629783"/>
              </p:ext>
            </p:extLst>
          </p:nvPr>
        </p:nvGraphicFramePr>
        <p:xfrm>
          <a:off x="365807" y="1828800"/>
          <a:ext cx="8503826" cy="4343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880102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F49EE9-FDDA-4CDF-92C3-B499BAB614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0F49EE9-FDDA-4CDF-92C3-B499BAB614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A4E496-7049-4CB9-9789-0BD32645C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74A4E496-7049-4CB9-9789-0BD32645CE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BBE16F-0865-4E5F-AB42-2EAE20FFAF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DCBBE16F-0865-4E5F-AB42-2EAE20FFAF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EE2063-05D8-4CBE-8CDB-1FD003C60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A1EE2063-05D8-4CBE-8CDB-1FD003C60F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6994E6-1785-41EF-A170-92981A0C3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D06994E6-1785-41EF-A170-92981A0C3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2DE27D-21F8-491E-9629-C38D71474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0D2DE27D-21F8-491E-9629-C38D714740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A44312-D2AD-4AF8-90BC-5978F8B3B1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B9A44312-D2AD-4AF8-90BC-5978F8B3B1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562E3A-79C6-41B0-99D7-916BA96AD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5B562E3A-79C6-41B0-99D7-916BA96AD4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A84E70-2C11-4806-8925-610761CE3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B9A84E70-2C11-4806-8925-610761CE3D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C1C4C4-715C-4ECF-812E-422CE618E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16C1C4C4-715C-4ECF-812E-422CE618EB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F9F763-3059-45E6-B5F9-934008A7E4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graphicEl>
                                              <a:dgm id="{BAF9F763-3059-45E6-B5F9-934008A7E4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4F2877-46F8-4C3E-B436-EC5082B21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154F2877-46F8-4C3E-B436-EC5082B219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2E492E-C15C-4D13-8A0B-F34D86E82F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A92E492E-C15C-4D13-8A0B-F34D86E82F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A2D965-81F0-4FD5-A881-18934B8E3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0EA2D965-81F0-4FD5-A881-18934B8E3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B30067-C15C-4FF4-B296-9FB381100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graphicEl>
                                              <a:dgm id="{0DB30067-C15C-4FF4-B296-9FB381100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057415"/>
            <a:ext cx="8869583" cy="4571950"/>
          </a:xfrm>
        </p:spPr>
        <p:txBody>
          <a:bodyPr>
            <a:noAutofit/>
          </a:bodyPr>
          <a:lstStyle/>
          <a:p>
            <a:pPr lvl="0">
              <a:spcBef>
                <a:spcPts val="800"/>
              </a:spcBef>
            </a:pPr>
            <a:r>
              <a:rPr lang="en-US" sz="1800" dirty="0"/>
              <a:t>Explain what a business plan is and who will read it.  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Describe  the “5 </a:t>
            </a:r>
            <a:r>
              <a:rPr lang="en-US" sz="1800" dirty="0" smtClean="0"/>
              <a:t>Cs </a:t>
            </a:r>
            <a:r>
              <a:rPr lang="en-US" sz="1800" dirty="0"/>
              <a:t>of Credit.”  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List the main sections of a business plan. 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Explain why the </a:t>
            </a:r>
            <a:r>
              <a:rPr lang="en-US" sz="1800" dirty="0" smtClean="0"/>
              <a:t>executive summary </a:t>
            </a:r>
            <a:r>
              <a:rPr lang="en-US" sz="1800" dirty="0"/>
              <a:t>is written last but placed first in the business plan.  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Describe what the </a:t>
            </a:r>
            <a:r>
              <a:rPr lang="en-US" sz="1800" dirty="0" smtClean="0"/>
              <a:t>introduction </a:t>
            </a:r>
            <a:r>
              <a:rPr lang="en-US" sz="1800" dirty="0"/>
              <a:t>section of the business plan includes. 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Discuss the differences among </a:t>
            </a:r>
            <a:r>
              <a:rPr lang="en-US" sz="1800" dirty="0" smtClean="0"/>
              <a:t>the </a:t>
            </a:r>
            <a:r>
              <a:rPr lang="en-US" sz="1800" dirty="0"/>
              <a:t>legal structure of the sole proprietorship, partnership, corporation, and limited liability company (LLC).</a:t>
            </a:r>
          </a:p>
          <a:p>
            <a:pPr lvl="0">
              <a:spcBef>
                <a:spcPts val="800"/>
              </a:spcBef>
            </a:pPr>
            <a:r>
              <a:rPr lang="en-US" sz="1800" dirty="0"/>
              <a:t>Describe the strategy formulation section of the business plan process. </a:t>
            </a:r>
          </a:p>
          <a:p>
            <a:pPr>
              <a:spcBef>
                <a:spcPts val="800"/>
              </a:spcBef>
            </a:pPr>
            <a:r>
              <a:rPr lang="en-US" sz="1800" dirty="0" smtClean="0"/>
              <a:t>Identify </a:t>
            </a:r>
            <a:r>
              <a:rPr lang="en-US" sz="1800" dirty="0"/>
              <a:t>the five internal environmental components and the two primary external environmental factors that affect organizational performance, and the difference between these two environments and their </a:t>
            </a:r>
            <a:r>
              <a:rPr lang="en-US" sz="1800" dirty="0" smtClean="0"/>
              <a:t>interrelationship.</a:t>
            </a:r>
          </a:p>
          <a:p>
            <a:pPr>
              <a:spcBef>
                <a:spcPts val="800"/>
              </a:spcBef>
            </a:pPr>
            <a:r>
              <a:rPr lang="en-US" sz="1800" dirty="0" smtClean="0"/>
              <a:t>Define the 19 key terms identified in this chapter.</a:t>
            </a:r>
            <a:endParaRPr lang="en-US" sz="18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900000"/>
                </a:solidFill>
              </a:rPr>
              <a:t>Exhibit 5-8</a:t>
            </a:r>
            <a:r>
              <a:rPr lang="en-US" sz="2800" dirty="0" smtClean="0"/>
              <a:t>  </a:t>
            </a:r>
            <a:br>
              <a:rPr lang="en-US" sz="2800" dirty="0" smtClean="0"/>
            </a:br>
            <a:r>
              <a:rPr lang="en-US" sz="2800" dirty="0" smtClean="0"/>
              <a:t>Advantages </a:t>
            </a:r>
            <a:r>
              <a:rPr lang="en-US" sz="2800" dirty="0"/>
              <a:t>and </a:t>
            </a:r>
            <a:r>
              <a:rPr lang="en-US" sz="2800" dirty="0" smtClean="0"/>
              <a:t>Disadvantages </a:t>
            </a:r>
            <a:r>
              <a:rPr lang="en-US" sz="2800" dirty="0"/>
              <a:t>of </a:t>
            </a:r>
            <a:r>
              <a:rPr lang="en-US" sz="2800" dirty="0" smtClean="0"/>
              <a:t>Corporations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64058018"/>
              </p:ext>
            </p:extLst>
          </p:nvPr>
        </p:nvGraphicFramePr>
        <p:xfrm>
          <a:off x="274367" y="1600220"/>
          <a:ext cx="8686705" cy="4846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88255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6945CDD5-59DC-0543-8A9C-BD6F65F7A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72AE4235-0DC0-624C-B8B2-FAC5966D1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BE7138BA-CB28-624E-ABBA-DFEA3750C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dgm id="{113966F1-232C-FA4A-BE14-D635FCA7F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Taxation of the C </a:t>
            </a:r>
            <a:br>
              <a:rPr lang="en-US" sz="3600" dirty="0" smtClean="0"/>
            </a:br>
            <a:r>
              <a:rPr lang="en-US" sz="3600" dirty="0" smtClean="0"/>
              <a:t>and Nonprofit Corporations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900000"/>
                </a:solidFill>
              </a:rPr>
              <a:t>C corporation </a:t>
            </a:r>
            <a:r>
              <a:rPr lang="en-US" dirty="0"/>
              <a:t>pays business taxes on </a:t>
            </a:r>
            <a:r>
              <a:rPr lang="en-US" dirty="0" smtClean="0"/>
              <a:t>profits, </a:t>
            </a:r>
            <a:r>
              <a:rPr lang="en-US" dirty="0"/>
              <a:t>and its unlimited number of shareholders with limited liability pay individual taxes on any share of the distribution of </a:t>
            </a:r>
            <a:r>
              <a:rPr lang="en-US" dirty="0" smtClean="0"/>
              <a:t>profits (double taxation).</a:t>
            </a:r>
          </a:p>
          <a:p>
            <a:r>
              <a:rPr lang="en-US" dirty="0" smtClean="0">
                <a:solidFill>
                  <a:srgbClr val="900000"/>
                </a:solidFill>
              </a:rPr>
              <a:t>Nonprofit </a:t>
            </a:r>
            <a:r>
              <a:rPr lang="en-US" dirty="0">
                <a:solidFill>
                  <a:srgbClr val="900000"/>
                </a:solidFill>
              </a:rPr>
              <a:t>corporations </a:t>
            </a:r>
            <a:r>
              <a:rPr lang="en-US" dirty="0" smtClean="0"/>
              <a:t>pay no </a:t>
            </a:r>
            <a:r>
              <a:rPr lang="en-US" dirty="0"/>
              <a:t>taxes on profits, and because there are no owners, profits are not distributed.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88111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Taxation of the S 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320358" cy="4937725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The </a:t>
            </a:r>
            <a:r>
              <a:rPr lang="en-US" sz="3800" dirty="0">
                <a:solidFill>
                  <a:srgbClr val="900000"/>
                </a:solidFill>
              </a:rPr>
              <a:t>S corporation </a:t>
            </a:r>
            <a:r>
              <a:rPr lang="en-US" sz="3800" dirty="0"/>
              <a:t>does not pay business </a:t>
            </a:r>
            <a:r>
              <a:rPr lang="en-US" sz="3800" dirty="0" smtClean="0"/>
              <a:t>taxes; </a:t>
            </a:r>
            <a:r>
              <a:rPr lang="en-US" sz="3800" dirty="0"/>
              <a:t>its unlimited number of </a:t>
            </a:r>
            <a:r>
              <a:rPr lang="en-US" sz="3800" dirty="0" smtClean="0"/>
              <a:t>shareholders </a:t>
            </a:r>
            <a:r>
              <a:rPr lang="en-US" sz="3800" dirty="0"/>
              <a:t>with limited liability have their profit distributions taxed as individual income taxes. </a:t>
            </a:r>
          </a:p>
          <a:p>
            <a:r>
              <a:rPr lang="en-US" sz="3800" dirty="0" smtClean="0"/>
              <a:t>To qualify as an S corporation,</a:t>
            </a:r>
          </a:p>
          <a:p>
            <a:pPr lvl="1"/>
            <a:r>
              <a:rPr lang="en-US" sz="3500" dirty="0"/>
              <a:t>Shareholders must be U.S. </a:t>
            </a:r>
            <a:r>
              <a:rPr lang="en-US" sz="3500" dirty="0" smtClean="0"/>
              <a:t>citizens</a:t>
            </a:r>
            <a:endParaRPr lang="en-US" sz="3500" dirty="0"/>
          </a:p>
          <a:p>
            <a:pPr lvl="1"/>
            <a:r>
              <a:rPr lang="en-US" sz="3500" dirty="0"/>
              <a:t>The S corporation can’t be a subsidiary </a:t>
            </a:r>
            <a:endParaRPr lang="en-US" sz="3500" dirty="0" smtClean="0"/>
          </a:p>
          <a:p>
            <a:pPr lvl="1"/>
            <a:r>
              <a:rPr lang="en-US" sz="3500" dirty="0" smtClean="0"/>
              <a:t>Partnerships </a:t>
            </a:r>
            <a:r>
              <a:rPr lang="en-US" sz="3500" dirty="0"/>
              <a:t>and C corporations can’t own </a:t>
            </a:r>
            <a:r>
              <a:rPr lang="en-US" sz="3500" dirty="0" smtClean="0"/>
              <a:t>shares</a:t>
            </a:r>
            <a:endParaRPr lang="en-US" sz="3500" dirty="0"/>
          </a:p>
          <a:p>
            <a:pPr lvl="1"/>
            <a:r>
              <a:rPr lang="en-US" sz="3500" dirty="0" smtClean="0"/>
              <a:t>Certain </a:t>
            </a:r>
            <a:r>
              <a:rPr lang="en-US" sz="3500" dirty="0"/>
              <a:t>types of trusts and estates can own </a:t>
            </a:r>
            <a:r>
              <a:rPr lang="en-US" sz="3500" dirty="0" smtClean="0"/>
              <a:t>shares</a:t>
            </a:r>
            <a:endParaRPr lang="en-US" sz="3500" dirty="0"/>
          </a:p>
          <a:p>
            <a:pPr lvl="1"/>
            <a:r>
              <a:rPr lang="en-US" sz="3500" dirty="0"/>
              <a:t>The S can only have one class of stock, common or </a:t>
            </a:r>
            <a:r>
              <a:rPr lang="en-US" sz="3500" dirty="0" smtClean="0"/>
              <a:t>preferred</a:t>
            </a:r>
            <a:endParaRPr lang="en-US" sz="3500" dirty="0"/>
          </a:p>
          <a:p>
            <a:pPr lvl="1"/>
            <a:r>
              <a:rPr lang="en-US" sz="3500" dirty="0"/>
              <a:t>It can’t have more than 100 members, and </a:t>
            </a:r>
            <a:r>
              <a:rPr lang="en-US" sz="3500" dirty="0" smtClean="0"/>
              <a:t>all </a:t>
            </a:r>
            <a:r>
              <a:rPr lang="en-US" sz="3500" dirty="0"/>
              <a:t>members must agree to be formed as an S </a:t>
            </a:r>
            <a:r>
              <a:rPr lang="en-US" sz="3500" dirty="0" smtClean="0"/>
              <a:t>corporation</a:t>
            </a:r>
            <a:endParaRPr lang="en-US" sz="3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816426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Formulation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Business 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023335"/>
          </a:xfrm>
        </p:spPr>
        <p:txBody>
          <a:bodyPr>
            <a:noAutofit/>
          </a:bodyPr>
          <a:lstStyle/>
          <a:p>
            <a:pPr marL="566738" lvl="0" indent="-566738">
              <a:spcBef>
                <a:spcPts val="200"/>
              </a:spcBef>
              <a:buFont typeface="+mj-lt"/>
              <a:buAutoNum type="arabicPeriod"/>
              <a:tabLst>
                <a:tab pos="566738" algn="l"/>
              </a:tabLst>
            </a:pPr>
            <a:r>
              <a:rPr lang="en-US" sz="2800" dirty="0">
                <a:solidFill>
                  <a:srgbClr val="B50202"/>
                </a:solidFill>
              </a:rPr>
              <a:t>Mission</a:t>
            </a:r>
            <a:r>
              <a:rPr lang="en-US" sz="2800" dirty="0"/>
              <a:t>: </a:t>
            </a:r>
            <a:r>
              <a:rPr lang="en-US" sz="2800" dirty="0" smtClean="0"/>
              <a:t>the organization’s </a:t>
            </a:r>
            <a:r>
              <a:rPr lang="en-US" sz="2800" dirty="0"/>
              <a:t>purpose or reason for </a:t>
            </a:r>
            <a:r>
              <a:rPr lang="en-US" sz="2800" dirty="0" smtClean="0"/>
              <a:t>being</a:t>
            </a:r>
          </a:p>
          <a:p>
            <a:pPr marL="566738" lvl="0" indent="-566738">
              <a:spcBef>
                <a:spcPts val="200"/>
              </a:spcBef>
              <a:buFont typeface="+mj-lt"/>
              <a:buAutoNum type="arabicPeriod"/>
              <a:tabLst>
                <a:tab pos="566738" algn="l"/>
              </a:tabLst>
            </a:pPr>
            <a:r>
              <a:rPr lang="en-US" sz="2800" dirty="0">
                <a:solidFill>
                  <a:srgbClr val="B50202"/>
                </a:solidFill>
              </a:rPr>
              <a:t>Objectives</a:t>
            </a:r>
            <a:r>
              <a:rPr lang="en-US" sz="2800" dirty="0" smtClean="0"/>
              <a:t> </a:t>
            </a:r>
            <a:r>
              <a:rPr lang="en-US" sz="2800" dirty="0"/>
              <a:t>(prioritized): </a:t>
            </a:r>
            <a:r>
              <a:rPr lang="en-US" sz="2800" dirty="0" smtClean="0"/>
              <a:t>what </a:t>
            </a:r>
            <a:r>
              <a:rPr lang="en-US" sz="2800" dirty="0"/>
              <a:t>the organization wants to </a:t>
            </a:r>
            <a:r>
              <a:rPr lang="en-US" sz="2800" dirty="0" smtClean="0"/>
              <a:t>accomplish </a:t>
            </a:r>
            <a:endParaRPr lang="en-US" sz="2800" dirty="0"/>
          </a:p>
          <a:p>
            <a:pPr marL="566738" lvl="0" indent="-566738">
              <a:spcBef>
                <a:spcPts val="200"/>
              </a:spcBef>
              <a:buFont typeface="+mj-lt"/>
              <a:buAutoNum type="arabicPeriod"/>
              <a:tabLst>
                <a:tab pos="566738" algn="l"/>
              </a:tabLst>
            </a:pPr>
            <a:r>
              <a:rPr lang="en-US" sz="2800" dirty="0">
                <a:solidFill>
                  <a:srgbClr val="B50202"/>
                </a:solidFill>
              </a:rPr>
              <a:t>Environmental Analysis</a:t>
            </a:r>
            <a:r>
              <a:rPr lang="en-US" sz="2800" dirty="0"/>
              <a:t>: </a:t>
            </a:r>
            <a:r>
              <a:rPr lang="en-US" sz="2800" dirty="0" smtClean="0"/>
              <a:t>includes </a:t>
            </a:r>
            <a:r>
              <a:rPr lang="en-US" sz="2800" dirty="0"/>
              <a:t>an analysis of the internal </a:t>
            </a:r>
            <a:r>
              <a:rPr lang="en-US" sz="2800" dirty="0" smtClean="0"/>
              <a:t>environment,  including </a:t>
            </a:r>
            <a:r>
              <a:rPr lang="en-US" sz="2800" dirty="0"/>
              <a:t>the mission and </a:t>
            </a:r>
            <a:r>
              <a:rPr lang="en-US" sz="2800" dirty="0" smtClean="0"/>
              <a:t>objectives, </a:t>
            </a:r>
            <a:r>
              <a:rPr lang="en-US" sz="2800" dirty="0"/>
              <a:t>and its external </a:t>
            </a:r>
            <a:r>
              <a:rPr lang="en-US" sz="2800" dirty="0" smtClean="0"/>
              <a:t>environment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23</a:t>
            </a:fld>
            <a:endParaRPr lang="en-US" dirty="0">
              <a:cs typeface="+mn-cs"/>
            </a:endParaRPr>
          </a:p>
        </p:txBody>
      </p:sp>
      <p:sp>
        <p:nvSpPr>
          <p:cNvPr id="7" name="Bevel 6"/>
          <p:cNvSpPr/>
          <p:nvPr/>
        </p:nvSpPr>
        <p:spPr>
          <a:xfrm>
            <a:off x="548684" y="5349219"/>
            <a:ext cx="8229509" cy="1005829"/>
          </a:xfrm>
          <a:prstGeom prst="bevel">
            <a:avLst/>
          </a:prstGeom>
          <a:solidFill>
            <a:srgbClr val="C9E5A9">
              <a:alpha val="90000"/>
            </a:srgb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Lucida Calligraphy"/>
                <a:cs typeface="Lucida Calligraphy"/>
              </a:rPr>
              <a:t>A strategy is a plan for achieving the organization’s mission and objectives. </a:t>
            </a:r>
          </a:p>
        </p:txBody>
      </p:sp>
    </p:spTree>
    <p:extLst>
      <p:ext uri="{BB962C8B-B14F-4D97-AF65-F5344CB8AC3E}">
        <p14:creationId xmlns:p14="http://schemas.microsoft.com/office/powerpoint/2010/main" val="110679445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E</a:t>
            </a:r>
            <a:r>
              <a:rPr lang="en-US" dirty="0" smtClean="0"/>
              <a:t>nvironment</a:t>
            </a:r>
            <a:r>
              <a:rPr lang="en-US" sz="3200" dirty="0" smtClean="0"/>
              <a:t> </a:t>
            </a:r>
            <a:r>
              <a:rPr lang="en-US" dirty="0"/>
              <a:t>Factors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24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67705415"/>
              </p:ext>
            </p:extLst>
          </p:nvPr>
        </p:nvGraphicFramePr>
        <p:xfrm>
          <a:off x="274367" y="2743189"/>
          <a:ext cx="8503827" cy="3703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548685" y="1691658"/>
            <a:ext cx="83209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The </a:t>
            </a:r>
            <a:r>
              <a:rPr lang="en-US" sz="2000" b="1" dirty="0" smtClean="0">
                <a:solidFill>
                  <a:srgbClr val="B50202"/>
                </a:solidFill>
              </a:rPr>
              <a:t>internal </a:t>
            </a:r>
            <a:r>
              <a:rPr lang="en-US" sz="2000" b="1" dirty="0">
                <a:solidFill>
                  <a:srgbClr val="B50202"/>
                </a:solidFill>
              </a:rPr>
              <a:t>environment </a:t>
            </a:r>
            <a:r>
              <a:rPr lang="en-US" sz="2000" b="1" dirty="0"/>
              <a:t>includes the management, mission and objectives, resources, the transformation process, and structure that affect the firm's performance from within its boundaries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154683"/>
            <a:ext cx="2743220" cy="523220"/>
          </a:xfrm>
          <a:prstGeom prst="rect">
            <a:avLst/>
          </a:prstGeom>
          <a:solidFill>
            <a:srgbClr val="D9E8F9"/>
          </a:solidFill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B50202"/>
                </a:solidFill>
              </a:rPr>
              <a:t>Exhibit 5-10</a:t>
            </a:r>
            <a:br>
              <a:rPr lang="en-US" sz="1400" b="1" dirty="0">
                <a:solidFill>
                  <a:srgbClr val="B50202"/>
                </a:solidFill>
              </a:rPr>
            </a:br>
            <a:r>
              <a:rPr lang="en-US" sz="1400" b="1" dirty="0"/>
              <a:t>Internal Environment Factors</a:t>
            </a:r>
          </a:p>
        </p:txBody>
      </p:sp>
    </p:spTree>
    <p:extLst>
      <p:ext uri="{BB962C8B-B14F-4D97-AF65-F5344CB8AC3E}">
        <p14:creationId xmlns:p14="http://schemas.microsoft.com/office/powerpoint/2010/main" val="213879506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29765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eveals </a:t>
            </a:r>
            <a:r>
              <a:rPr lang="en-US" dirty="0"/>
              <a:t>an organization’s purpose or reason for being </a:t>
            </a:r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/>
              <a:t>present and future products and services to be offered </a:t>
            </a:r>
            <a:endParaRPr lang="en-US" dirty="0" smtClean="0"/>
          </a:p>
          <a:p>
            <a:r>
              <a:rPr lang="en-US" dirty="0" smtClean="0"/>
              <a:t>Includes your industry and target market</a:t>
            </a:r>
          </a:p>
          <a:p>
            <a:r>
              <a:rPr lang="en-US" dirty="0"/>
              <a:t>C</a:t>
            </a:r>
            <a:r>
              <a:rPr lang="en-US" dirty="0" smtClean="0"/>
              <a:t>ompetitive </a:t>
            </a:r>
            <a:r>
              <a:rPr lang="en-US" dirty="0"/>
              <a:t>advantage is </a:t>
            </a:r>
            <a:r>
              <a:rPr lang="en-US" dirty="0" smtClean="0"/>
              <a:t>identified based </a:t>
            </a:r>
            <a:r>
              <a:rPr lang="en-US" dirty="0"/>
              <a:t>on the environmental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Philosophy of the business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97063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375" y="80386"/>
            <a:ext cx="9144000" cy="1336956"/>
          </a:xfrm>
        </p:spPr>
        <p:txBody>
          <a:bodyPr/>
          <a:lstStyle/>
          <a:p>
            <a:r>
              <a:rPr lang="en-US" sz="3600" dirty="0" smtClean="0"/>
              <a:t>The Transformation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3716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B50202"/>
                </a:solidFill>
              </a:rPr>
              <a:t>transformation </a:t>
            </a:r>
            <a:r>
              <a:rPr lang="en-US" dirty="0">
                <a:solidFill>
                  <a:srgbClr val="B50202"/>
                </a:solidFill>
              </a:rPr>
              <a:t>process</a:t>
            </a:r>
            <a:r>
              <a:rPr lang="en-US" dirty="0"/>
              <a:t> is the system for converting inputs into outputs. </a:t>
            </a:r>
            <a:r>
              <a:rPr lang="en-US" dirty="0" smtClean="0"/>
              <a:t>It has </a:t>
            </a:r>
            <a:r>
              <a:rPr lang="en-US" dirty="0"/>
              <a:t>a direct effect on the productivity and substitutability of the </a:t>
            </a:r>
            <a:r>
              <a:rPr lang="en-US" dirty="0" smtClean="0"/>
              <a:t>firm.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26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76444247"/>
              </p:ext>
            </p:extLst>
          </p:nvPr>
        </p:nvGraphicFramePr>
        <p:xfrm>
          <a:off x="1044170" y="2679110"/>
          <a:ext cx="6728195" cy="3675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91489" y="3154683"/>
            <a:ext cx="2743170" cy="523220"/>
          </a:xfrm>
          <a:prstGeom prst="rect">
            <a:avLst/>
          </a:prstGeom>
          <a:solidFill>
            <a:srgbClr val="D9E8F9"/>
          </a:solidFill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B50202"/>
                </a:solidFill>
              </a:rPr>
              <a:t>Exhibit 5-12 </a:t>
            </a:r>
            <a:br>
              <a:rPr lang="en-US" sz="1400" b="1" dirty="0">
                <a:solidFill>
                  <a:srgbClr val="B50202"/>
                </a:solidFill>
              </a:rPr>
            </a:br>
            <a:r>
              <a:rPr lang="en-US" sz="1400" b="1" dirty="0"/>
              <a:t>The Transformation Process</a:t>
            </a:r>
          </a:p>
        </p:txBody>
      </p:sp>
    </p:spTree>
    <p:extLst>
      <p:ext uri="{BB962C8B-B14F-4D97-AF65-F5344CB8AC3E}">
        <p14:creationId xmlns:p14="http://schemas.microsoft.com/office/powerpoint/2010/main" val="303502290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49275" y="1508781"/>
            <a:ext cx="8042276" cy="1554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An organization is a system. A </a:t>
            </a:r>
            <a:r>
              <a:rPr lang="en-US" sz="2600" dirty="0">
                <a:solidFill>
                  <a:srgbClr val="B50202"/>
                </a:solidFill>
              </a:rPr>
              <a:t>system</a:t>
            </a:r>
            <a:r>
              <a:rPr lang="en-US" sz="2600" dirty="0"/>
              <a:t> is a set of </a:t>
            </a:r>
            <a:r>
              <a:rPr lang="en-US" sz="2600" dirty="0" smtClean="0"/>
              <a:t>interacting </a:t>
            </a:r>
            <a:r>
              <a:rPr lang="en-US" sz="2600" dirty="0"/>
              <a:t>elements in which each part affects the whole, and each part is </a:t>
            </a:r>
            <a:r>
              <a:rPr lang="en-US" sz="2600" dirty="0" smtClean="0"/>
              <a:t>affected </a:t>
            </a:r>
            <a:r>
              <a:rPr lang="en-US" sz="2600" dirty="0"/>
              <a:t>by at least one other part.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350" y="6447118"/>
            <a:ext cx="990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27</a:t>
            </a:fld>
            <a:endParaRPr lang="en-US" dirty="0">
              <a:cs typeface="+mn-cs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91489" y="3154683"/>
            <a:ext cx="8923923" cy="3040373"/>
            <a:chOff x="91489" y="3154683"/>
            <a:chExt cx="8923923" cy="3040373"/>
          </a:xfrm>
        </p:grpSpPr>
        <p:sp>
          <p:nvSpPr>
            <p:cNvPr id="8" name="Rectangle 7"/>
            <p:cNvSpPr/>
            <p:nvPr/>
          </p:nvSpPr>
          <p:spPr>
            <a:xfrm>
              <a:off x="91489" y="3429000"/>
              <a:ext cx="1645902" cy="461665"/>
            </a:xfrm>
            <a:prstGeom prst="rect">
              <a:avLst/>
            </a:prstGeom>
            <a:solidFill>
              <a:srgbClr val="D9E8F9"/>
            </a:solidFill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rgbClr val="B50202"/>
                  </a:solidFill>
                </a:rPr>
                <a:t>Exhibit  5-13</a:t>
              </a:r>
              <a:endParaRPr lang="en-US" sz="1200" dirty="0">
                <a:solidFill>
                  <a:srgbClr val="B50202"/>
                </a:solidFill>
              </a:endParaRPr>
            </a:p>
            <a:p>
              <a:r>
                <a:rPr lang="en-US" sz="1200" b="1" dirty="0"/>
                <a:t>Means and Ends</a:t>
              </a:r>
              <a:r>
                <a:rPr lang="en-US" sz="1200" dirty="0"/>
                <a:t> 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280195" y="3611878"/>
              <a:ext cx="2651731" cy="2583178"/>
              <a:chOff x="3371850" y="2228850"/>
              <a:chExt cx="2400300" cy="240030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371850" y="2228850"/>
                <a:ext cx="2400300" cy="2400300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Oval 13"/>
              <p:cNvSpPr/>
              <p:nvPr/>
            </p:nvSpPr>
            <p:spPr>
              <a:xfrm>
                <a:off x="3646163" y="2495488"/>
                <a:ext cx="1867033" cy="1867033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Oval 14"/>
              <p:cNvSpPr/>
              <p:nvPr/>
            </p:nvSpPr>
            <p:spPr>
              <a:xfrm>
                <a:off x="3920479" y="2762113"/>
                <a:ext cx="1333766" cy="1333766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Oval 15"/>
              <p:cNvSpPr/>
              <p:nvPr/>
            </p:nvSpPr>
            <p:spPr>
              <a:xfrm>
                <a:off x="4194806" y="3028950"/>
                <a:ext cx="800100" cy="800100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Oval 16"/>
              <p:cNvSpPr/>
              <p:nvPr/>
            </p:nvSpPr>
            <p:spPr>
              <a:xfrm>
                <a:off x="4461438" y="3295581"/>
                <a:ext cx="266833" cy="266833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rgbClr r="0" g="0" b="0"/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grpSp>
          <p:nvGrpSpPr>
            <p:cNvPr id="33" name="Group 32"/>
            <p:cNvGrpSpPr/>
            <p:nvPr/>
          </p:nvGrpSpPr>
          <p:grpSpPr>
            <a:xfrm>
              <a:off x="4206244" y="3154683"/>
              <a:ext cx="4809168" cy="2481670"/>
              <a:chOff x="4206244" y="3497560"/>
              <a:chExt cx="4809168" cy="248167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206244" y="3497560"/>
                <a:ext cx="4809168" cy="721450"/>
                <a:chOff x="3623300" y="376336"/>
                <a:chExt cx="3691817" cy="423732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3623300" y="376336"/>
                  <a:ext cx="3691817" cy="423732"/>
                </a:xfrm>
                <a:prstGeom prst="rect">
                  <a:avLst/>
                </a:prstGeom>
              </p:spPr>
              <p:style>
                <a:lnRef idx="1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0" name="Rectangle 19"/>
                <p:cNvSpPr/>
                <p:nvPr/>
              </p:nvSpPr>
              <p:spPr>
                <a:xfrm>
                  <a:off x="3623300" y="376336"/>
                  <a:ext cx="3691817" cy="42373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9568" tIns="17780" rIns="17780" bIns="17780" numCol="1" spcCol="1270" anchor="ctr" anchorCtr="0">
                  <a:noAutofit/>
                </a:bodyPr>
                <a:lstStyle/>
                <a:p>
                  <a:pPr lvl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b="1" kern="1200" dirty="0"/>
                    <a:t>END: </a:t>
                  </a:r>
                  <a:r>
                    <a:rPr lang="en-US" sz="2000" b="1" kern="1200" dirty="0" smtClean="0"/>
                    <a:t>Mission, Objectives </a:t>
                  </a:r>
                  <a:r>
                    <a:rPr lang="en-US" sz="2000" b="1" kern="1200" dirty="0"/>
                    <a:t>Stating End</a:t>
                  </a:r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4206244" y="3945616"/>
                <a:ext cx="4809168" cy="721450"/>
                <a:chOff x="3623300" y="824392"/>
                <a:chExt cx="3691817" cy="423732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3623300" y="824392"/>
                  <a:ext cx="3691817" cy="423732"/>
                </a:xfrm>
                <a:prstGeom prst="rect">
                  <a:avLst/>
                </a:prstGeom>
              </p:spPr>
              <p:style>
                <a:lnRef idx="1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3" name="Rectangle 22"/>
                <p:cNvSpPr/>
                <p:nvPr/>
              </p:nvSpPr>
              <p:spPr>
                <a:xfrm>
                  <a:off x="3623300" y="824392"/>
                  <a:ext cx="3691817" cy="42373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9568" tIns="17780" rIns="17780" bIns="17780" numCol="1" spcCol="1270" anchor="ctr" anchorCtr="0">
                  <a:noAutofit/>
                </a:bodyPr>
                <a:lstStyle/>
                <a:p>
                  <a:pPr lvl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b="1" kern="1200" dirty="0"/>
                    <a:t>MEAN: Management</a:t>
                  </a: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206244" y="4393672"/>
                <a:ext cx="4809168" cy="721450"/>
                <a:chOff x="3623300" y="1272448"/>
                <a:chExt cx="3691817" cy="423732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3623300" y="1272448"/>
                  <a:ext cx="3691817" cy="423732"/>
                </a:xfrm>
                <a:prstGeom prst="rect">
                  <a:avLst/>
                </a:prstGeom>
              </p:spPr>
              <p:style>
                <a:lnRef idx="1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6" name="Rectangle 25"/>
                <p:cNvSpPr/>
                <p:nvPr/>
              </p:nvSpPr>
              <p:spPr>
                <a:xfrm>
                  <a:off x="3623300" y="1272448"/>
                  <a:ext cx="3691817" cy="42373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9568" tIns="17780" rIns="17780" bIns="17780" numCol="1" spcCol="1270" anchor="ctr" anchorCtr="0">
                  <a:noAutofit/>
                </a:bodyPr>
                <a:lstStyle/>
                <a:p>
                  <a:pPr lvl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b="1" kern="1200" dirty="0"/>
                    <a:t>MEAN: Resources</a:t>
                  </a:r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4206244" y="4832127"/>
                <a:ext cx="4809168" cy="721450"/>
                <a:chOff x="3623300" y="1710903"/>
                <a:chExt cx="3691817" cy="423732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3623300" y="1710903"/>
                  <a:ext cx="3691817" cy="423732"/>
                </a:xfrm>
                <a:prstGeom prst="rect">
                  <a:avLst/>
                </a:prstGeom>
              </p:spPr>
              <p:style>
                <a:lnRef idx="1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9" name="Rectangle 28"/>
                <p:cNvSpPr/>
                <p:nvPr/>
              </p:nvSpPr>
              <p:spPr>
                <a:xfrm>
                  <a:off x="3623300" y="1710903"/>
                  <a:ext cx="3691817" cy="42373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9568" tIns="17780" rIns="17780" bIns="17780" numCol="1" spcCol="1270" anchor="ctr" anchorCtr="0">
                  <a:noAutofit/>
                </a:bodyPr>
                <a:lstStyle/>
                <a:p>
                  <a:pPr lvl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b="1" kern="1200" dirty="0"/>
                    <a:t>MEAN: Transformation </a:t>
                  </a:r>
                  <a:r>
                    <a:rPr lang="en-US" sz="2000" b="1" kern="1200" dirty="0" smtClean="0"/>
                    <a:t>Process</a:t>
                  </a:r>
                  <a:endParaRPr lang="en-US" sz="2000" b="1" kern="1200" dirty="0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4206244" y="5257780"/>
                <a:ext cx="4809168" cy="721450"/>
                <a:chOff x="3623300" y="2136556"/>
                <a:chExt cx="3691817" cy="423732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3623300" y="2136556"/>
                  <a:ext cx="3691817" cy="423732"/>
                </a:xfrm>
                <a:prstGeom prst="rect">
                  <a:avLst/>
                </a:prstGeom>
              </p:spPr>
              <p:style>
                <a:lnRef idx="1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32" name="Rectangle 31"/>
                <p:cNvSpPr/>
                <p:nvPr/>
              </p:nvSpPr>
              <p:spPr>
                <a:xfrm>
                  <a:off x="3623300" y="2136556"/>
                  <a:ext cx="3691817" cy="42373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9568" tIns="17780" rIns="17780" bIns="17780" numCol="1" spcCol="1270" anchor="ctr" anchorCtr="0">
                  <a:noAutofit/>
                </a:bodyPr>
                <a:lstStyle/>
                <a:p>
                  <a:pPr lvl="0" algn="l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000" b="1" kern="1200" dirty="0"/>
                    <a:t>MEAN: Structure</a:t>
                  </a:r>
                </a:p>
              </p:txBody>
            </p:sp>
          </p:grpSp>
        </p:grpSp>
        <p:cxnSp>
          <p:nvCxnSpPr>
            <p:cNvPr id="38" name="Straight Connector 37"/>
            <p:cNvCxnSpPr/>
            <p:nvPr/>
          </p:nvCxnSpPr>
          <p:spPr>
            <a:xfrm flipV="1">
              <a:off x="2651781" y="3520439"/>
              <a:ext cx="1645902" cy="1371586"/>
            </a:xfrm>
            <a:prstGeom prst="line">
              <a:avLst/>
            </a:prstGeom>
            <a:ln w="38100" cmpd="sng">
              <a:solidFill>
                <a:srgbClr val="2161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2834659" y="3977635"/>
              <a:ext cx="1463024" cy="1097267"/>
            </a:xfrm>
            <a:prstGeom prst="line">
              <a:avLst/>
            </a:prstGeom>
            <a:ln w="38100" cmpd="sng">
              <a:solidFill>
                <a:srgbClr val="2161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3017537" y="4434829"/>
              <a:ext cx="1280146" cy="914390"/>
            </a:xfrm>
            <a:prstGeom prst="line">
              <a:avLst/>
            </a:prstGeom>
            <a:ln w="38100" cmpd="sng">
              <a:solidFill>
                <a:srgbClr val="2161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3200415" y="4800585"/>
              <a:ext cx="1097268" cy="731512"/>
            </a:xfrm>
            <a:prstGeom prst="line">
              <a:avLst/>
            </a:prstGeom>
            <a:ln w="38100" cmpd="sng">
              <a:solidFill>
                <a:srgbClr val="2161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3383293" y="5257780"/>
              <a:ext cx="914390" cy="548635"/>
            </a:xfrm>
            <a:prstGeom prst="line">
              <a:avLst/>
            </a:prstGeom>
            <a:ln w="38100" cmpd="sng">
              <a:solidFill>
                <a:srgbClr val="21617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704065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Environment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1645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B50202"/>
                </a:solidFill>
              </a:rPr>
              <a:t>E</a:t>
            </a:r>
            <a:r>
              <a:rPr lang="en-US" sz="2800" dirty="0" smtClean="0">
                <a:solidFill>
                  <a:srgbClr val="B50202"/>
                </a:solidFill>
              </a:rPr>
              <a:t>xternal </a:t>
            </a:r>
            <a:r>
              <a:rPr lang="en-US" sz="2800" dirty="0">
                <a:solidFill>
                  <a:srgbClr val="B50202"/>
                </a:solidFill>
              </a:rPr>
              <a:t>environment</a:t>
            </a:r>
            <a:r>
              <a:rPr lang="en-US" sz="2800" dirty="0"/>
              <a:t> includes the factors that affect the business's performance from outside its </a:t>
            </a:r>
            <a:r>
              <a:rPr lang="en-US" sz="2800" dirty="0" smtClean="0"/>
              <a:t>boundaries.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28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17430416"/>
              </p:ext>
            </p:extLst>
          </p:nvPr>
        </p:nvGraphicFramePr>
        <p:xfrm>
          <a:off x="548684" y="3063244"/>
          <a:ext cx="8229510" cy="329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126367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EAC8651-F05C-6340-9684-5373D5A3F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1EAC8651-F05C-6340-9684-5373D5A3FE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99313D-E36D-BA46-9464-33E5910496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799313D-E36D-BA46-9464-33E5910496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B4DA40-B45A-A740-955A-5CEA536F31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C6B4DA40-B45A-A740-955A-5CEA536F31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F1519A6-6C3E-F344-ADAF-B713B53513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CF1519A6-6C3E-F344-ADAF-B713B53513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3772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firm </a:t>
            </a:r>
            <a:r>
              <a:rPr lang="en-US" dirty="0"/>
              <a:t>identifies its </a:t>
            </a:r>
            <a:r>
              <a:rPr lang="en-US" dirty="0" smtClean="0">
                <a:solidFill>
                  <a:srgbClr val="B50202"/>
                </a:solidFill>
              </a:rPr>
              <a:t>S</a:t>
            </a:r>
            <a:r>
              <a:rPr lang="en-US" dirty="0" smtClean="0"/>
              <a:t>trengths</a:t>
            </a:r>
            <a:r>
              <a:rPr lang="en-US" dirty="0"/>
              <a:t>, </a:t>
            </a:r>
            <a:r>
              <a:rPr lang="en-US" dirty="0">
                <a:solidFill>
                  <a:srgbClr val="B50202"/>
                </a:solidFill>
              </a:rPr>
              <a:t>W</a:t>
            </a:r>
            <a:r>
              <a:rPr lang="en-US" dirty="0" smtClean="0"/>
              <a:t>eaknesses</a:t>
            </a:r>
            <a:r>
              <a:rPr lang="en-US" dirty="0"/>
              <a:t>, </a:t>
            </a:r>
            <a:r>
              <a:rPr lang="en-US" dirty="0">
                <a:solidFill>
                  <a:srgbClr val="B50202"/>
                </a:solidFill>
              </a:rPr>
              <a:t>O</a:t>
            </a:r>
            <a:r>
              <a:rPr lang="en-US" dirty="0" smtClean="0"/>
              <a:t>pportunities</a:t>
            </a:r>
            <a:r>
              <a:rPr lang="en-US" dirty="0"/>
              <a:t>, and </a:t>
            </a:r>
            <a:r>
              <a:rPr lang="en-US" dirty="0">
                <a:solidFill>
                  <a:srgbClr val="B50202"/>
                </a:solidFill>
              </a:rPr>
              <a:t>T</a:t>
            </a:r>
            <a:r>
              <a:rPr lang="en-US" dirty="0" smtClean="0"/>
              <a:t>hreats </a:t>
            </a:r>
          </a:p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does your business compare to the </a:t>
            </a:r>
            <a:r>
              <a:rPr lang="en-US" dirty="0" smtClean="0"/>
              <a:t>competition?</a:t>
            </a:r>
          </a:p>
          <a:p>
            <a:r>
              <a:rPr lang="en-US" dirty="0" smtClean="0"/>
              <a:t>What </a:t>
            </a:r>
            <a:r>
              <a:rPr lang="en-US" dirty="0"/>
              <a:t>does it take to be successful? 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opportunities and threats do you foresee?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53076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Entrepreneurial Process Model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365806" y="2423171"/>
            <a:ext cx="3840438" cy="914390"/>
          </a:xfrm>
          <a:prstGeom prst="downArrowCallout">
            <a:avLst>
              <a:gd name="adj1" fmla="val 12599"/>
              <a:gd name="adj2" fmla="val 17559"/>
              <a:gd name="adj3" fmla="val 22002"/>
              <a:gd name="adj4" fmla="val 6497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Decision to be an entrepreneur or engage in entrepreneurial behavior</a:t>
            </a:r>
            <a:endParaRPr lang="en-US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648503"/>
              </p:ext>
            </p:extLst>
          </p:nvPr>
        </p:nvGraphicFramePr>
        <p:xfrm>
          <a:off x="365805" y="1691659"/>
          <a:ext cx="8503827" cy="64008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931878"/>
                <a:gridCol w="1737340"/>
                <a:gridCol w="28346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Selecting the New Venture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the Venture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Financing and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ontrolling the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Venture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Down Arrow Callout 8"/>
          <p:cNvSpPr/>
          <p:nvPr/>
        </p:nvSpPr>
        <p:spPr>
          <a:xfrm>
            <a:off x="365806" y="3337560"/>
            <a:ext cx="3840438" cy="822952"/>
          </a:xfrm>
          <a:prstGeom prst="downArrowCallout">
            <a:avLst>
              <a:gd name="adj1" fmla="val 12599"/>
              <a:gd name="adj2" fmla="val 20476"/>
              <a:gd name="adj3" fmla="val 25000"/>
              <a:gd name="adj4" fmla="val 64977"/>
            </a:avLst>
          </a:prstGeom>
          <a:solidFill>
            <a:srgbClr val="E8BD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Select an option to become an entrepreneur </a:t>
            </a:r>
            <a:endParaRPr 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365806" y="4160512"/>
            <a:ext cx="3840438" cy="548634"/>
          </a:xfrm>
          <a:prstGeom prst="downArrowCallout">
            <a:avLst>
              <a:gd name="adj1" fmla="val 12599"/>
              <a:gd name="adj2" fmla="val 25000"/>
              <a:gd name="adj3" fmla="val 25000"/>
              <a:gd name="adj4" fmla="val 64977"/>
            </a:avLst>
          </a:prstGeom>
          <a:solidFill>
            <a:srgbClr val="E7BCF3"/>
          </a:solidFill>
          <a:ln>
            <a:solidFill>
              <a:srgbClr val="825E9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Develop a business model </a:t>
            </a:r>
            <a:endParaRPr 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805" y="5349219"/>
            <a:ext cx="1554463" cy="274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 *Fails -- Stop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806" y="4800585"/>
            <a:ext cx="3840438" cy="3657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Test the feasibility of your </a:t>
            </a:r>
            <a:r>
              <a:rPr lang="en-US" sz="1600" b="1" dirty="0" smtClean="0">
                <a:solidFill>
                  <a:srgbClr val="000000"/>
                </a:solidFill>
              </a:rPr>
              <a:t>model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3" name="Quad Arrow 12"/>
          <p:cNvSpPr/>
          <p:nvPr/>
        </p:nvSpPr>
        <p:spPr>
          <a:xfrm>
            <a:off x="1920269" y="5166341"/>
            <a:ext cx="731512" cy="640073"/>
          </a:xfrm>
          <a:prstGeom prst="quadArrow">
            <a:avLst>
              <a:gd name="adj1" fmla="val 14905"/>
              <a:gd name="adj2" fmla="val 22500"/>
              <a:gd name="adj3" fmla="val 22500"/>
            </a:avLst>
          </a:prstGeom>
          <a:solidFill>
            <a:srgbClr val="8CA1B3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365806" y="5806413"/>
            <a:ext cx="3840438" cy="640073"/>
          </a:xfrm>
          <a:prstGeom prst="rect">
            <a:avLst/>
          </a:prstGeom>
          <a:solidFill>
            <a:srgbClr val="96F9F7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* You </a:t>
            </a:r>
            <a:r>
              <a:rPr lang="en-US" sz="1600" b="1" dirty="0">
                <a:solidFill>
                  <a:srgbClr val="000000"/>
                </a:solidFill>
              </a:rPr>
              <a:t>can go back to develop and test other business models</a:t>
            </a:r>
          </a:p>
        </p:txBody>
      </p:sp>
      <p:sp>
        <p:nvSpPr>
          <p:cNvPr id="15" name="Right Arrow Callout 14"/>
          <p:cNvSpPr/>
          <p:nvPr/>
        </p:nvSpPr>
        <p:spPr>
          <a:xfrm>
            <a:off x="2651781" y="5349219"/>
            <a:ext cx="1938507" cy="274317"/>
          </a:xfrm>
          <a:prstGeom prst="rightArrowCallout">
            <a:avLst>
              <a:gd name="adj1" fmla="val 28715"/>
              <a:gd name="adj2" fmla="val 42147"/>
              <a:gd name="adj3" fmla="val 46104"/>
              <a:gd name="adj4" fmla="val 8805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Pass -- Proceed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6" name="Right Arrow Callout 15"/>
          <p:cNvSpPr/>
          <p:nvPr/>
        </p:nvSpPr>
        <p:spPr>
          <a:xfrm>
            <a:off x="4297683" y="2331732"/>
            <a:ext cx="1828780" cy="1005830"/>
          </a:xfrm>
          <a:prstGeom prst="rightArrowCallout">
            <a:avLst>
              <a:gd name="adj1" fmla="val 18710"/>
              <a:gd name="adj2" fmla="val 23124"/>
              <a:gd name="adj3" fmla="val 25488"/>
              <a:gd name="adj4" fmla="val 7807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Develop an effective </a:t>
            </a:r>
            <a:r>
              <a:rPr lang="en-US" sz="1600" b="1" dirty="0" smtClean="0">
                <a:solidFill>
                  <a:schemeClr val="dk1"/>
                </a:solidFill>
              </a:rPr>
              <a:t>business plan</a:t>
            </a:r>
            <a:endParaRPr lang="en-US" sz="1600" b="1" dirty="0">
              <a:solidFill>
                <a:schemeClr val="dk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6463" y="2331732"/>
            <a:ext cx="2743170" cy="9143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dk1"/>
                </a:solidFill>
              </a:rPr>
              <a:t>Get funding, </a:t>
            </a:r>
            <a:r>
              <a:rPr lang="en-US" sz="1600" b="1" dirty="0" smtClean="0">
                <a:solidFill>
                  <a:schemeClr val="dk1"/>
                </a:solidFill>
              </a:rPr>
              <a:t>start </a:t>
            </a:r>
            <a:r>
              <a:rPr lang="en-US" sz="1600" b="1" dirty="0">
                <a:solidFill>
                  <a:schemeClr val="dk1"/>
                </a:solidFill>
              </a:rPr>
              <a:t>the venture, and run the business successfully</a:t>
            </a:r>
          </a:p>
        </p:txBody>
      </p:sp>
    </p:spTree>
    <p:extLst>
      <p:ext uri="{BB962C8B-B14F-4D97-AF65-F5344CB8AC3E}">
        <p14:creationId xmlns:p14="http://schemas.microsoft.com/office/powerpoint/2010/main" val="99305303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B50202"/>
                </a:solidFill>
              </a:rPr>
              <a:t>Exhibit 5-15</a:t>
            </a:r>
            <a:r>
              <a:rPr lang="en-US" sz="3200" dirty="0" smtClean="0"/>
              <a:t>    The Organizational Environment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30</a:t>
            </a:fld>
            <a:endParaRPr lang="en-US" dirty="0">
              <a:cs typeface="+mn-cs"/>
            </a:endParaRPr>
          </a:p>
        </p:txBody>
      </p:sp>
      <p:grpSp>
        <p:nvGrpSpPr>
          <p:cNvPr id="7" name="Group 196"/>
          <p:cNvGrpSpPr>
            <a:grpSpLocks/>
          </p:cNvGrpSpPr>
          <p:nvPr/>
        </p:nvGrpSpPr>
        <p:grpSpPr bwMode="auto">
          <a:xfrm>
            <a:off x="1814513" y="1628775"/>
            <a:ext cx="4570412" cy="4562475"/>
            <a:chOff x="2521" y="974"/>
            <a:chExt cx="7198" cy="7184"/>
          </a:xfrm>
        </p:grpSpPr>
        <p:grpSp>
          <p:nvGrpSpPr>
            <p:cNvPr id="8" name="Group 197"/>
            <p:cNvGrpSpPr>
              <a:grpSpLocks/>
            </p:cNvGrpSpPr>
            <p:nvPr/>
          </p:nvGrpSpPr>
          <p:grpSpPr bwMode="auto">
            <a:xfrm>
              <a:off x="2527" y="980"/>
              <a:ext cx="7186" cy="7171"/>
              <a:chOff x="2527" y="980"/>
              <a:chExt cx="7186" cy="7171"/>
            </a:xfrm>
          </p:grpSpPr>
          <p:sp>
            <p:nvSpPr>
              <p:cNvPr id="169" name="Freeform 198"/>
              <p:cNvSpPr>
                <a:spLocks/>
              </p:cNvSpPr>
              <p:nvPr/>
            </p:nvSpPr>
            <p:spPr bwMode="auto">
              <a:xfrm>
                <a:off x="2527" y="980"/>
                <a:ext cx="7186" cy="7171"/>
              </a:xfrm>
              <a:custGeom>
                <a:avLst/>
                <a:gdLst>
                  <a:gd name="T0" fmla="*/ 3137 w 7186"/>
                  <a:gd name="T1" fmla="*/ 1009 h 7171"/>
                  <a:gd name="T2" fmla="*/ 2784 w 7186"/>
                  <a:gd name="T3" fmla="*/ 1071 h 7171"/>
                  <a:gd name="T4" fmla="*/ 2278 w 7186"/>
                  <a:gd name="T5" fmla="*/ 1229 h 7171"/>
                  <a:gd name="T6" fmla="*/ 1961 w 7186"/>
                  <a:gd name="T7" fmla="*/ 1373 h 7171"/>
                  <a:gd name="T8" fmla="*/ 1517 w 7186"/>
                  <a:gd name="T9" fmla="*/ 1642 h 7171"/>
                  <a:gd name="T10" fmla="*/ 1181 w 7186"/>
                  <a:gd name="T11" fmla="*/ 1913 h 7171"/>
                  <a:gd name="T12" fmla="*/ 879 w 7186"/>
                  <a:gd name="T13" fmla="*/ 2221 h 7171"/>
                  <a:gd name="T14" fmla="*/ 615 w 7186"/>
                  <a:gd name="T15" fmla="*/ 2564 h 7171"/>
                  <a:gd name="T16" fmla="*/ 435 w 7186"/>
                  <a:gd name="T17" fmla="*/ 2859 h 7171"/>
                  <a:gd name="T18" fmla="*/ 250 w 7186"/>
                  <a:gd name="T19" fmla="*/ 3253 h 7171"/>
                  <a:gd name="T20" fmla="*/ 113 w 7186"/>
                  <a:gd name="T21" fmla="*/ 3670 h 7171"/>
                  <a:gd name="T22" fmla="*/ 41 w 7186"/>
                  <a:gd name="T23" fmla="*/ 4021 h 7171"/>
                  <a:gd name="T24" fmla="*/ 5 w 7186"/>
                  <a:gd name="T25" fmla="*/ 4381 h 7171"/>
                  <a:gd name="T26" fmla="*/ 10 w 7186"/>
                  <a:gd name="T27" fmla="*/ 4841 h 7171"/>
                  <a:gd name="T28" fmla="*/ 55 w 7186"/>
                  <a:gd name="T29" fmla="*/ 5199 h 7171"/>
                  <a:gd name="T30" fmla="*/ 137 w 7186"/>
                  <a:gd name="T31" fmla="*/ 5545 h 7171"/>
                  <a:gd name="T32" fmla="*/ 283 w 7186"/>
                  <a:gd name="T33" fmla="*/ 5960 h 7171"/>
                  <a:gd name="T34" fmla="*/ 478 w 7186"/>
                  <a:gd name="T35" fmla="*/ 6349 h 7171"/>
                  <a:gd name="T36" fmla="*/ 665 w 7186"/>
                  <a:gd name="T37" fmla="*/ 6639 h 7171"/>
                  <a:gd name="T38" fmla="*/ 936 w 7186"/>
                  <a:gd name="T39" fmla="*/ 6975 h 7171"/>
                  <a:gd name="T40" fmla="*/ 1243 w 7186"/>
                  <a:gd name="T41" fmla="*/ 7275 h 7171"/>
                  <a:gd name="T42" fmla="*/ 1587 w 7186"/>
                  <a:gd name="T43" fmla="*/ 7537 h 7171"/>
                  <a:gd name="T44" fmla="*/ 2038 w 7186"/>
                  <a:gd name="T45" fmla="*/ 7796 h 7171"/>
                  <a:gd name="T46" fmla="*/ 2359 w 7186"/>
                  <a:gd name="T47" fmla="*/ 7933 h 7171"/>
                  <a:gd name="T48" fmla="*/ 2871 w 7186"/>
                  <a:gd name="T49" fmla="*/ 8079 h 7171"/>
                  <a:gd name="T50" fmla="*/ 3317 w 7186"/>
                  <a:gd name="T51" fmla="*/ 8141 h 7171"/>
                  <a:gd name="T52" fmla="*/ 4049 w 7186"/>
                  <a:gd name="T53" fmla="*/ 8122 h 7171"/>
                  <a:gd name="T54" fmla="*/ 4404 w 7186"/>
                  <a:gd name="T55" fmla="*/ 8060 h 7171"/>
                  <a:gd name="T56" fmla="*/ 4827 w 7186"/>
                  <a:gd name="T57" fmla="*/ 7933 h 7171"/>
                  <a:gd name="T58" fmla="*/ 5227 w 7186"/>
                  <a:gd name="T59" fmla="*/ 7757 h 7171"/>
                  <a:gd name="T60" fmla="*/ 5671 w 7186"/>
                  <a:gd name="T61" fmla="*/ 7489 h 7171"/>
                  <a:gd name="T62" fmla="*/ 6007 w 7186"/>
                  <a:gd name="T63" fmla="*/ 7217 h 7171"/>
                  <a:gd name="T64" fmla="*/ 6250 w 7186"/>
                  <a:gd name="T65" fmla="*/ 6975 h 7171"/>
                  <a:gd name="T66" fmla="*/ 6521 w 7186"/>
                  <a:gd name="T67" fmla="*/ 6639 h 7171"/>
                  <a:gd name="T68" fmla="*/ 6708 w 7186"/>
                  <a:gd name="T69" fmla="*/ 6349 h 7171"/>
                  <a:gd name="T70" fmla="*/ 6903 w 7186"/>
                  <a:gd name="T71" fmla="*/ 5960 h 7171"/>
                  <a:gd name="T72" fmla="*/ 7073 w 7186"/>
                  <a:gd name="T73" fmla="*/ 5461 h 7171"/>
                  <a:gd name="T74" fmla="*/ 7145 w 7186"/>
                  <a:gd name="T75" fmla="*/ 5110 h 7171"/>
                  <a:gd name="T76" fmla="*/ 7181 w 7186"/>
                  <a:gd name="T77" fmla="*/ 4750 h 7171"/>
                  <a:gd name="T78" fmla="*/ 7176 w 7186"/>
                  <a:gd name="T79" fmla="*/ 4289 h 7171"/>
                  <a:gd name="T80" fmla="*/ 7131 w 7186"/>
                  <a:gd name="T81" fmla="*/ 3932 h 7171"/>
                  <a:gd name="T82" fmla="*/ 7025 w 7186"/>
                  <a:gd name="T83" fmla="*/ 3502 h 7171"/>
                  <a:gd name="T84" fmla="*/ 6831 w 7186"/>
                  <a:gd name="T85" fmla="*/ 3013 h 7171"/>
                  <a:gd name="T86" fmla="*/ 6665 w 7186"/>
                  <a:gd name="T87" fmla="*/ 2708 h 7171"/>
                  <a:gd name="T88" fmla="*/ 6471 w 7186"/>
                  <a:gd name="T89" fmla="*/ 2422 h 7171"/>
                  <a:gd name="T90" fmla="*/ 6192 w 7186"/>
                  <a:gd name="T91" fmla="*/ 2093 h 7171"/>
                  <a:gd name="T92" fmla="*/ 5943 w 7186"/>
                  <a:gd name="T93" fmla="*/ 1856 h 7171"/>
                  <a:gd name="T94" fmla="*/ 5527 w 7186"/>
                  <a:gd name="T95" fmla="*/ 1546 h 7171"/>
                  <a:gd name="T96" fmla="*/ 5069 w 7186"/>
                  <a:gd name="T97" fmla="*/ 1297 h 7171"/>
                  <a:gd name="T98" fmla="*/ 4743 w 7186"/>
                  <a:gd name="T99" fmla="*/ 1169 h 7171"/>
                  <a:gd name="T100" fmla="*/ 4315 w 7186"/>
                  <a:gd name="T101" fmla="*/ 1052 h 7171"/>
                  <a:gd name="T102" fmla="*/ 3869 w 7186"/>
                  <a:gd name="T103" fmla="*/ 989 h 717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186" h="7171">
                    <a:moveTo>
                      <a:pt x="3687" y="0"/>
                    </a:moveTo>
                    <a:lnTo>
                      <a:pt x="3499" y="0"/>
                    </a:lnTo>
                    <a:lnTo>
                      <a:pt x="3317" y="9"/>
                    </a:lnTo>
                    <a:lnTo>
                      <a:pt x="3137" y="29"/>
                    </a:lnTo>
                    <a:lnTo>
                      <a:pt x="3048" y="41"/>
                    </a:lnTo>
                    <a:lnTo>
                      <a:pt x="2959" y="55"/>
                    </a:lnTo>
                    <a:lnTo>
                      <a:pt x="2871" y="72"/>
                    </a:lnTo>
                    <a:lnTo>
                      <a:pt x="2784" y="91"/>
                    </a:lnTo>
                    <a:lnTo>
                      <a:pt x="2698" y="113"/>
                    </a:lnTo>
                    <a:lnTo>
                      <a:pt x="2527" y="161"/>
                    </a:lnTo>
                    <a:lnTo>
                      <a:pt x="2359" y="218"/>
                    </a:lnTo>
                    <a:lnTo>
                      <a:pt x="2278" y="249"/>
                    </a:lnTo>
                    <a:lnTo>
                      <a:pt x="2196" y="283"/>
                    </a:lnTo>
                    <a:lnTo>
                      <a:pt x="2117" y="317"/>
                    </a:lnTo>
                    <a:lnTo>
                      <a:pt x="2038" y="355"/>
                    </a:lnTo>
                    <a:lnTo>
                      <a:pt x="1961" y="393"/>
                    </a:lnTo>
                    <a:lnTo>
                      <a:pt x="1807" y="475"/>
                    </a:lnTo>
                    <a:lnTo>
                      <a:pt x="1659" y="566"/>
                    </a:lnTo>
                    <a:lnTo>
                      <a:pt x="1587" y="614"/>
                    </a:lnTo>
                    <a:lnTo>
                      <a:pt x="1517" y="662"/>
                    </a:lnTo>
                    <a:lnTo>
                      <a:pt x="1447" y="713"/>
                    </a:lnTo>
                    <a:lnTo>
                      <a:pt x="1378" y="765"/>
                    </a:lnTo>
                    <a:lnTo>
                      <a:pt x="1243" y="876"/>
                    </a:lnTo>
                    <a:lnTo>
                      <a:pt x="1181" y="933"/>
                    </a:lnTo>
                    <a:lnTo>
                      <a:pt x="1116" y="991"/>
                    </a:lnTo>
                    <a:lnTo>
                      <a:pt x="994" y="1113"/>
                    </a:lnTo>
                    <a:lnTo>
                      <a:pt x="936" y="1176"/>
                    </a:lnTo>
                    <a:lnTo>
                      <a:pt x="879" y="1241"/>
                    </a:lnTo>
                    <a:lnTo>
                      <a:pt x="768" y="1375"/>
                    </a:lnTo>
                    <a:lnTo>
                      <a:pt x="715" y="1442"/>
                    </a:lnTo>
                    <a:lnTo>
                      <a:pt x="665" y="1512"/>
                    </a:lnTo>
                    <a:lnTo>
                      <a:pt x="615" y="1584"/>
                    </a:lnTo>
                    <a:lnTo>
                      <a:pt x="569" y="1656"/>
                    </a:lnTo>
                    <a:lnTo>
                      <a:pt x="521" y="1728"/>
                    </a:lnTo>
                    <a:lnTo>
                      <a:pt x="478" y="1802"/>
                    </a:lnTo>
                    <a:lnTo>
                      <a:pt x="435" y="1879"/>
                    </a:lnTo>
                    <a:lnTo>
                      <a:pt x="394" y="1956"/>
                    </a:lnTo>
                    <a:lnTo>
                      <a:pt x="355" y="2033"/>
                    </a:lnTo>
                    <a:lnTo>
                      <a:pt x="283" y="2191"/>
                    </a:lnTo>
                    <a:lnTo>
                      <a:pt x="250" y="2273"/>
                    </a:lnTo>
                    <a:lnTo>
                      <a:pt x="219" y="2354"/>
                    </a:lnTo>
                    <a:lnTo>
                      <a:pt x="190" y="2438"/>
                    </a:lnTo>
                    <a:lnTo>
                      <a:pt x="137" y="2606"/>
                    </a:lnTo>
                    <a:lnTo>
                      <a:pt x="113" y="2690"/>
                    </a:lnTo>
                    <a:lnTo>
                      <a:pt x="91" y="2777"/>
                    </a:lnTo>
                    <a:lnTo>
                      <a:pt x="75" y="2865"/>
                    </a:lnTo>
                    <a:lnTo>
                      <a:pt x="55" y="2952"/>
                    </a:lnTo>
                    <a:lnTo>
                      <a:pt x="41" y="3041"/>
                    </a:lnTo>
                    <a:lnTo>
                      <a:pt x="29" y="3129"/>
                    </a:lnTo>
                    <a:lnTo>
                      <a:pt x="19" y="3221"/>
                    </a:lnTo>
                    <a:lnTo>
                      <a:pt x="10" y="3309"/>
                    </a:lnTo>
                    <a:lnTo>
                      <a:pt x="5" y="3401"/>
                    </a:lnTo>
                    <a:lnTo>
                      <a:pt x="0" y="3494"/>
                    </a:lnTo>
                    <a:lnTo>
                      <a:pt x="0" y="3677"/>
                    </a:lnTo>
                    <a:lnTo>
                      <a:pt x="5" y="3770"/>
                    </a:lnTo>
                    <a:lnTo>
                      <a:pt x="10" y="3861"/>
                    </a:lnTo>
                    <a:lnTo>
                      <a:pt x="19" y="3950"/>
                    </a:lnTo>
                    <a:lnTo>
                      <a:pt x="29" y="4041"/>
                    </a:lnTo>
                    <a:lnTo>
                      <a:pt x="41" y="4130"/>
                    </a:lnTo>
                    <a:lnTo>
                      <a:pt x="55" y="4219"/>
                    </a:lnTo>
                    <a:lnTo>
                      <a:pt x="75" y="4305"/>
                    </a:lnTo>
                    <a:lnTo>
                      <a:pt x="91" y="4394"/>
                    </a:lnTo>
                    <a:lnTo>
                      <a:pt x="113" y="4481"/>
                    </a:lnTo>
                    <a:lnTo>
                      <a:pt x="137" y="4565"/>
                    </a:lnTo>
                    <a:lnTo>
                      <a:pt x="190" y="4733"/>
                    </a:lnTo>
                    <a:lnTo>
                      <a:pt x="219" y="4817"/>
                    </a:lnTo>
                    <a:lnTo>
                      <a:pt x="250" y="4898"/>
                    </a:lnTo>
                    <a:lnTo>
                      <a:pt x="283" y="4980"/>
                    </a:lnTo>
                    <a:lnTo>
                      <a:pt x="355" y="5138"/>
                    </a:lnTo>
                    <a:lnTo>
                      <a:pt x="394" y="5215"/>
                    </a:lnTo>
                    <a:lnTo>
                      <a:pt x="435" y="5292"/>
                    </a:lnTo>
                    <a:lnTo>
                      <a:pt x="478" y="5369"/>
                    </a:lnTo>
                    <a:lnTo>
                      <a:pt x="521" y="5443"/>
                    </a:lnTo>
                    <a:lnTo>
                      <a:pt x="569" y="5515"/>
                    </a:lnTo>
                    <a:lnTo>
                      <a:pt x="615" y="5587"/>
                    </a:lnTo>
                    <a:lnTo>
                      <a:pt x="665" y="5659"/>
                    </a:lnTo>
                    <a:lnTo>
                      <a:pt x="715" y="5729"/>
                    </a:lnTo>
                    <a:lnTo>
                      <a:pt x="768" y="5796"/>
                    </a:lnTo>
                    <a:lnTo>
                      <a:pt x="879" y="5930"/>
                    </a:lnTo>
                    <a:lnTo>
                      <a:pt x="936" y="5995"/>
                    </a:lnTo>
                    <a:lnTo>
                      <a:pt x="994" y="6057"/>
                    </a:lnTo>
                    <a:lnTo>
                      <a:pt x="1116" y="6180"/>
                    </a:lnTo>
                    <a:lnTo>
                      <a:pt x="1181" y="6237"/>
                    </a:lnTo>
                    <a:lnTo>
                      <a:pt x="1243" y="6295"/>
                    </a:lnTo>
                    <a:lnTo>
                      <a:pt x="1378" y="6405"/>
                    </a:lnTo>
                    <a:lnTo>
                      <a:pt x="1447" y="6458"/>
                    </a:lnTo>
                    <a:lnTo>
                      <a:pt x="1517" y="6509"/>
                    </a:lnTo>
                    <a:lnTo>
                      <a:pt x="1587" y="6557"/>
                    </a:lnTo>
                    <a:lnTo>
                      <a:pt x="1659" y="6605"/>
                    </a:lnTo>
                    <a:lnTo>
                      <a:pt x="1807" y="6696"/>
                    </a:lnTo>
                    <a:lnTo>
                      <a:pt x="1961" y="6777"/>
                    </a:lnTo>
                    <a:lnTo>
                      <a:pt x="2038" y="6816"/>
                    </a:lnTo>
                    <a:lnTo>
                      <a:pt x="2117" y="6854"/>
                    </a:lnTo>
                    <a:lnTo>
                      <a:pt x="2196" y="6888"/>
                    </a:lnTo>
                    <a:lnTo>
                      <a:pt x="2278" y="6921"/>
                    </a:lnTo>
                    <a:lnTo>
                      <a:pt x="2359" y="6953"/>
                    </a:lnTo>
                    <a:lnTo>
                      <a:pt x="2527" y="7010"/>
                    </a:lnTo>
                    <a:lnTo>
                      <a:pt x="2698" y="7058"/>
                    </a:lnTo>
                    <a:lnTo>
                      <a:pt x="2784" y="7080"/>
                    </a:lnTo>
                    <a:lnTo>
                      <a:pt x="2871" y="7099"/>
                    </a:lnTo>
                    <a:lnTo>
                      <a:pt x="2959" y="7116"/>
                    </a:lnTo>
                    <a:lnTo>
                      <a:pt x="3048" y="7130"/>
                    </a:lnTo>
                    <a:lnTo>
                      <a:pt x="3137" y="7142"/>
                    </a:lnTo>
                    <a:lnTo>
                      <a:pt x="3317" y="7161"/>
                    </a:lnTo>
                    <a:lnTo>
                      <a:pt x="3499" y="7171"/>
                    </a:lnTo>
                    <a:lnTo>
                      <a:pt x="3687" y="7171"/>
                    </a:lnTo>
                    <a:lnTo>
                      <a:pt x="3869" y="7161"/>
                    </a:lnTo>
                    <a:lnTo>
                      <a:pt x="4049" y="7142"/>
                    </a:lnTo>
                    <a:lnTo>
                      <a:pt x="4140" y="7130"/>
                    </a:lnTo>
                    <a:lnTo>
                      <a:pt x="4229" y="7116"/>
                    </a:lnTo>
                    <a:lnTo>
                      <a:pt x="4315" y="7099"/>
                    </a:lnTo>
                    <a:lnTo>
                      <a:pt x="4404" y="7080"/>
                    </a:lnTo>
                    <a:lnTo>
                      <a:pt x="4491" y="7058"/>
                    </a:lnTo>
                    <a:lnTo>
                      <a:pt x="4661" y="7010"/>
                    </a:lnTo>
                    <a:lnTo>
                      <a:pt x="4743" y="6981"/>
                    </a:lnTo>
                    <a:lnTo>
                      <a:pt x="4827" y="6953"/>
                    </a:lnTo>
                    <a:lnTo>
                      <a:pt x="4908" y="6921"/>
                    </a:lnTo>
                    <a:lnTo>
                      <a:pt x="4990" y="6888"/>
                    </a:lnTo>
                    <a:lnTo>
                      <a:pt x="5069" y="6854"/>
                    </a:lnTo>
                    <a:lnTo>
                      <a:pt x="5227" y="6777"/>
                    </a:lnTo>
                    <a:lnTo>
                      <a:pt x="5304" y="6737"/>
                    </a:lnTo>
                    <a:lnTo>
                      <a:pt x="5379" y="6696"/>
                    </a:lnTo>
                    <a:lnTo>
                      <a:pt x="5527" y="6605"/>
                    </a:lnTo>
                    <a:lnTo>
                      <a:pt x="5671" y="6509"/>
                    </a:lnTo>
                    <a:lnTo>
                      <a:pt x="5741" y="6458"/>
                    </a:lnTo>
                    <a:lnTo>
                      <a:pt x="5808" y="6405"/>
                    </a:lnTo>
                    <a:lnTo>
                      <a:pt x="5943" y="6295"/>
                    </a:lnTo>
                    <a:lnTo>
                      <a:pt x="6007" y="6237"/>
                    </a:lnTo>
                    <a:lnTo>
                      <a:pt x="6070" y="6180"/>
                    </a:lnTo>
                    <a:lnTo>
                      <a:pt x="6132" y="6120"/>
                    </a:lnTo>
                    <a:lnTo>
                      <a:pt x="6192" y="6057"/>
                    </a:lnTo>
                    <a:lnTo>
                      <a:pt x="6250" y="5995"/>
                    </a:lnTo>
                    <a:lnTo>
                      <a:pt x="6307" y="5930"/>
                    </a:lnTo>
                    <a:lnTo>
                      <a:pt x="6365" y="5863"/>
                    </a:lnTo>
                    <a:lnTo>
                      <a:pt x="6471" y="5729"/>
                    </a:lnTo>
                    <a:lnTo>
                      <a:pt x="6521" y="5659"/>
                    </a:lnTo>
                    <a:lnTo>
                      <a:pt x="6571" y="5587"/>
                    </a:lnTo>
                    <a:lnTo>
                      <a:pt x="6619" y="5515"/>
                    </a:lnTo>
                    <a:lnTo>
                      <a:pt x="6665" y="5443"/>
                    </a:lnTo>
                    <a:lnTo>
                      <a:pt x="6708" y="5369"/>
                    </a:lnTo>
                    <a:lnTo>
                      <a:pt x="6751" y="5292"/>
                    </a:lnTo>
                    <a:lnTo>
                      <a:pt x="6792" y="5215"/>
                    </a:lnTo>
                    <a:lnTo>
                      <a:pt x="6831" y="5138"/>
                    </a:lnTo>
                    <a:lnTo>
                      <a:pt x="6903" y="4980"/>
                    </a:lnTo>
                    <a:lnTo>
                      <a:pt x="6936" y="4898"/>
                    </a:lnTo>
                    <a:lnTo>
                      <a:pt x="6967" y="4817"/>
                    </a:lnTo>
                    <a:lnTo>
                      <a:pt x="7025" y="4649"/>
                    </a:lnTo>
                    <a:lnTo>
                      <a:pt x="7073" y="4481"/>
                    </a:lnTo>
                    <a:lnTo>
                      <a:pt x="7095" y="4394"/>
                    </a:lnTo>
                    <a:lnTo>
                      <a:pt x="7114" y="4305"/>
                    </a:lnTo>
                    <a:lnTo>
                      <a:pt x="7131" y="4219"/>
                    </a:lnTo>
                    <a:lnTo>
                      <a:pt x="7145" y="4130"/>
                    </a:lnTo>
                    <a:lnTo>
                      <a:pt x="7157" y="4041"/>
                    </a:lnTo>
                    <a:lnTo>
                      <a:pt x="7167" y="3950"/>
                    </a:lnTo>
                    <a:lnTo>
                      <a:pt x="7176" y="3861"/>
                    </a:lnTo>
                    <a:lnTo>
                      <a:pt x="7181" y="3770"/>
                    </a:lnTo>
                    <a:lnTo>
                      <a:pt x="7186" y="3677"/>
                    </a:lnTo>
                    <a:lnTo>
                      <a:pt x="7186" y="3494"/>
                    </a:lnTo>
                    <a:lnTo>
                      <a:pt x="7181" y="3401"/>
                    </a:lnTo>
                    <a:lnTo>
                      <a:pt x="7176" y="3309"/>
                    </a:lnTo>
                    <a:lnTo>
                      <a:pt x="7167" y="3221"/>
                    </a:lnTo>
                    <a:lnTo>
                      <a:pt x="7157" y="3129"/>
                    </a:lnTo>
                    <a:lnTo>
                      <a:pt x="7145" y="3041"/>
                    </a:lnTo>
                    <a:lnTo>
                      <a:pt x="7131" y="2952"/>
                    </a:lnTo>
                    <a:lnTo>
                      <a:pt x="7114" y="2865"/>
                    </a:lnTo>
                    <a:lnTo>
                      <a:pt x="7095" y="2777"/>
                    </a:lnTo>
                    <a:lnTo>
                      <a:pt x="7073" y="2690"/>
                    </a:lnTo>
                    <a:lnTo>
                      <a:pt x="7025" y="2522"/>
                    </a:lnTo>
                    <a:lnTo>
                      <a:pt x="6967" y="2354"/>
                    </a:lnTo>
                    <a:lnTo>
                      <a:pt x="6936" y="2273"/>
                    </a:lnTo>
                    <a:lnTo>
                      <a:pt x="6903" y="2191"/>
                    </a:lnTo>
                    <a:lnTo>
                      <a:pt x="6831" y="2033"/>
                    </a:lnTo>
                    <a:lnTo>
                      <a:pt x="6792" y="1956"/>
                    </a:lnTo>
                    <a:lnTo>
                      <a:pt x="6751" y="1879"/>
                    </a:lnTo>
                    <a:lnTo>
                      <a:pt x="6708" y="1802"/>
                    </a:lnTo>
                    <a:lnTo>
                      <a:pt x="6665" y="1728"/>
                    </a:lnTo>
                    <a:lnTo>
                      <a:pt x="6619" y="1656"/>
                    </a:lnTo>
                    <a:lnTo>
                      <a:pt x="6571" y="1584"/>
                    </a:lnTo>
                    <a:lnTo>
                      <a:pt x="6521" y="1512"/>
                    </a:lnTo>
                    <a:lnTo>
                      <a:pt x="6471" y="1442"/>
                    </a:lnTo>
                    <a:lnTo>
                      <a:pt x="6365" y="1308"/>
                    </a:lnTo>
                    <a:lnTo>
                      <a:pt x="6307" y="1241"/>
                    </a:lnTo>
                    <a:lnTo>
                      <a:pt x="6250" y="1176"/>
                    </a:lnTo>
                    <a:lnTo>
                      <a:pt x="6192" y="1113"/>
                    </a:lnTo>
                    <a:lnTo>
                      <a:pt x="6132" y="1051"/>
                    </a:lnTo>
                    <a:lnTo>
                      <a:pt x="6070" y="991"/>
                    </a:lnTo>
                    <a:lnTo>
                      <a:pt x="6007" y="933"/>
                    </a:lnTo>
                    <a:lnTo>
                      <a:pt x="5943" y="876"/>
                    </a:lnTo>
                    <a:lnTo>
                      <a:pt x="5808" y="765"/>
                    </a:lnTo>
                    <a:lnTo>
                      <a:pt x="5741" y="713"/>
                    </a:lnTo>
                    <a:lnTo>
                      <a:pt x="5671" y="662"/>
                    </a:lnTo>
                    <a:lnTo>
                      <a:pt x="5527" y="566"/>
                    </a:lnTo>
                    <a:lnTo>
                      <a:pt x="5379" y="475"/>
                    </a:lnTo>
                    <a:lnTo>
                      <a:pt x="5304" y="434"/>
                    </a:lnTo>
                    <a:lnTo>
                      <a:pt x="5227" y="393"/>
                    </a:lnTo>
                    <a:lnTo>
                      <a:pt x="5069" y="317"/>
                    </a:lnTo>
                    <a:lnTo>
                      <a:pt x="4990" y="283"/>
                    </a:lnTo>
                    <a:lnTo>
                      <a:pt x="4908" y="249"/>
                    </a:lnTo>
                    <a:lnTo>
                      <a:pt x="4827" y="218"/>
                    </a:lnTo>
                    <a:lnTo>
                      <a:pt x="4743" y="189"/>
                    </a:lnTo>
                    <a:lnTo>
                      <a:pt x="4661" y="161"/>
                    </a:lnTo>
                    <a:lnTo>
                      <a:pt x="4491" y="113"/>
                    </a:lnTo>
                    <a:lnTo>
                      <a:pt x="4404" y="91"/>
                    </a:lnTo>
                    <a:lnTo>
                      <a:pt x="4315" y="72"/>
                    </a:lnTo>
                    <a:lnTo>
                      <a:pt x="4229" y="55"/>
                    </a:lnTo>
                    <a:lnTo>
                      <a:pt x="4140" y="41"/>
                    </a:lnTo>
                    <a:lnTo>
                      <a:pt x="4049" y="29"/>
                    </a:lnTo>
                    <a:lnTo>
                      <a:pt x="3869" y="9"/>
                    </a:lnTo>
                    <a:lnTo>
                      <a:pt x="3687" y="0"/>
                    </a:lnTo>
                  </a:path>
                </a:pathLst>
              </a:cu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9" name="Group 199"/>
            <p:cNvGrpSpPr>
              <a:grpSpLocks/>
            </p:cNvGrpSpPr>
            <p:nvPr/>
          </p:nvGrpSpPr>
          <p:grpSpPr bwMode="auto">
            <a:xfrm>
              <a:off x="2522" y="980"/>
              <a:ext cx="7195" cy="7176"/>
              <a:chOff x="2522" y="980"/>
              <a:chExt cx="7195" cy="7176"/>
            </a:xfrm>
          </p:grpSpPr>
          <p:sp>
            <p:nvSpPr>
              <p:cNvPr id="157" name="Freeform 200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3231 w 7195"/>
                  <a:gd name="T1" fmla="*/ 8132 h 7176"/>
                  <a:gd name="T2" fmla="*/ 3142 w 7195"/>
                  <a:gd name="T3" fmla="*/ 8132 h 7176"/>
                  <a:gd name="T4" fmla="*/ 3231 w 7195"/>
                  <a:gd name="T5" fmla="*/ 8156 h 7176"/>
                  <a:gd name="T6" fmla="*/ 3322 w 7195"/>
                  <a:gd name="T7" fmla="*/ 8156 h 7176"/>
                  <a:gd name="T8" fmla="*/ 3231 w 7195"/>
                  <a:gd name="T9" fmla="*/ 8132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3231" y="7152"/>
                    </a:moveTo>
                    <a:lnTo>
                      <a:pt x="3142" y="7152"/>
                    </a:lnTo>
                    <a:lnTo>
                      <a:pt x="3231" y="7176"/>
                    </a:lnTo>
                    <a:lnTo>
                      <a:pt x="3322" y="7176"/>
                    </a:lnTo>
                    <a:lnTo>
                      <a:pt x="3231" y="7152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201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4054 w 7195"/>
                  <a:gd name="T1" fmla="*/ 8132 h 7176"/>
                  <a:gd name="T2" fmla="*/ 3965 w 7195"/>
                  <a:gd name="T3" fmla="*/ 8132 h 7176"/>
                  <a:gd name="T4" fmla="*/ 3874 w 7195"/>
                  <a:gd name="T5" fmla="*/ 8156 h 7176"/>
                  <a:gd name="T6" fmla="*/ 3965 w 7195"/>
                  <a:gd name="T7" fmla="*/ 8156 h 7176"/>
                  <a:gd name="T8" fmla="*/ 4054 w 7195"/>
                  <a:gd name="T9" fmla="*/ 8132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4054" y="7152"/>
                    </a:moveTo>
                    <a:lnTo>
                      <a:pt x="3965" y="7152"/>
                    </a:lnTo>
                    <a:lnTo>
                      <a:pt x="3874" y="7176"/>
                    </a:lnTo>
                    <a:lnTo>
                      <a:pt x="3965" y="7176"/>
                    </a:lnTo>
                    <a:lnTo>
                      <a:pt x="4054" y="7152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202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3053 w 7195"/>
                  <a:gd name="T1" fmla="*/ 8108 h 7176"/>
                  <a:gd name="T2" fmla="*/ 2964 w 7195"/>
                  <a:gd name="T3" fmla="*/ 8108 h 7176"/>
                  <a:gd name="T4" fmla="*/ 3053 w 7195"/>
                  <a:gd name="T5" fmla="*/ 8132 h 7176"/>
                  <a:gd name="T6" fmla="*/ 3142 w 7195"/>
                  <a:gd name="T7" fmla="*/ 8132 h 7176"/>
                  <a:gd name="T8" fmla="*/ 3053 w 7195"/>
                  <a:gd name="T9" fmla="*/ 8108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3053" y="7128"/>
                    </a:moveTo>
                    <a:lnTo>
                      <a:pt x="2964" y="7128"/>
                    </a:lnTo>
                    <a:lnTo>
                      <a:pt x="3053" y="7152"/>
                    </a:lnTo>
                    <a:lnTo>
                      <a:pt x="3142" y="7152"/>
                    </a:lnTo>
                    <a:lnTo>
                      <a:pt x="3053" y="7128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203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4234 w 7195"/>
                  <a:gd name="T1" fmla="*/ 8108 h 7176"/>
                  <a:gd name="T2" fmla="*/ 4145 w 7195"/>
                  <a:gd name="T3" fmla="*/ 8108 h 7176"/>
                  <a:gd name="T4" fmla="*/ 4054 w 7195"/>
                  <a:gd name="T5" fmla="*/ 8132 h 7176"/>
                  <a:gd name="T6" fmla="*/ 4145 w 7195"/>
                  <a:gd name="T7" fmla="*/ 8132 h 7176"/>
                  <a:gd name="T8" fmla="*/ 4234 w 7195"/>
                  <a:gd name="T9" fmla="*/ 8108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4234" y="7128"/>
                    </a:moveTo>
                    <a:lnTo>
                      <a:pt x="4145" y="7128"/>
                    </a:lnTo>
                    <a:lnTo>
                      <a:pt x="4054" y="7152"/>
                    </a:lnTo>
                    <a:lnTo>
                      <a:pt x="4145" y="7152"/>
                    </a:lnTo>
                    <a:lnTo>
                      <a:pt x="4234" y="7128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204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2280 w 7195"/>
                  <a:gd name="T1" fmla="*/ 1244 h 7176"/>
                  <a:gd name="T2" fmla="*/ 1964 w 7195"/>
                  <a:gd name="T3" fmla="*/ 1388 h 7176"/>
                  <a:gd name="T4" fmla="*/ 1589 w 7195"/>
                  <a:gd name="T5" fmla="*/ 1604 h 7176"/>
                  <a:gd name="T6" fmla="*/ 1184 w 7195"/>
                  <a:gd name="T7" fmla="*/ 1916 h 7176"/>
                  <a:gd name="T8" fmla="*/ 936 w 7195"/>
                  <a:gd name="T9" fmla="*/ 2156 h 7176"/>
                  <a:gd name="T10" fmla="*/ 716 w 7195"/>
                  <a:gd name="T11" fmla="*/ 2420 h 7176"/>
                  <a:gd name="T12" fmla="*/ 521 w 7195"/>
                  <a:gd name="T13" fmla="*/ 2708 h 7176"/>
                  <a:gd name="T14" fmla="*/ 394 w 7195"/>
                  <a:gd name="T15" fmla="*/ 2948 h 7176"/>
                  <a:gd name="T16" fmla="*/ 250 w 7195"/>
                  <a:gd name="T17" fmla="*/ 3260 h 7176"/>
                  <a:gd name="T18" fmla="*/ 137 w 7195"/>
                  <a:gd name="T19" fmla="*/ 3596 h 7176"/>
                  <a:gd name="T20" fmla="*/ 75 w 7195"/>
                  <a:gd name="T21" fmla="*/ 3860 h 7176"/>
                  <a:gd name="T22" fmla="*/ 29 w 7195"/>
                  <a:gd name="T23" fmla="*/ 4124 h 7176"/>
                  <a:gd name="T24" fmla="*/ 0 w 7195"/>
                  <a:gd name="T25" fmla="*/ 4484 h 7176"/>
                  <a:gd name="T26" fmla="*/ 10 w 7195"/>
                  <a:gd name="T27" fmla="*/ 4844 h 7176"/>
                  <a:gd name="T28" fmla="*/ 75 w 7195"/>
                  <a:gd name="T29" fmla="*/ 5300 h 7176"/>
                  <a:gd name="T30" fmla="*/ 137 w 7195"/>
                  <a:gd name="T31" fmla="*/ 5564 h 7176"/>
                  <a:gd name="T32" fmla="*/ 250 w 7195"/>
                  <a:gd name="T33" fmla="*/ 5900 h 7176"/>
                  <a:gd name="T34" fmla="*/ 394 w 7195"/>
                  <a:gd name="T35" fmla="*/ 6212 h 7176"/>
                  <a:gd name="T36" fmla="*/ 569 w 7195"/>
                  <a:gd name="T37" fmla="*/ 6500 h 7176"/>
                  <a:gd name="T38" fmla="*/ 768 w 7195"/>
                  <a:gd name="T39" fmla="*/ 6788 h 7176"/>
                  <a:gd name="T40" fmla="*/ 1119 w 7195"/>
                  <a:gd name="T41" fmla="*/ 7172 h 7176"/>
                  <a:gd name="T42" fmla="*/ 1380 w 7195"/>
                  <a:gd name="T43" fmla="*/ 7412 h 7176"/>
                  <a:gd name="T44" fmla="*/ 1810 w 7195"/>
                  <a:gd name="T45" fmla="*/ 7700 h 7176"/>
                  <a:gd name="T46" fmla="*/ 2120 w 7195"/>
                  <a:gd name="T47" fmla="*/ 7844 h 7176"/>
                  <a:gd name="T48" fmla="*/ 2532 w 7195"/>
                  <a:gd name="T49" fmla="*/ 8012 h 7176"/>
                  <a:gd name="T50" fmla="*/ 2616 w 7195"/>
                  <a:gd name="T51" fmla="*/ 8012 h 7176"/>
                  <a:gd name="T52" fmla="*/ 2124 w 7195"/>
                  <a:gd name="T53" fmla="*/ 7844 h 7176"/>
                  <a:gd name="T54" fmla="*/ 1817 w 7195"/>
                  <a:gd name="T55" fmla="*/ 7676 h 7176"/>
                  <a:gd name="T56" fmla="*/ 1388 w 7195"/>
                  <a:gd name="T57" fmla="*/ 7388 h 7176"/>
                  <a:gd name="T58" fmla="*/ 1126 w 7195"/>
                  <a:gd name="T59" fmla="*/ 7172 h 7176"/>
                  <a:gd name="T60" fmla="*/ 778 w 7195"/>
                  <a:gd name="T61" fmla="*/ 6788 h 7176"/>
                  <a:gd name="T62" fmla="*/ 579 w 7195"/>
                  <a:gd name="T63" fmla="*/ 6500 h 7176"/>
                  <a:gd name="T64" fmla="*/ 404 w 7195"/>
                  <a:gd name="T65" fmla="*/ 6212 h 7176"/>
                  <a:gd name="T66" fmla="*/ 262 w 7195"/>
                  <a:gd name="T67" fmla="*/ 5876 h 7176"/>
                  <a:gd name="T68" fmla="*/ 149 w 7195"/>
                  <a:gd name="T69" fmla="*/ 5564 h 7176"/>
                  <a:gd name="T70" fmla="*/ 87 w 7195"/>
                  <a:gd name="T71" fmla="*/ 5300 h 7176"/>
                  <a:gd name="T72" fmla="*/ 22 w 7195"/>
                  <a:gd name="T73" fmla="*/ 4844 h 7176"/>
                  <a:gd name="T74" fmla="*/ 12 w 7195"/>
                  <a:gd name="T75" fmla="*/ 4484 h 7176"/>
                  <a:gd name="T76" fmla="*/ 41 w 7195"/>
                  <a:gd name="T77" fmla="*/ 4124 h 7176"/>
                  <a:gd name="T78" fmla="*/ 87 w 7195"/>
                  <a:gd name="T79" fmla="*/ 3860 h 7176"/>
                  <a:gd name="T80" fmla="*/ 149 w 7195"/>
                  <a:gd name="T81" fmla="*/ 3596 h 7176"/>
                  <a:gd name="T82" fmla="*/ 262 w 7195"/>
                  <a:gd name="T83" fmla="*/ 3260 h 7176"/>
                  <a:gd name="T84" fmla="*/ 404 w 7195"/>
                  <a:gd name="T85" fmla="*/ 2948 h 7176"/>
                  <a:gd name="T86" fmla="*/ 579 w 7195"/>
                  <a:gd name="T87" fmla="*/ 2660 h 7176"/>
                  <a:gd name="T88" fmla="*/ 778 w 7195"/>
                  <a:gd name="T89" fmla="*/ 2372 h 7176"/>
                  <a:gd name="T90" fmla="*/ 1004 w 7195"/>
                  <a:gd name="T91" fmla="*/ 2108 h 7176"/>
                  <a:gd name="T92" fmla="*/ 1253 w 7195"/>
                  <a:gd name="T93" fmla="*/ 1868 h 7176"/>
                  <a:gd name="T94" fmla="*/ 1596 w 7195"/>
                  <a:gd name="T95" fmla="*/ 1604 h 7176"/>
                  <a:gd name="T96" fmla="*/ 1968 w 7195"/>
                  <a:gd name="T97" fmla="*/ 1388 h 7176"/>
                  <a:gd name="T98" fmla="*/ 2285 w 7195"/>
                  <a:gd name="T99" fmla="*/ 1244 h 7176"/>
                  <a:gd name="T100" fmla="*/ 2616 w 7195"/>
                  <a:gd name="T101" fmla="*/ 1124 h 71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7195" h="7176">
                    <a:moveTo>
                      <a:pt x="2616" y="144"/>
                    </a:moveTo>
                    <a:lnTo>
                      <a:pt x="2362" y="216"/>
                    </a:lnTo>
                    <a:lnTo>
                      <a:pt x="2280" y="264"/>
                    </a:lnTo>
                    <a:lnTo>
                      <a:pt x="2120" y="312"/>
                    </a:lnTo>
                    <a:lnTo>
                      <a:pt x="2040" y="360"/>
                    </a:lnTo>
                    <a:lnTo>
                      <a:pt x="1964" y="408"/>
                    </a:lnTo>
                    <a:lnTo>
                      <a:pt x="1810" y="480"/>
                    </a:lnTo>
                    <a:lnTo>
                      <a:pt x="1661" y="576"/>
                    </a:lnTo>
                    <a:lnTo>
                      <a:pt x="1589" y="624"/>
                    </a:lnTo>
                    <a:lnTo>
                      <a:pt x="1380" y="768"/>
                    </a:lnTo>
                    <a:lnTo>
                      <a:pt x="1246" y="888"/>
                    </a:lnTo>
                    <a:lnTo>
                      <a:pt x="1184" y="936"/>
                    </a:lnTo>
                    <a:lnTo>
                      <a:pt x="1119" y="1008"/>
                    </a:lnTo>
                    <a:lnTo>
                      <a:pt x="994" y="1128"/>
                    </a:lnTo>
                    <a:lnTo>
                      <a:pt x="936" y="1176"/>
                    </a:lnTo>
                    <a:lnTo>
                      <a:pt x="879" y="1248"/>
                    </a:lnTo>
                    <a:lnTo>
                      <a:pt x="768" y="1392"/>
                    </a:lnTo>
                    <a:lnTo>
                      <a:pt x="716" y="1440"/>
                    </a:lnTo>
                    <a:lnTo>
                      <a:pt x="615" y="1584"/>
                    </a:lnTo>
                    <a:lnTo>
                      <a:pt x="569" y="1656"/>
                    </a:lnTo>
                    <a:lnTo>
                      <a:pt x="521" y="1728"/>
                    </a:lnTo>
                    <a:lnTo>
                      <a:pt x="478" y="1800"/>
                    </a:lnTo>
                    <a:lnTo>
                      <a:pt x="435" y="1896"/>
                    </a:lnTo>
                    <a:lnTo>
                      <a:pt x="394" y="1968"/>
                    </a:lnTo>
                    <a:lnTo>
                      <a:pt x="356" y="2040"/>
                    </a:lnTo>
                    <a:lnTo>
                      <a:pt x="284" y="2208"/>
                    </a:lnTo>
                    <a:lnTo>
                      <a:pt x="250" y="2280"/>
                    </a:lnTo>
                    <a:lnTo>
                      <a:pt x="219" y="2352"/>
                    </a:lnTo>
                    <a:lnTo>
                      <a:pt x="190" y="2448"/>
                    </a:lnTo>
                    <a:lnTo>
                      <a:pt x="137" y="2616"/>
                    </a:lnTo>
                    <a:lnTo>
                      <a:pt x="113" y="2712"/>
                    </a:lnTo>
                    <a:lnTo>
                      <a:pt x="92" y="2784"/>
                    </a:lnTo>
                    <a:lnTo>
                      <a:pt x="75" y="2880"/>
                    </a:lnTo>
                    <a:lnTo>
                      <a:pt x="56" y="2952"/>
                    </a:lnTo>
                    <a:lnTo>
                      <a:pt x="41" y="3048"/>
                    </a:lnTo>
                    <a:lnTo>
                      <a:pt x="29" y="3144"/>
                    </a:lnTo>
                    <a:lnTo>
                      <a:pt x="20" y="3240"/>
                    </a:lnTo>
                    <a:lnTo>
                      <a:pt x="10" y="3312"/>
                    </a:lnTo>
                    <a:lnTo>
                      <a:pt x="0" y="3504"/>
                    </a:lnTo>
                    <a:lnTo>
                      <a:pt x="0" y="3696"/>
                    </a:lnTo>
                    <a:lnTo>
                      <a:pt x="5" y="3792"/>
                    </a:lnTo>
                    <a:lnTo>
                      <a:pt x="10" y="3864"/>
                    </a:lnTo>
                    <a:lnTo>
                      <a:pt x="29" y="4056"/>
                    </a:lnTo>
                    <a:lnTo>
                      <a:pt x="41" y="4152"/>
                    </a:lnTo>
                    <a:lnTo>
                      <a:pt x="75" y="4320"/>
                    </a:lnTo>
                    <a:lnTo>
                      <a:pt x="92" y="4416"/>
                    </a:lnTo>
                    <a:lnTo>
                      <a:pt x="113" y="4488"/>
                    </a:lnTo>
                    <a:lnTo>
                      <a:pt x="137" y="4584"/>
                    </a:lnTo>
                    <a:lnTo>
                      <a:pt x="190" y="4752"/>
                    </a:lnTo>
                    <a:lnTo>
                      <a:pt x="219" y="4824"/>
                    </a:lnTo>
                    <a:lnTo>
                      <a:pt x="250" y="4920"/>
                    </a:lnTo>
                    <a:lnTo>
                      <a:pt x="284" y="4992"/>
                    </a:lnTo>
                    <a:lnTo>
                      <a:pt x="356" y="5160"/>
                    </a:lnTo>
                    <a:lnTo>
                      <a:pt x="394" y="5232"/>
                    </a:lnTo>
                    <a:lnTo>
                      <a:pt x="435" y="5304"/>
                    </a:lnTo>
                    <a:lnTo>
                      <a:pt x="521" y="5448"/>
                    </a:lnTo>
                    <a:lnTo>
                      <a:pt x="569" y="5520"/>
                    </a:lnTo>
                    <a:lnTo>
                      <a:pt x="615" y="5592"/>
                    </a:lnTo>
                    <a:lnTo>
                      <a:pt x="716" y="5736"/>
                    </a:lnTo>
                    <a:lnTo>
                      <a:pt x="768" y="5808"/>
                    </a:lnTo>
                    <a:lnTo>
                      <a:pt x="879" y="5952"/>
                    </a:lnTo>
                    <a:lnTo>
                      <a:pt x="994" y="6072"/>
                    </a:lnTo>
                    <a:lnTo>
                      <a:pt x="1119" y="6192"/>
                    </a:lnTo>
                    <a:lnTo>
                      <a:pt x="1184" y="6264"/>
                    </a:lnTo>
                    <a:lnTo>
                      <a:pt x="1246" y="6312"/>
                    </a:lnTo>
                    <a:lnTo>
                      <a:pt x="1380" y="6432"/>
                    </a:lnTo>
                    <a:lnTo>
                      <a:pt x="1589" y="6576"/>
                    </a:lnTo>
                    <a:lnTo>
                      <a:pt x="1661" y="6624"/>
                    </a:lnTo>
                    <a:lnTo>
                      <a:pt x="1810" y="6720"/>
                    </a:lnTo>
                    <a:lnTo>
                      <a:pt x="1964" y="6792"/>
                    </a:lnTo>
                    <a:lnTo>
                      <a:pt x="2040" y="6840"/>
                    </a:lnTo>
                    <a:lnTo>
                      <a:pt x="2120" y="6864"/>
                    </a:lnTo>
                    <a:lnTo>
                      <a:pt x="2199" y="6912"/>
                    </a:lnTo>
                    <a:lnTo>
                      <a:pt x="2362" y="6960"/>
                    </a:lnTo>
                    <a:lnTo>
                      <a:pt x="2532" y="7032"/>
                    </a:lnTo>
                    <a:lnTo>
                      <a:pt x="2789" y="7104"/>
                    </a:lnTo>
                    <a:lnTo>
                      <a:pt x="2876" y="7104"/>
                    </a:lnTo>
                    <a:lnTo>
                      <a:pt x="2616" y="7032"/>
                    </a:lnTo>
                    <a:lnTo>
                      <a:pt x="2285" y="6936"/>
                    </a:lnTo>
                    <a:lnTo>
                      <a:pt x="2204" y="6888"/>
                    </a:lnTo>
                    <a:lnTo>
                      <a:pt x="2124" y="6864"/>
                    </a:lnTo>
                    <a:lnTo>
                      <a:pt x="2045" y="6816"/>
                    </a:lnTo>
                    <a:lnTo>
                      <a:pt x="1968" y="6792"/>
                    </a:lnTo>
                    <a:lnTo>
                      <a:pt x="1817" y="6696"/>
                    </a:lnTo>
                    <a:lnTo>
                      <a:pt x="1668" y="6600"/>
                    </a:lnTo>
                    <a:lnTo>
                      <a:pt x="1596" y="6552"/>
                    </a:lnTo>
                    <a:lnTo>
                      <a:pt x="1388" y="6408"/>
                    </a:lnTo>
                    <a:lnTo>
                      <a:pt x="1253" y="6312"/>
                    </a:lnTo>
                    <a:lnTo>
                      <a:pt x="1191" y="6240"/>
                    </a:lnTo>
                    <a:lnTo>
                      <a:pt x="1126" y="6192"/>
                    </a:lnTo>
                    <a:lnTo>
                      <a:pt x="1004" y="6072"/>
                    </a:lnTo>
                    <a:lnTo>
                      <a:pt x="888" y="5928"/>
                    </a:lnTo>
                    <a:lnTo>
                      <a:pt x="778" y="5808"/>
                    </a:lnTo>
                    <a:lnTo>
                      <a:pt x="725" y="5736"/>
                    </a:lnTo>
                    <a:lnTo>
                      <a:pt x="624" y="5592"/>
                    </a:lnTo>
                    <a:lnTo>
                      <a:pt x="579" y="5520"/>
                    </a:lnTo>
                    <a:lnTo>
                      <a:pt x="531" y="5448"/>
                    </a:lnTo>
                    <a:lnTo>
                      <a:pt x="444" y="5304"/>
                    </a:lnTo>
                    <a:lnTo>
                      <a:pt x="404" y="5232"/>
                    </a:lnTo>
                    <a:lnTo>
                      <a:pt x="368" y="5136"/>
                    </a:lnTo>
                    <a:lnTo>
                      <a:pt x="296" y="4992"/>
                    </a:lnTo>
                    <a:lnTo>
                      <a:pt x="262" y="4896"/>
                    </a:lnTo>
                    <a:lnTo>
                      <a:pt x="231" y="4824"/>
                    </a:lnTo>
                    <a:lnTo>
                      <a:pt x="202" y="4752"/>
                    </a:lnTo>
                    <a:lnTo>
                      <a:pt x="149" y="4584"/>
                    </a:lnTo>
                    <a:lnTo>
                      <a:pt x="125" y="4488"/>
                    </a:lnTo>
                    <a:lnTo>
                      <a:pt x="104" y="4416"/>
                    </a:lnTo>
                    <a:lnTo>
                      <a:pt x="87" y="4320"/>
                    </a:lnTo>
                    <a:lnTo>
                      <a:pt x="53" y="4152"/>
                    </a:lnTo>
                    <a:lnTo>
                      <a:pt x="41" y="4056"/>
                    </a:lnTo>
                    <a:lnTo>
                      <a:pt x="22" y="3864"/>
                    </a:lnTo>
                    <a:lnTo>
                      <a:pt x="17" y="3792"/>
                    </a:lnTo>
                    <a:lnTo>
                      <a:pt x="12" y="3696"/>
                    </a:lnTo>
                    <a:lnTo>
                      <a:pt x="12" y="3504"/>
                    </a:lnTo>
                    <a:lnTo>
                      <a:pt x="22" y="3312"/>
                    </a:lnTo>
                    <a:lnTo>
                      <a:pt x="32" y="3240"/>
                    </a:lnTo>
                    <a:lnTo>
                      <a:pt x="41" y="3144"/>
                    </a:lnTo>
                    <a:lnTo>
                      <a:pt x="53" y="3048"/>
                    </a:lnTo>
                    <a:lnTo>
                      <a:pt x="68" y="2952"/>
                    </a:lnTo>
                    <a:lnTo>
                      <a:pt x="87" y="2880"/>
                    </a:lnTo>
                    <a:lnTo>
                      <a:pt x="104" y="2784"/>
                    </a:lnTo>
                    <a:lnTo>
                      <a:pt x="125" y="2712"/>
                    </a:lnTo>
                    <a:lnTo>
                      <a:pt x="149" y="2616"/>
                    </a:lnTo>
                    <a:lnTo>
                      <a:pt x="202" y="2448"/>
                    </a:lnTo>
                    <a:lnTo>
                      <a:pt x="231" y="2376"/>
                    </a:lnTo>
                    <a:lnTo>
                      <a:pt x="262" y="2280"/>
                    </a:lnTo>
                    <a:lnTo>
                      <a:pt x="296" y="2208"/>
                    </a:lnTo>
                    <a:lnTo>
                      <a:pt x="368" y="2040"/>
                    </a:lnTo>
                    <a:lnTo>
                      <a:pt x="404" y="1968"/>
                    </a:lnTo>
                    <a:lnTo>
                      <a:pt x="444" y="1896"/>
                    </a:lnTo>
                    <a:lnTo>
                      <a:pt x="531" y="1752"/>
                    </a:lnTo>
                    <a:lnTo>
                      <a:pt x="579" y="1680"/>
                    </a:lnTo>
                    <a:lnTo>
                      <a:pt x="624" y="1608"/>
                    </a:lnTo>
                    <a:lnTo>
                      <a:pt x="725" y="1464"/>
                    </a:lnTo>
                    <a:lnTo>
                      <a:pt x="778" y="1392"/>
                    </a:lnTo>
                    <a:lnTo>
                      <a:pt x="888" y="1248"/>
                    </a:lnTo>
                    <a:lnTo>
                      <a:pt x="946" y="1200"/>
                    </a:lnTo>
                    <a:lnTo>
                      <a:pt x="1004" y="1128"/>
                    </a:lnTo>
                    <a:lnTo>
                      <a:pt x="1126" y="1008"/>
                    </a:lnTo>
                    <a:lnTo>
                      <a:pt x="1191" y="960"/>
                    </a:lnTo>
                    <a:lnTo>
                      <a:pt x="1253" y="888"/>
                    </a:lnTo>
                    <a:lnTo>
                      <a:pt x="1388" y="792"/>
                    </a:lnTo>
                    <a:lnTo>
                      <a:pt x="1457" y="720"/>
                    </a:lnTo>
                    <a:lnTo>
                      <a:pt x="1596" y="624"/>
                    </a:lnTo>
                    <a:lnTo>
                      <a:pt x="1668" y="576"/>
                    </a:lnTo>
                    <a:lnTo>
                      <a:pt x="1817" y="480"/>
                    </a:lnTo>
                    <a:lnTo>
                      <a:pt x="1968" y="408"/>
                    </a:lnTo>
                    <a:lnTo>
                      <a:pt x="2045" y="360"/>
                    </a:lnTo>
                    <a:lnTo>
                      <a:pt x="2204" y="312"/>
                    </a:lnTo>
                    <a:lnTo>
                      <a:pt x="2285" y="264"/>
                    </a:lnTo>
                    <a:lnTo>
                      <a:pt x="2367" y="240"/>
                    </a:lnTo>
                    <a:lnTo>
                      <a:pt x="2535" y="168"/>
                    </a:lnTo>
                    <a:lnTo>
                      <a:pt x="2616" y="144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205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4745 w 7195"/>
                  <a:gd name="T1" fmla="*/ 1196 h 7176"/>
                  <a:gd name="T2" fmla="*/ 5072 w 7195"/>
                  <a:gd name="T3" fmla="*/ 1316 h 7176"/>
                  <a:gd name="T4" fmla="*/ 5381 w 7195"/>
                  <a:gd name="T5" fmla="*/ 1460 h 7176"/>
                  <a:gd name="T6" fmla="*/ 5741 w 7195"/>
                  <a:gd name="T7" fmla="*/ 1700 h 7176"/>
                  <a:gd name="T8" fmla="*/ 6008 w 7195"/>
                  <a:gd name="T9" fmla="*/ 1940 h 7176"/>
                  <a:gd name="T10" fmla="*/ 6250 w 7195"/>
                  <a:gd name="T11" fmla="*/ 2180 h 7176"/>
                  <a:gd name="T12" fmla="*/ 6471 w 7195"/>
                  <a:gd name="T13" fmla="*/ 2444 h 7176"/>
                  <a:gd name="T14" fmla="*/ 6665 w 7195"/>
                  <a:gd name="T15" fmla="*/ 2732 h 7176"/>
                  <a:gd name="T16" fmla="*/ 6831 w 7195"/>
                  <a:gd name="T17" fmla="*/ 3020 h 7176"/>
                  <a:gd name="T18" fmla="*/ 6965 w 7195"/>
                  <a:gd name="T19" fmla="*/ 3356 h 7176"/>
                  <a:gd name="T20" fmla="*/ 7092 w 7195"/>
                  <a:gd name="T21" fmla="*/ 3764 h 7176"/>
                  <a:gd name="T22" fmla="*/ 7143 w 7195"/>
                  <a:gd name="T23" fmla="*/ 4028 h 7176"/>
                  <a:gd name="T24" fmla="*/ 7174 w 7195"/>
                  <a:gd name="T25" fmla="*/ 4292 h 7176"/>
                  <a:gd name="T26" fmla="*/ 7179 w 7195"/>
                  <a:gd name="T27" fmla="*/ 4772 h 7176"/>
                  <a:gd name="T28" fmla="*/ 7143 w 7195"/>
                  <a:gd name="T29" fmla="*/ 5132 h 7176"/>
                  <a:gd name="T30" fmla="*/ 7092 w 7195"/>
                  <a:gd name="T31" fmla="*/ 5396 h 7176"/>
                  <a:gd name="T32" fmla="*/ 6965 w 7195"/>
                  <a:gd name="T33" fmla="*/ 5804 h 7176"/>
                  <a:gd name="T34" fmla="*/ 6831 w 7195"/>
                  <a:gd name="T35" fmla="*/ 6116 h 7176"/>
                  <a:gd name="T36" fmla="*/ 6665 w 7195"/>
                  <a:gd name="T37" fmla="*/ 6428 h 7176"/>
                  <a:gd name="T38" fmla="*/ 6471 w 7195"/>
                  <a:gd name="T39" fmla="*/ 6716 h 7176"/>
                  <a:gd name="T40" fmla="*/ 6192 w 7195"/>
                  <a:gd name="T41" fmla="*/ 7052 h 7176"/>
                  <a:gd name="T42" fmla="*/ 6008 w 7195"/>
                  <a:gd name="T43" fmla="*/ 7220 h 7176"/>
                  <a:gd name="T44" fmla="*/ 5672 w 7195"/>
                  <a:gd name="T45" fmla="*/ 7484 h 7176"/>
                  <a:gd name="T46" fmla="*/ 5307 w 7195"/>
                  <a:gd name="T47" fmla="*/ 7724 h 7176"/>
                  <a:gd name="T48" fmla="*/ 4992 w 7195"/>
                  <a:gd name="T49" fmla="*/ 7868 h 7176"/>
                  <a:gd name="T50" fmla="*/ 4666 w 7195"/>
                  <a:gd name="T51" fmla="*/ 7988 h 7176"/>
                  <a:gd name="T52" fmla="*/ 4409 w 7195"/>
                  <a:gd name="T53" fmla="*/ 8084 h 7176"/>
                  <a:gd name="T54" fmla="*/ 4750 w 7195"/>
                  <a:gd name="T55" fmla="*/ 7988 h 7176"/>
                  <a:gd name="T56" fmla="*/ 5076 w 7195"/>
                  <a:gd name="T57" fmla="*/ 7844 h 7176"/>
                  <a:gd name="T58" fmla="*/ 5386 w 7195"/>
                  <a:gd name="T59" fmla="*/ 7700 h 7176"/>
                  <a:gd name="T60" fmla="*/ 5748 w 7195"/>
                  <a:gd name="T61" fmla="*/ 7460 h 7176"/>
                  <a:gd name="T62" fmla="*/ 6015 w 7195"/>
                  <a:gd name="T63" fmla="*/ 7244 h 7176"/>
                  <a:gd name="T64" fmla="*/ 6202 w 7195"/>
                  <a:gd name="T65" fmla="*/ 7052 h 7176"/>
                  <a:gd name="T66" fmla="*/ 6375 w 7195"/>
                  <a:gd name="T67" fmla="*/ 6860 h 7176"/>
                  <a:gd name="T68" fmla="*/ 6629 w 7195"/>
                  <a:gd name="T69" fmla="*/ 6500 h 7176"/>
                  <a:gd name="T70" fmla="*/ 6802 w 7195"/>
                  <a:gd name="T71" fmla="*/ 6212 h 7176"/>
                  <a:gd name="T72" fmla="*/ 6946 w 7195"/>
                  <a:gd name="T73" fmla="*/ 5900 h 7176"/>
                  <a:gd name="T74" fmla="*/ 7083 w 7195"/>
                  <a:gd name="T75" fmla="*/ 5468 h 7176"/>
                  <a:gd name="T76" fmla="*/ 7140 w 7195"/>
                  <a:gd name="T77" fmla="*/ 5204 h 7176"/>
                  <a:gd name="T78" fmla="*/ 7186 w 7195"/>
                  <a:gd name="T79" fmla="*/ 4844 h 7176"/>
                  <a:gd name="T80" fmla="*/ 7196 w 7195"/>
                  <a:gd name="T81" fmla="*/ 4484 h 7176"/>
                  <a:gd name="T82" fmla="*/ 7167 w 7195"/>
                  <a:gd name="T83" fmla="*/ 4124 h 7176"/>
                  <a:gd name="T84" fmla="*/ 7124 w 7195"/>
                  <a:gd name="T85" fmla="*/ 3860 h 7176"/>
                  <a:gd name="T86" fmla="*/ 7035 w 7195"/>
                  <a:gd name="T87" fmla="*/ 3524 h 7176"/>
                  <a:gd name="T88" fmla="*/ 6912 w 7195"/>
                  <a:gd name="T89" fmla="*/ 3188 h 7176"/>
                  <a:gd name="T90" fmla="*/ 6761 w 7195"/>
                  <a:gd name="T91" fmla="*/ 2876 h 7176"/>
                  <a:gd name="T92" fmla="*/ 6629 w 7195"/>
                  <a:gd name="T93" fmla="*/ 2636 h 7176"/>
                  <a:gd name="T94" fmla="*/ 6375 w 7195"/>
                  <a:gd name="T95" fmla="*/ 2300 h 7176"/>
                  <a:gd name="T96" fmla="*/ 6142 w 7195"/>
                  <a:gd name="T97" fmla="*/ 2036 h 7176"/>
                  <a:gd name="T98" fmla="*/ 5950 w 7195"/>
                  <a:gd name="T99" fmla="*/ 1868 h 7176"/>
                  <a:gd name="T100" fmla="*/ 5679 w 7195"/>
                  <a:gd name="T101" fmla="*/ 1652 h 7176"/>
                  <a:gd name="T102" fmla="*/ 5235 w 7195"/>
                  <a:gd name="T103" fmla="*/ 1388 h 7176"/>
                  <a:gd name="T104" fmla="*/ 4834 w 7195"/>
                  <a:gd name="T105" fmla="*/ 1196 h 717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7195" h="7176">
                    <a:moveTo>
                      <a:pt x="4580" y="144"/>
                    </a:moveTo>
                    <a:lnTo>
                      <a:pt x="4666" y="168"/>
                    </a:lnTo>
                    <a:lnTo>
                      <a:pt x="4745" y="216"/>
                    </a:lnTo>
                    <a:lnTo>
                      <a:pt x="4911" y="264"/>
                    </a:lnTo>
                    <a:lnTo>
                      <a:pt x="4992" y="312"/>
                    </a:lnTo>
                    <a:lnTo>
                      <a:pt x="5072" y="336"/>
                    </a:lnTo>
                    <a:lnTo>
                      <a:pt x="5230" y="408"/>
                    </a:lnTo>
                    <a:lnTo>
                      <a:pt x="5307" y="456"/>
                    </a:lnTo>
                    <a:lnTo>
                      <a:pt x="5381" y="480"/>
                    </a:lnTo>
                    <a:lnTo>
                      <a:pt x="5528" y="576"/>
                    </a:lnTo>
                    <a:lnTo>
                      <a:pt x="5672" y="672"/>
                    </a:lnTo>
                    <a:lnTo>
                      <a:pt x="5741" y="720"/>
                    </a:lnTo>
                    <a:lnTo>
                      <a:pt x="5808" y="792"/>
                    </a:lnTo>
                    <a:lnTo>
                      <a:pt x="5943" y="888"/>
                    </a:lnTo>
                    <a:lnTo>
                      <a:pt x="6008" y="960"/>
                    </a:lnTo>
                    <a:lnTo>
                      <a:pt x="6132" y="1056"/>
                    </a:lnTo>
                    <a:lnTo>
                      <a:pt x="6192" y="1128"/>
                    </a:lnTo>
                    <a:lnTo>
                      <a:pt x="6250" y="1200"/>
                    </a:lnTo>
                    <a:lnTo>
                      <a:pt x="6308" y="1248"/>
                    </a:lnTo>
                    <a:lnTo>
                      <a:pt x="6365" y="1320"/>
                    </a:lnTo>
                    <a:lnTo>
                      <a:pt x="6471" y="1464"/>
                    </a:lnTo>
                    <a:lnTo>
                      <a:pt x="6572" y="1608"/>
                    </a:lnTo>
                    <a:lnTo>
                      <a:pt x="6620" y="1680"/>
                    </a:lnTo>
                    <a:lnTo>
                      <a:pt x="6665" y="1752"/>
                    </a:lnTo>
                    <a:lnTo>
                      <a:pt x="6752" y="1896"/>
                    </a:lnTo>
                    <a:lnTo>
                      <a:pt x="6792" y="1968"/>
                    </a:lnTo>
                    <a:lnTo>
                      <a:pt x="6831" y="2040"/>
                    </a:lnTo>
                    <a:lnTo>
                      <a:pt x="6900" y="2208"/>
                    </a:lnTo>
                    <a:lnTo>
                      <a:pt x="6934" y="2280"/>
                    </a:lnTo>
                    <a:lnTo>
                      <a:pt x="6965" y="2376"/>
                    </a:lnTo>
                    <a:lnTo>
                      <a:pt x="7023" y="2544"/>
                    </a:lnTo>
                    <a:lnTo>
                      <a:pt x="7071" y="2712"/>
                    </a:lnTo>
                    <a:lnTo>
                      <a:pt x="7092" y="2784"/>
                    </a:lnTo>
                    <a:lnTo>
                      <a:pt x="7112" y="2880"/>
                    </a:lnTo>
                    <a:lnTo>
                      <a:pt x="7128" y="2952"/>
                    </a:lnTo>
                    <a:lnTo>
                      <a:pt x="7143" y="3048"/>
                    </a:lnTo>
                    <a:lnTo>
                      <a:pt x="7155" y="3144"/>
                    </a:lnTo>
                    <a:lnTo>
                      <a:pt x="7164" y="3240"/>
                    </a:lnTo>
                    <a:lnTo>
                      <a:pt x="7174" y="3312"/>
                    </a:lnTo>
                    <a:lnTo>
                      <a:pt x="7184" y="3504"/>
                    </a:lnTo>
                    <a:lnTo>
                      <a:pt x="7184" y="3696"/>
                    </a:lnTo>
                    <a:lnTo>
                      <a:pt x="7179" y="3792"/>
                    </a:lnTo>
                    <a:lnTo>
                      <a:pt x="7174" y="3864"/>
                    </a:lnTo>
                    <a:lnTo>
                      <a:pt x="7155" y="4056"/>
                    </a:lnTo>
                    <a:lnTo>
                      <a:pt x="7143" y="4152"/>
                    </a:lnTo>
                    <a:lnTo>
                      <a:pt x="7128" y="4224"/>
                    </a:lnTo>
                    <a:lnTo>
                      <a:pt x="7112" y="4320"/>
                    </a:lnTo>
                    <a:lnTo>
                      <a:pt x="7092" y="4416"/>
                    </a:lnTo>
                    <a:lnTo>
                      <a:pt x="7071" y="4488"/>
                    </a:lnTo>
                    <a:lnTo>
                      <a:pt x="7023" y="4656"/>
                    </a:lnTo>
                    <a:lnTo>
                      <a:pt x="6965" y="4824"/>
                    </a:lnTo>
                    <a:lnTo>
                      <a:pt x="6934" y="4896"/>
                    </a:lnTo>
                    <a:lnTo>
                      <a:pt x="6900" y="4992"/>
                    </a:lnTo>
                    <a:lnTo>
                      <a:pt x="6831" y="5136"/>
                    </a:lnTo>
                    <a:lnTo>
                      <a:pt x="6792" y="5232"/>
                    </a:lnTo>
                    <a:lnTo>
                      <a:pt x="6752" y="5304"/>
                    </a:lnTo>
                    <a:lnTo>
                      <a:pt x="6665" y="5448"/>
                    </a:lnTo>
                    <a:lnTo>
                      <a:pt x="6620" y="5520"/>
                    </a:lnTo>
                    <a:lnTo>
                      <a:pt x="6572" y="5592"/>
                    </a:lnTo>
                    <a:lnTo>
                      <a:pt x="6471" y="5736"/>
                    </a:lnTo>
                    <a:lnTo>
                      <a:pt x="6365" y="5880"/>
                    </a:lnTo>
                    <a:lnTo>
                      <a:pt x="6308" y="5928"/>
                    </a:lnTo>
                    <a:lnTo>
                      <a:pt x="6192" y="6072"/>
                    </a:lnTo>
                    <a:lnTo>
                      <a:pt x="6132" y="6120"/>
                    </a:lnTo>
                    <a:lnTo>
                      <a:pt x="6070" y="6192"/>
                    </a:lnTo>
                    <a:lnTo>
                      <a:pt x="6008" y="6240"/>
                    </a:lnTo>
                    <a:lnTo>
                      <a:pt x="5943" y="6312"/>
                    </a:lnTo>
                    <a:lnTo>
                      <a:pt x="5741" y="6456"/>
                    </a:lnTo>
                    <a:lnTo>
                      <a:pt x="5672" y="6504"/>
                    </a:lnTo>
                    <a:lnTo>
                      <a:pt x="5528" y="6600"/>
                    </a:lnTo>
                    <a:lnTo>
                      <a:pt x="5381" y="6696"/>
                    </a:lnTo>
                    <a:lnTo>
                      <a:pt x="5307" y="6744"/>
                    </a:lnTo>
                    <a:lnTo>
                      <a:pt x="5230" y="6792"/>
                    </a:lnTo>
                    <a:lnTo>
                      <a:pt x="5072" y="6864"/>
                    </a:lnTo>
                    <a:lnTo>
                      <a:pt x="4992" y="6888"/>
                    </a:lnTo>
                    <a:lnTo>
                      <a:pt x="4911" y="6936"/>
                    </a:lnTo>
                    <a:lnTo>
                      <a:pt x="4745" y="6984"/>
                    </a:lnTo>
                    <a:lnTo>
                      <a:pt x="4666" y="7008"/>
                    </a:lnTo>
                    <a:lnTo>
                      <a:pt x="4496" y="7056"/>
                    </a:lnTo>
                    <a:lnTo>
                      <a:pt x="4320" y="7104"/>
                    </a:lnTo>
                    <a:lnTo>
                      <a:pt x="4409" y="7104"/>
                    </a:lnTo>
                    <a:lnTo>
                      <a:pt x="4580" y="7056"/>
                    </a:lnTo>
                    <a:lnTo>
                      <a:pt x="4668" y="7032"/>
                    </a:lnTo>
                    <a:lnTo>
                      <a:pt x="4750" y="7008"/>
                    </a:lnTo>
                    <a:lnTo>
                      <a:pt x="4834" y="6960"/>
                    </a:lnTo>
                    <a:lnTo>
                      <a:pt x="4997" y="6912"/>
                    </a:lnTo>
                    <a:lnTo>
                      <a:pt x="5076" y="6864"/>
                    </a:lnTo>
                    <a:lnTo>
                      <a:pt x="5235" y="6792"/>
                    </a:lnTo>
                    <a:lnTo>
                      <a:pt x="5312" y="6744"/>
                    </a:lnTo>
                    <a:lnTo>
                      <a:pt x="5386" y="6720"/>
                    </a:lnTo>
                    <a:lnTo>
                      <a:pt x="5535" y="6624"/>
                    </a:lnTo>
                    <a:lnTo>
                      <a:pt x="5679" y="6528"/>
                    </a:lnTo>
                    <a:lnTo>
                      <a:pt x="5748" y="6480"/>
                    </a:lnTo>
                    <a:lnTo>
                      <a:pt x="5816" y="6432"/>
                    </a:lnTo>
                    <a:lnTo>
                      <a:pt x="5950" y="6312"/>
                    </a:lnTo>
                    <a:lnTo>
                      <a:pt x="6015" y="6264"/>
                    </a:lnTo>
                    <a:lnTo>
                      <a:pt x="6077" y="6192"/>
                    </a:lnTo>
                    <a:lnTo>
                      <a:pt x="6142" y="6144"/>
                    </a:lnTo>
                    <a:lnTo>
                      <a:pt x="6202" y="6072"/>
                    </a:lnTo>
                    <a:lnTo>
                      <a:pt x="6260" y="6000"/>
                    </a:lnTo>
                    <a:lnTo>
                      <a:pt x="6317" y="5952"/>
                    </a:lnTo>
                    <a:lnTo>
                      <a:pt x="6375" y="5880"/>
                    </a:lnTo>
                    <a:lnTo>
                      <a:pt x="6480" y="5736"/>
                    </a:lnTo>
                    <a:lnTo>
                      <a:pt x="6581" y="5592"/>
                    </a:lnTo>
                    <a:lnTo>
                      <a:pt x="6629" y="5520"/>
                    </a:lnTo>
                    <a:lnTo>
                      <a:pt x="6675" y="5448"/>
                    </a:lnTo>
                    <a:lnTo>
                      <a:pt x="6761" y="5304"/>
                    </a:lnTo>
                    <a:lnTo>
                      <a:pt x="6802" y="5232"/>
                    </a:lnTo>
                    <a:lnTo>
                      <a:pt x="6840" y="5160"/>
                    </a:lnTo>
                    <a:lnTo>
                      <a:pt x="6912" y="4992"/>
                    </a:lnTo>
                    <a:lnTo>
                      <a:pt x="6946" y="4920"/>
                    </a:lnTo>
                    <a:lnTo>
                      <a:pt x="6977" y="4824"/>
                    </a:lnTo>
                    <a:lnTo>
                      <a:pt x="7035" y="4656"/>
                    </a:lnTo>
                    <a:lnTo>
                      <a:pt x="7083" y="4488"/>
                    </a:lnTo>
                    <a:lnTo>
                      <a:pt x="7104" y="4416"/>
                    </a:lnTo>
                    <a:lnTo>
                      <a:pt x="7124" y="4320"/>
                    </a:lnTo>
                    <a:lnTo>
                      <a:pt x="7140" y="4224"/>
                    </a:lnTo>
                    <a:lnTo>
                      <a:pt x="7155" y="4152"/>
                    </a:lnTo>
                    <a:lnTo>
                      <a:pt x="7167" y="4056"/>
                    </a:lnTo>
                    <a:lnTo>
                      <a:pt x="7186" y="3864"/>
                    </a:lnTo>
                    <a:lnTo>
                      <a:pt x="7191" y="3792"/>
                    </a:lnTo>
                    <a:lnTo>
                      <a:pt x="7196" y="3696"/>
                    </a:lnTo>
                    <a:lnTo>
                      <a:pt x="7196" y="3504"/>
                    </a:lnTo>
                    <a:lnTo>
                      <a:pt x="7186" y="3312"/>
                    </a:lnTo>
                    <a:lnTo>
                      <a:pt x="7176" y="3240"/>
                    </a:lnTo>
                    <a:lnTo>
                      <a:pt x="7167" y="3144"/>
                    </a:lnTo>
                    <a:lnTo>
                      <a:pt x="7155" y="3048"/>
                    </a:lnTo>
                    <a:lnTo>
                      <a:pt x="7140" y="2952"/>
                    </a:lnTo>
                    <a:lnTo>
                      <a:pt x="7124" y="2880"/>
                    </a:lnTo>
                    <a:lnTo>
                      <a:pt x="7104" y="2784"/>
                    </a:lnTo>
                    <a:lnTo>
                      <a:pt x="7083" y="2712"/>
                    </a:lnTo>
                    <a:lnTo>
                      <a:pt x="7035" y="2544"/>
                    </a:lnTo>
                    <a:lnTo>
                      <a:pt x="6977" y="2352"/>
                    </a:lnTo>
                    <a:lnTo>
                      <a:pt x="6946" y="2280"/>
                    </a:lnTo>
                    <a:lnTo>
                      <a:pt x="6912" y="2208"/>
                    </a:lnTo>
                    <a:lnTo>
                      <a:pt x="6840" y="2040"/>
                    </a:lnTo>
                    <a:lnTo>
                      <a:pt x="6802" y="1968"/>
                    </a:lnTo>
                    <a:lnTo>
                      <a:pt x="6761" y="1896"/>
                    </a:lnTo>
                    <a:lnTo>
                      <a:pt x="6718" y="1800"/>
                    </a:lnTo>
                    <a:lnTo>
                      <a:pt x="6675" y="1728"/>
                    </a:lnTo>
                    <a:lnTo>
                      <a:pt x="6629" y="1656"/>
                    </a:lnTo>
                    <a:lnTo>
                      <a:pt x="6581" y="1584"/>
                    </a:lnTo>
                    <a:lnTo>
                      <a:pt x="6480" y="1440"/>
                    </a:lnTo>
                    <a:lnTo>
                      <a:pt x="6375" y="1320"/>
                    </a:lnTo>
                    <a:lnTo>
                      <a:pt x="6260" y="1176"/>
                    </a:lnTo>
                    <a:lnTo>
                      <a:pt x="6202" y="1128"/>
                    </a:lnTo>
                    <a:lnTo>
                      <a:pt x="6142" y="1056"/>
                    </a:lnTo>
                    <a:lnTo>
                      <a:pt x="6077" y="1008"/>
                    </a:lnTo>
                    <a:lnTo>
                      <a:pt x="6015" y="936"/>
                    </a:lnTo>
                    <a:lnTo>
                      <a:pt x="5950" y="888"/>
                    </a:lnTo>
                    <a:lnTo>
                      <a:pt x="5816" y="768"/>
                    </a:lnTo>
                    <a:lnTo>
                      <a:pt x="5748" y="720"/>
                    </a:lnTo>
                    <a:lnTo>
                      <a:pt x="5679" y="672"/>
                    </a:lnTo>
                    <a:lnTo>
                      <a:pt x="5535" y="576"/>
                    </a:lnTo>
                    <a:lnTo>
                      <a:pt x="5312" y="432"/>
                    </a:lnTo>
                    <a:lnTo>
                      <a:pt x="5235" y="408"/>
                    </a:lnTo>
                    <a:lnTo>
                      <a:pt x="5076" y="312"/>
                    </a:lnTo>
                    <a:lnTo>
                      <a:pt x="4916" y="264"/>
                    </a:lnTo>
                    <a:lnTo>
                      <a:pt x="4834" y="216"/>
                    </a:lnTo>
                    <a:lnTo>
                      <a:pt x="4668" y="168"/>
                    </a:lnTo>
                    <a:lnTo>
                      <a:pt x="4580" y="144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206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2964 w 7195"/>
                  <a:gd name="T1" fmla="*/ 1052 h 7176"/>
                  <a:gd name="T2" fmla="*/ 2876 w 7195"/>
                  <a:gd name="T3" fmla="*/ 1052 h 7176"/>
                  <a:gd name="T4" fmla="*/ 2703 w 7195"/>
                  <a:gd name="T5" fmla="*/ 1100 h 7176"/>
                  <a:gd name="T6" fmla="*/ 2789 w 7195"/>
                  <a:gd name="T7" fmla="*/ 1100 h 7176"/>
                  <a:gd name="T8" fmla="*/ 2964 w 7195"/>
                  <a:gd name="T9" fmla="*/ 1052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2964" y="72"/>
                    </a:moveTo>
                    <a:lnTo>
                      <a:pt x="2876" y="72"/>
                    </a:lnTo>
                    <a:lnTo>
                      <a:pt x="2703" y="120"/>
                    </a:lnTo>
                    <a:lnTo>
                      <a:pt x="2789" y="120"/>
                    </a:lnTo>
                    <a:lnTo>
                      <a:pt x="2964" y="72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207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4320 w 7195"/>
                  <a:gd name="T1" fmla="*/ 1052 h 7176"/>
                  <a:gd name="T2" fmla="*/ 4234 w 7195"/>
                  <a:gd name="T3" fmla="*/ 1052 h 7176"/>
                  <a:gd name="T4" fmla="*/ 4409 w 7195"/>
                  <a:gd name="T5" fmla="*/ 1100 h 7176"/>
                  <a:gd name="T6" fmla="*/ 4496 w 7195"/>
                  <a:gd name="T7" fmla="*/ 1100 h 7176"/>
                  <a:gd name="T8" fmla="*/ 4320 w 7195"/>
                  <a:gd name="T9" fmla="*/ 1052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4320" y="72"/>
                    </a:moveTo>
                    <a:lnTo>
                      <a:pt x="4234" y="72"/>
                    </a:lnTo>
                    <a:lnTo>
                      <a:pt x="4409" y="120"/>
                    </a:lnTo>
                    <a:lnTo>
                      <a:pt x="4496" y="120"/>
                    </a:lnTo>
                    <a:lnTo>
                      <a:pt x="4320" y="72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208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3322 w 7195"/>
                  <a:gd name="T1" fmla="*/ 1004 h 7176"/>
                  <a:gd name="T2" fmla="*/ 3142 w 7195"/>
                  <a:gd name="T3" fmla="*/ 1004 h 7176"/>
                  <a:gd name="T4" fmla="*/ 3053 w 7195"/>
                  <a:gd name="T5" fmla="*/ 1028 h 7176"/>
                  <a:gd name="T6" fmla="*/ 3231 w 7195"/>
                  <a:gd name="T7" fmla="*/ 1028 h 7176"/>
                  <a:gd name="T8" fmla="*/ 3322 w 7195"/>
                  <a:gd name="T9" fmla="*/ 1004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3322" y="24"/>
                    </a:moveTo>
                    <a:lnTo>
                      <a:pt x="3142" y="24"/>
                    </a:lnTo>
                    <a:lnTo>
                      <a:pt x="3053" y="48"/>
                    </a:lnTo>
                    <a:lnTo>
                      <a:pt x="3231" y="48"/>
                    </a:lnTo>
                    <a:lnTo>
                      <a:pt x="3322" y="24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209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4054 w 7195"/>
                  <a:gd name="T1" fmla="*/ 1004 h 7176"/>
                  <a:gd name="T2" fmla="*/ 3874 w 7195"/>
                  <a:gd name="T3" fmla="*/ 1004 h 7176"/>
                  <a:gd name="T4" fmla="*/ 3965 w 7195"/>
                  <a:gd name="T5" fmla="*/ 1028 h 7176"/>
                  <a:gd name="T6" fmla="*/ 4145 w 7195"/>
                  <a:gd name="T7" fmla="*/ 1028 h 7176"/>
                  <a:gd name="T8" fmla="*/ 4054 w 7195"/>
                  <a:gd name="T9" fmla="*/ 1004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4054" y="24"/>
                    </a:moveTo>
                    <a:lnTo>
                      <a:pt x="3874" y="24"/>
                    </a:lnTo>
                    <a:lnTo>
                      <a:pt x="3965" y="48"/>
                    </a:lnTo>
                    <a:lnTo>
                      <a:pt x="4145" y="48"/>
                    </a:lnTo>
                    <a:lnTo>
                      <a:pt x="4054" y="24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210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3598 w 7195"/>
                  <a:gd name="T1" fmla="*/ 980 h 7176"/>
                  <a:gd name="T2" fmla="*/ 3504 w 7195"/>
                  <a:gd name="T3" fmla="*/ 980 h 7176"/>
                  <a:gd name="T4" fmla="*/ 3322 w 7195"/>
                  <a:gd name="T5" fmla="*/ 1004 h 7176"/>
                  <a:gd name="T6" fmla="*/ 3598 w 7195"/>
                  <a:gd name="T7" fmla="*/ 1004 h 7176"/>
                  <a:gd name="T8" fmla="*/ 3598 w 7195"/>
                  <a:gd name="T9" fmla="*/ 980 h 71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95" h="7176">
                    <a:moveTo>
                      <a:pt x="3598" y="0"/>
                    </a:moveTo>
                    <a:lnTo>
                      <a:pt x="3504" y="0"/>
                    </a:lnTo>
                    <a:lnTo>
                      <a:pt x="3322" y="24"/>
                    </a:lnTo>
                    <a:lnTo>
                      <a:pt x="3598" y="24"/>
                    </a:lnTo>
                    <a:lnTo>
                      <a:pt x="3598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211"/>
              <p:cNvSpPr>
                <a:spLocks/>
              </p:cNvSpPr>
              <p:nvPr/>
            </p:nvSpPr>
            <p:spPr bwMode="auto">
              <a:xfrm>
                <a:off x="2522" y="980"/>
                <a:ext cx="7195" cy="7176"/>
              </a:xfrm>
              <a:custGeom>
                <a:avLst/>
                <a:gdLst>
                  <a:gd name="T0" fmla="*/ 3692 w 7195"/>
                  <a:gd name="T1" fmla="*/ 980 h 7176"/>
                  <a:gd name="T2" fmla="*/ 3692 w 7195"/>
                  <a:gd name="T3" fmla="*/ 1004 h 7176"/>
                  <a:gd name="T4" fmla="*/ 3874 w 7195"/>
                  <a:gd name="T5" fmla="*/ 1004 h 7176"/>
                  <a:gd name="T6" fmla="*/ 3692 w 7195"/>
                  <a:gd name="T7" fmla="*/ 980 h 71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195" h="7176">
                    <a:moveTo>
                      <a:pt x="3692" y="0"/>
                    </a:moveTo>
                    <a:lnTo>
                      <a:pt x="3692" y="24"/>
                    </a:lnTo>
                    <a:lnTo>
                      <a:pt x="3874" y="24"/>
                    </a:lnTo>
                    <a:lnTo>
                      <a:pt x="369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" name="Group 212"/>
            <p:cNvGrpSpPr>
              <a:grpSpLocks/>
            </p:cNvGrpSpPr>
            <p:nvPr/>
          </p:nvGrpSpPr>
          <p:grpSpPr bwMode="auto">
            <a:xfrm>
              <a:off x="6120" y="981"/>
              <a:ext cx="94" cy="2"/>
              <a:chOff x="6120" y="981"/>
              <a:chExt cx="94" cy="2"/>
            </a:xfrm>
          </p:grpSpPr>
          <p:sp>
            <p:nvSpPr>
              <p:cNvPr id="156" name="Freeform 213"/>
              <p:cNvSpPr>
                <a:spLocks/>
              </p:cNvSpPr>
              <p:nvPr/>
            </p:nvSpPr>
            <p:spPr bwMode="auto">
              <a:xfrm>
                <a:off x="6120" y="981"/>
                <a:ext cx="94" cy="2"/>
              </a:xfrm>
              <a:custGeom>
                <a:avLst/>
                <a:gdLst>
                  <a:gd name="T0" fmla="*/ 0 w 94"/>
                  <a:gd name="T1" fmla="*/ 0 h 2"/>
                  <a:gd name="T2" fmla="*/ 94 w 9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4" h="2">
                    <a:moveTo>
                      <a:pt x="0" y="0"/>
                    </a:moveTo>
                    <a:lnTo>
                      <a:pt x="94" y="0"/>
                    </a:lnTo>
                  </a:path>
                </a:pathLst>
              </a:custGeom>
              <a:noFill/>
              <a:ln w="8890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1" name="Group 214"/>
            <p:cNvGrpSpPr>
              <a:grpSpLocks/>
            </p:cNvGrpSpPr>
            <p:nvPr/>
          </p:nvGrpSpPr>
          <p:grpSpPr bwMode="auto">
            <a:xfrm>
              <a:off x="6102" y="4666"/>
              <a:ext cx="2" cy="3485"/>
              <a:chOff x="6102" y="4666"/>
              <a:chExt cx="2" cy="3485"/>
            </a:xfrm>
          </p:grpSpPr>
          <p:sp>
            <p:nvSpPr>
              <p:cNvPr id="155" name="Freeform 215"/>
              <p:cNvSpPr>
                <a:spLocks/>
              </p:cNvSpPr>
              <p:nvPr/>
            </p:nvSpPr>
            <p:spPr bwMode="auto">
              <a:xfrm>
                <a:off x="6102" y="4666"/>
                <a:ext cx="2" cy="3485"/>
              </a:xfrm>
              <a:custGeom>
                <a:avLst/>
                <a:gdLst>
                  <a:gd name="T0" fmla="*/ 0 w 2"/>
                  <a:gd name="T1" fmla="*/ 4666 h 3485"/>
                  <a:gd name="T2" fmla="*/ 0 w 2"/>
                  <a:gd name="T3" fmla="*/ 8151 h 348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485">
                    <a:moveTo>
                      <a:pt x="0" y="0"/>
                    </a:moveTo>
                    <a:lnTo>
                      <a:pt x="0" y="3485"/>
                    </a:lnTo>
                  </a:path>
                </a:pathLst>
              </a:custGeom>
              <a:noFill/>
              <a:ln w="8890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" name="Group 216"/>
            <p:cNvGrpSpPr>
              <a:grpSpLocks/>
            </p:cNvGrpSpPr>
            <p:nvPr/>
          </p:nvGrpSpPr>
          <p:grpSpPr bwMode="auto">
            <a:xfrm>
              <a:off x="3473" y="4661"/>
              <a:ext cx="2633" cy="2328"/>
              <a:chOff x="3473" y="4661"/>
              <a:chExt cx="2633" cy="2328"/>
            </a:xfrm>
          </p:grpSpPr>
          <p:sp>
            <p:nvSpPr>
              <p:cNvPr id="154" name="Freeform 217"/>
              <p:cNvSpPr>
                <a:spLocks/>
              </p:cNvSpPr>
              <p:nvPr/>
            </p:nvSpPr>
            <p:spPr bwMode="auto">
              <a:xfrm>
                <a:off x="3473" y="4661"/>
                <a:ext cx="2633" cy="2328"/>
              </a:xfrm>
              <a:custGeom>
                <a:avLst/>
                <a:gdLst>
                  <a:gd name="T0" fmla="*/ 2625 w 2633"/>
                  <a:gd name="T1" fmla="*/ 4661 h 2328"/>
                  <a:gd name="T2" fmla="*/ 0 w 2633"/>
                  <a:gd name="T3" fmla="*/ 6980 h 2328"/>
                  <a:gd name="T4" fmla="*/ 7 w 2633"/>
                  <a:gd name="T5" fmla="*/ 6989 h 2328"/>
                  <a:gd name="T6" fmla="*/ 2633 w 2633"/>
                  <a:gd name="T7" fmla="*/ 4671 h 2328"/>
                  <a:gd name="T8" fmla="*/ 2625 w 2633"/>
                  <a:gd name="T9" fmla="*/ 4661 h 23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33" h="2328">
                    <a:moveTo>
                      <a:pt x="2625" y="0"/>
                    </a:moveTo>
                    <a:lnTo>
                      <a:pt x="0" y="2319"/>
                    </a:lnTo>
                    <a:lnTo>
                      <a:pt x="7" y="2328"/>
                    </a:lnTo>
                    <a:lnTo>
                      <a:pt x="2633" y="10"/>
                    </a:lnTo>
                    <a:lnTo>
                      <a:pt x="262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" name="Group 218"/>
            <p:cNvGrpSpPr>
              <a:grpSpLocks/>
            </p:cNvGrpSpPr>
            <p:nvPr/>
          </p:nvGrpSpPr>
          <p:grpSpPr bwMode="auto">
            <a:xfrm>
              <a:off x="2561" y="4659"/>
              <a:ext cx="3542" cy="326"/>
              <a:chOff x="2561" y="4659"/>
              <a:chExt cx="3542" cy="326"/>
            </a:xfrm>
          </p:grpSpPr>
          <p:sp>
            <p:nvSpPr>
              <p:cNvPr id="153" name="Freeform 219"/>
              <p:cNvSpPr>
                <a:spLocks/>
              </p:cNvSpPr>
              <p:nvPr/>
            </p:nvSpPr>
            <p:spPr bwMode="auto">
              <a:xfrm>
                <a:off x="2561" y="4659"/>
                <a:ext cx="3542" cy="326"/>
              </a:xfrm>
              <a:custGeom>
                <a:avLst/>
                <a:gdLst>
                  <a:gd name="T0" fmla="*/ 3542 w 3542"/>
                  <a:gd name="T1" fmla="*/ 4659 h 326"/>
                  <a:gd name="T2" fmla="*/ 0 w 3542"/>
                  <a:gd name="T3" fmla="*/ 4973 h 326"/>
                  <a:gd name="T4" fmla="*/ 0 w 3542"/>
                  <a:gd name="T5" fmla="*/ 4985 h 326"/>
                  <a:gd name="T6" fmla="*/ 3542 w 3542"/>
                  <a:gd name="T7" fmla="*/ 4671 h 326"/>
                  <a:gd name="T8" fmla="*/ 3542 w 3542"/>
                  <a:gd name="T9" fmla="*/ 4659 h 3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2" h="326">
                    <a:moveTo>
                      <a:pt x="3542" y="0"/>
                    </a:moveTo>
                    <a:lnTo>
                      <a:pt x="0" y="314"/>
                    </a:lnTo>
                    <a:lnTo>
                      <a:pt x="0" y="326"/>
                    </a:lnTo>
                    <a:lnTo>
                      <a:pt x="3542" y="12"/>
                    </a:lnTo>
                    <a:lnTo>
                      <a:pt x="354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" name="Group 220"/>
            <p:cNvGrpSpPr>
              <a:grpSpLocks/>
            </p:cNvGrpSpPr>
            <p:nvPr/>
          </p:nvGrpSpPr>
          <p:grpSpPr bwMode="auto">
            <a:xfrm>
              <a:off x="3000" y="2744"/>
              <a:ext cx="3108" cy="1930"/>
              <a:chOff x="3000" y="2744"/>
              <a:chExt cx="3108" cy="1930"/>
            </a:xfrm>
          </p:grpSpPr>
          <p:sp>
            <p:nvSpPr>
              <p:cNvPr id="152" name="Freeform 221"/>
              <p:cNvSpPr>
                <a:spLocks/>
              </p:cNvSpPr>
              <p:nvPr/>
            </p:nvSpPr>
            <p:spPr bwMode="auto">
              <a:xfrm>
                <a:off x="3000" y="2744"/>
                <a:ext cx="3108" cy="1930"/>
              </a:xfrm>
              <a:custGeom>
                <a:avLst/>
                <a:gdLst>
                  <a:gd name="T0" fmla="*/ 7 w 3108"/>
                  <a:gd name="T1" fmla="*/ 2744 h 1930"/>
                  <a:gd name="T2" fmla="*/ 0 w 3108"/>
                  <a:gd name="T3" fmla="*/ 2753 h 1930"/>
                  <a:gd name="T4" fmla="*/ 3101 w 3108"/>
                  <a:gd name="T5" fmla="*/ 4673 h 1930"/>
                  <a:gd name="T6" fmla="*/ 3108 w 3108"/>
                  <a:gd name="T7" fmla="*/ 4664 h 1930"/>
                  <a:gd name="T8" fmla="*/ 7 w 3108"/>
                  <a:gd name="T9" fmla="*/ 2744 h 19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08" h="1930">
                    <a:moveTo>
                      <a:pt x="7" y="0"/>
                    </a:moveTo>
                    <a:lnTo>
                      <a:pt x="0" y="9"/>
                    </a:lnTo>
                    <a:lnTo>
                      <a:pt x="3101" y="1929"/>
                    </a:lnTo>
                    <a:lnTo>
                      <a:pt x="3108" y="192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5" name="Group 222"/>
            <p:cNvGrpSpPr>
              <a:grpSpLocks/>
            </p:cNvGrpSpPr>
            <p:nvPr/>
          </p:nvGrpSpPr>
          <p:grpSpPr bwMode="auto">
            <a:xfrm>
              <a:off x="4877" y="1191"/>
              <a:ext cx="1234" cy="3480"/>
              <a:chOff x="4877" y="1191"/>
              <a:chExt cx="1234" cy="3480"/>
            </a:xfrm>
          </p:grpSpPr>
          <p:sp>
            <p:nvSpPr>
              <p:cNvPr id="151" name="Freeform 223"/>
              <p:cNvSpPr>
                <a:spLocks/>
              </p:cNvSpPr>
              <p:nvPr/>
            </p:nvSpPr>
            <p:spPr bwMode="auto">
              <a:xfrm>
                <a:off x="4877" y="1191"/>
                <a:ext cx="1234" cy="3480"/>
              </a:xfrm>
              <a:custGeom>
                <a:avLst/>
                <a:gdLst>
                  <a:gd name="T0" fmla="*/ 12 w 1234"/>
                  <a:gd name="T1" fmla="*/ 1191 h 3480"/>
                  <a:gd name="T2" fmla="*/ 0 w 1234"/>
                  <a:gd name="T3" fmla="*/ 1196 h 3480"/>
                  <a:gd name="T4" fmla="*/ 1221 w 1234"/>
                  <a:gd name="T5" fmla="*/ 4671 h 3480"/>
                  <a:gd name="T6" fmla="*/ 1233 w 1234"/>
                  <a:gd name="T7" fmla="*/ 4666 h 3480"/>
                  <a:gd name="T8" fmla="*/ 12 w 1234"/>
                  <a:gd name="T9" fmla="*/ 1191 h 34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34" h="3480">
                    <a:moveTo>
                      <a:pt x="12" y="0"/>
                    </a:moveTo>
                    <a:lnTo>
                      <a:pt x="0" y="5"/>
                    </a:lnTo>
                    <a:lnTo>
                      <a:pt x="1221" y="3480"/>
                    </a:lnTo>
                    <a:lnTo>
                      <a:pt x="1233" y="347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6" name="Group 224"/>
            <p:cNvGrpSpPr>
              <a:grpSpLocks/>
            </p:cNvGrpSpPr>
            <p:nvPr/>
          </p:nvGrpSpPr>
          <p:grpSpPr bwMode="auto">
            <a:xfrm>
              <a:off x="6098" y="1193"/>
              <a:ext cx="1226" cy="3478"/>
              <a:chOff x="6098" y="1193"/>
              <a:chExt cx="1226" cy="3478"/>
            </a:xfrm>
          </p:grpSpPr>
          <p:sp>
            <p:nvSpPr>
              <p:cNvPr id="150" name="Freeform 225"/>
              <p:cNvSpPr>
                <a:spLocks/>
              </p:cNvSpPr>
              <p:nvPr/>
            </p:nvSpPr>
            <p:spPr bwMode="auto">
              <a:xfrm>
                <a:off x="6098" y="1193"/>
                <a:ext cx="1226" cy="3478"/>
              </a:xfrm>
              <a:custGeom>
                <a:avLst/>
                <a:gdLst>
                  <a:gd name="T0" fmla="*/ 1215 w 1226"/>
                  <a:gd name="T1" fmla="*/ 1193 h 3478"/>
                  <a:gd name="T2" fmla="*/ 0 w 1226"/>
                  <a:gd name="T3" fmla="*/ 4666 h 3478"/>
                  <a:gd name="T4" fmla="*/ 12 w 1226"/>
                  <a:gd name="T5" fmla="*/ 4671 h 3478"/>
                  <a:gd name="T6" fmla="*/ 1227 w 1226"/>
                  <a:gd name="T7" fmla="*/ 1198 h 3478"/>
                  <a:gd name="T8" fmla="*/ 1215 w 1226"/>
                  <a:gd name="T9" fmla="*/ 1193 h 34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6" h="3478">
                    <a:moveTo>
                      <a:pt x="1215" y="0"/>
                    </a:moveTo>
                    <a:lnTo>
                      <a:pt x="0" y="3473"/>
                    </a:lnTo>
                    <a:lnTo>
                      <a:pt x="12" y="3478"/>
                    </a:lnTo>
                    <a:lnTo>
                      <a:pt x="1227" y="5"/>
                    </a:lnTo>
                    <a:lnTo>
                      <a:pt x="121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7" name="Group 226"/>
            <p:cNvGrpSpPr>
              <a:grpSpLocks/>
            </p:cNvGrpSpPr>
            <p:nvPr/>
          </p:nvGrpSpPr>
          <p:grpSpPr bwMode="auto">
            <a:xfrm>
              <a:off x="6101" y="2890"/>
              <a:ext cx="3206" cy="1783"/>
              <a:chOff x="6101" y="2890"/>
              <a:chExt cx="3206" cy="1783"/>
            </a:xfrm>
          </p:grpSpPr>
          <p:sp>
            <p:nvSpPr>
              <p:cNvPr id="149" name="Freeform 227"/>
              <p:cNvSpPr>
                <a:spLocks/>
              </p:cNvSpPr>
              <p:nvPr/>
            </p:nvSpPr>
            <p:spPr bwMode="auto">
              <a:xfrm>
                <a:off x="6101" y="2890"/>
                <a:ext cx="3206" cy="1783"/>
              </a:xfrm>
              <a:custGeom>
                <a:avLst/>
                <a:gdLst>
                  <a:gd name="T0" fmla="*/ 3201 w 3206"/>
                  <a:gd name="T1" fmla="*/ 2890 h 1783"/>
                  <a:gd name="T2" fmla="*/ 0 w 3206"/>
                  <a:gd name="T3" fmla="*/ 4664 h 1783"/>
                  <a:gd name="T4" fmla="*/ 5 w 3206"/>
                  <a:gd name="T5" fmla="*/ 4673 h 1783"/>
                  <a:gd name="T6" fmla="*/ 3206 w 3206"/>
                  <a:gd name="T7" fmla="*/ 2900 h 1783"/>
                  <a:gd name="T8" fmla="*/ 3201 w 3206"/>
                  <a:gd name="T9" fmla="*/ 2890 h 17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06" h="1783">
                    <a:moveTo>
                      <a:pt x="3201" y="0"/>
                    </a:moveTo>
                    <a:lnTo>
                      <a:pt x="0" y="1774"/>
                    </a:lnTo>
                    <a:lnTo>
                      <a:pt x="5" y="1783"/>
                    </a:lnTo>
                    <a:lnTo>
                      <a:pt x="3206" y="10"/>
                    </a:lnTo>
                    <a:lnTo>
                      <a:pt x="320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" name="Group 228"/>
            <p:cNvGrpSpPr>
              <a:grpSpLocks/>
            </p:cNvGrpSpPr>
            <p:nvPr/>
          </p:nvGrpSpPr>
          <p:grpSpPr bwMode="auto">
            <a:xfrm>
              <a:off x="6103" y="4661"/>
              <a:ext cx="3439" cy="970"/>
              <a:chOff x="6103" y="4661"/>
              <a:chExt cx="3439" cy="970"/>
            </a:xfrm>
          </p:grpSpPr>
          <p:sp>
            <p:nvSpPr>
              <p:cNvPr id="148" name="Freeform 229"/>
              <p:cNvSpPr>
                <a:spLocks/>
              </p:cNvSpPr>
              <p:nvPr/>
            </p:nvSpPr>
            <p:spPr bwMode="auto">
              <a:xfrm>
                <a:off x="6103" y="4661"/>
                <a:ext cx="3439" cy="970"/>
              </a:xfrm>
              <a:custGeom>
                <a:avLst/>
                <a:gdLst>
                  <a:gd name="T0" fmla="*/ 0 w 3439"/>
                  <a:gd name="T1" fmla="*/ 4661 h 970"/>
                  <a:gd name="T2" fmla="*/ 0 w 3439"/>
                  <a:gd name="T3" fmla="*/ 4673 h 970"/>
                  <a:gd name="T4" fmla="*/ 3439 w 3439"/>
                  <a:gd name="T5" fmla="*/ 5631 h 970"/>
                  <a:gd name="T6" fmla="*/ 3439 w 3439"/>
                  <a:gd name="T7" fmla="*/ 5619 h 970"/>
                  <a:gd name="T8" fmla="*/ 0 w 3439"/>
                  <a:gd name="T9" fmla="*/ 4661 h 9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39" h="970">
                    <a:moveTo>
                      <a:pt x="0" y="0"/>
                    </a:moveTo>
                    <a:lnTo>
                      <a:pt x="0" y="12"/>
                    </a:lnTo>
                    <a:lnTo>
                      <a:pt x="3439" y="970"/>
                    </a:lnTo>
                    <a:lnTo>
                      <a:pt x="3439" y="95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9" name="Group 35"/>
            <p:cNvGrpSpPr>
              <a:grpSpLocks/>
            </p:cNvGrpSpPr>
            <p:nvPr/>
          </p:nvGrpSpPr>
          <p:grpSpPr bwMode="auto">
            <a:xfrm>
              <a:off x="6098" y="4664"/>
              <a:ext cx="2285" cy="2688"/>
              <a:chOff x="6098" y="4664"/>
              <a:chExt cx="2285" cy="2688"/>
            </a:xfrm>
          </p:grpSpPr>
          <p:sp>
            <p:nvSpPr>
              <p:cNvPr id="147" name="Freeform 231"/>
              <p:cNvSpPr>
                <a:spLocks/>
              </p:cNvSpPr>
              <p:nvPr/>
            </p:nvSpPr>
            <p:spPr bwMode="auto">
              <a:xfrm>
                <a:off x="6098" y="4664"/>
                <a:ext cx="2285" cy="2688"/>
              </a:xfrm>
              <a:custGeom>
                <a:avLst/>
                <a:gdLst>
                  <a:gd name="T0" fmla="*/ 10 w 2285"/>
                  <a:gd name="T1" fmla="*/ 4664 h 2688"/>
                  <a:gd name="T2" fmla="*/ 0 w 2285"/>
                  <a:gd name="T3" fmla="*/ 4671 h 2688"/>
                  <a:gd name="T4" fmla="*/ 2276 w 2285"/>
                  <a:gd name="T5" fmla="*/ 7352 h 2688"/>
                  <a:gd name="T6" fmla="*/ 2285 w 2285"/>
                  <a:gd name="T7" fmla="*/ 7345 h 2688"/>
                  <a:gd name="T8" fmla="*/ 10 w 2285"/>
                  <a:gd name="T9" fmla="*/ 4664 h 26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85" h="2688">
                    <a:moveTo>
                      <a:pt x="10" y="0"/>
                    </a:moveTo>
                    <a:lnTo>
                      <a:pt x="0" y="7"/>
                    </a:lnTo>
                    <a:lnTo>
                      <a:pt x="2276" y="2688"/>
                    </a:lnTo>
                    <a:lnTo>
                      <a:pt x="2285" y="2681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0" name="Group 232"/>
            <p:cNvGrpSpPr>
              <a:grpSpLocks/>
            </p:cNvGrpSpPr>
            <p:nvPr/>
          </p:nvGrpSpPr>
          <p:grpSpPr bwMode="auto">
            <a:xfrm>
              <a:off x="3490" y="1942"/>
              <a:ext cx="5261" cy="5249"/>
              <a:chOff x="3490" y="1942"/>
              <a:chExt cx="5261" cy="5249"/>
            </a:xfrm>
          </p:grpSpPr>
          <p:sp>
            <p:nvSpPr>
              <p:cNvPr id="145" name="Freeform 233"/>
              <p:cNvSpPr>
                <a:spLocks/>
              </p:cNvSpPr>
              <p:nvPr/>
            </p:nvSpPr>
            <p:spPr bwMode="auto">
              <a:xfrm>
                <a:off x="3490" y="1942"/>
                <a:ext cx="5261" cy="5249"/>
              </a:xfrm>
              <a:custGeom>
                <a:avLst/>
                <a:gdLst>
                  <a:gd name="T0" fmla="*/ 2361 w 5261"/>
                  <a:gd name="T1" fmla="*/ 1957 h 5249"/>
                  <a:gd name="T2" fmla="*/ 1975 w 5261"/>
                  <a:gd name="T3" fmla="*/ 2026 h 5249"/>
                  <a:gd name="T4" fmla="*/ 1608 w 5261"/>
                  <a:gd name="T5" fmla="*/ 2149 h 5249"/>
                  <a:gd name="T6" fmla="*/ 1269 w 5261"/>
                  <a:gd name="T7" fmla="*/ 2324 h 5249"/>
                  <a:gd name="T8" fmla="*/ 960 w 5261"/>
                  <a:gd name="T9" fmla="*/ 2542 h 5249"/>
                  <a:gd name="T10" fmla="*/ 686 w 5261"/>
                  <a:gd name="T11" fmla="*/ 2804 h 5249"/>
                  <a:gd name="T12" fmla="*/ 451 w 5261"/>
                  <a:gd name="T13" fmla="*/ 3101 h 5249"/>
                  <a:gd name="T14" fmla="*/ 259 w 5261"/>
                  <a:gd name="T15" fmla="*/ 3430 h 5249"/>
                  <a:gd name="T16" fmla="*/ 117 w 5261"/>
                  <a:gd name="T17" fmla="*/ 3788 h 5249"/>
                  <a:gd name="T18" fmla="*/ 31 w 5261"/>
                  <a:gd name="T19" fmla="*/ 4167 h 5249"/>
                  <a:gd name="T20" fmla="*/ 0 w 5261"/>
                  <a:gd name="T21" fmla="*/ 4565 h 5249"/>
                  <a:gd name="T22" fmla="*/ 31 w 5261"/>
                  <a:gd name="T23" fmla="*/ 4964 h 5249"/>
                  <a:gd name="T24" fmla="*/ 117 w 5261"/>
                  <a:gd name="T25" fmla="*/ 5345 h 5249"/>
                  <a:gd name="T26" fmla="*/ 259 w 5261"/>
                  <a:gd name="T27" fmla="*/ 5703 h 5249"/>
                  <a:gd name="T28" fmla="*/ 451 w 5261"/>
                  <a:gd name="T29" fmla="*/ 6032 h 5249"/>
                  <a:gd name="T30" fmla="*/ 686 w 5261"/>
                  <a:gd name="T31" fmla="*/ 6329 h 5249"/>
                  <a:gd name="T32" fmla="*/ 960 w 5261"/>
                  <a:gd name="T33" fmla="*/ 6591 h 5249"/>
                  <a:gd name="T34" fmla="*/ 1269 w 5261"/>
                  <a:gd name="T35" fmla="*/ 6809 h 5249"/>
                  <a:gd name="T36" fmla="*/ 1608 w 5261"/>
                  <a:gd name="T37" fmla="*/ 6985 h 5249"/>
                  <a:gd name="T38" fmla="*/ 1975 w 5261"/>
                  <a:gd name="T39" fmla="*/ 7107 h 5249"/>
                  <a:gd name="T40" fmla="*/ 2361 w 5261"/>
                  <a:gd name="T41" fmla="*/ 7177 h 5249"/>
                  <a:gd name="T42" fmla="*/ 2764 w 5261"/>
                  <a:gd name="T43" fmla="*/ 7189 h 5249"/>
                  <a:gd name="T44" fmla="*/ 3160 w 5261"/>
                  <a:gd name="T45" fmla="*/ 7138 h 5249"/>
                  <a:gd name="T46" fmla="*/ 3532 w 5261"/>
                  <a:gd name="T47" fmla="*/ 7030 h 5249"/>
                  <a:gd name="T48" fmla="*/ 3883 w 5261"/>
                  <a:gd name="T49" fmla="*/ 6874 h 5249"/>
                  <a:gd name="T50" fmla="*/ 4202 w 5261"/>
                  <a:gd name="T51" fmla="*/ 6668 h 5249"/>
                  <a:gd name="T52" fmla="*/ 4490 w 5261"/>
                  <a:gd name="T53" fmla="*/ 6421 h 5249"/>
                  <a:gd name="T54" fmla="*/ 4737 w 5261"/>
                  <a:gd name="T55" fmla="*/ 6135 h 5249"/>
                  <a:gd name="T56" fmla="*/ 4941 w 5261"/>
                  <a:gd name="T57" fmla="*/ 5816 h 5249"/>
                  <a:gd name="T58" fmla="*/ 5100 w 5261"/>
                  <a:gd name="T59" fmla="*/ 5468 h 5249"/>
                  <a:gd name="T60" fmla="*/ 5208 w 5261"/>
                  <a:gd name="T61" fmla="*/ 5093 h 5249"/>
                  <a:gd name="T62" fmla="*/ 5258 w 5261"/>
                  <a:gd name="T63" fmla="*/ 4700 h 5249"/>
                  <a:gd name="T64" fmla="*/ 5246 w 5261"/>
                  <a:gd name="T65" fmla="*/ 4299 h 5249"/>
                  <a:gd name="T66" fmla="*/ 5176 w 5261"/>
                  <a:gd name="T67" fmla="*/ 3910 h 5249"/>
                  <a:gd name="T68" fmla="*/ 5054 w 5261"/>
                  <a:gd name="T69" fmla="*/ 3545 h 5249"/>
                  <a:gd name="T70" fmla="*/ 4879 w 5261"/>
                  <a:gd name="T71" fmla="*/ 3207 h 5249"/>
                  <a:gd name="T72" fmla="*/ 4658 w 5261"/>
                  <a:gd name="T73" fmla="*/ 2897 h 5249"/>
                  <a:gd name="T74" fmla="*/ 4396 w 5261"/>
                  <a:gd name="T75" fmla="*/ 2626 h 5249"/>
                  <a:gd name="T76" fmla="*/ 4099 w 5261"/>
                  <a:gd name="T77" fmla="*/ 2391 h 5249"/>
                  <a:gd name="T78" fmla="*/ 3770 w 5261"/>
                  <a:gd name="T79" fmla="*/ 2201 h 5249"/>
                  <a:gd name="T80" fmla="*/ 3410 w 5261"/>
                  <a:gd name="T81" fmla="*/ 2060 h 5249"/>
                  <a:gd name="T82" fmla="*/ 3031 w 5261"/>
                  <a:gd name="T83" fmla="*/ 1973 h 5249"/>
                  <a:gd name="T84" fmla="*/ 2630 w 5261"/>
                  <a:gd name="T85" fmla="*/ 1942 h 524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5261" h="5249">
                    <a:moveTo>
                      <a:pt x="2630" y="0"/>
                    </a:moveTo>
                    <a:lnTo>
                      <a:pt x="2496" y="3"/>
                    </a:lnTo>
                    <a:lnTo>
                      <a:pt x="2361" y="15"/>
                    </a:lnTo>
                    <a:lnTo>
                      <a:pt x="2232" y="31"/>
                    </a:lnTo>
                    <a:lnTo>
                      <a:pt x="2102" y="53"/>
                    </a:lnTo>
                    <a:lnTo>
                      <a:pt x="1975" y="84"/>
                    </a:lnTo>
                    <a:lnTo>
                      <a:pt x="1850" y="118"/>
                    </a:lnTo>
                    <a:lnTo>
                      <a:pt x="1728" y="161"/>
                    </a:lnTo>
                    <a:lnTo>
                      <a:pt x="1608" y="207"/>
                    </a:lnTo>
                    <a:lnTo>
                      <a:pt x="1492" y="259"/>
                    </a:lnTo>
                    <a:lnTo>
                      <a:pt x="1380" y="317"/>
                    </a:lnTo>
                    <a:lnTo>
                      <a:pt x="1269" y="382"/>
                    </a:lnTo>
                    <a:lnTo>
                      <a:pt x="1161" y="449"/>
                    </a:lnTo>
                    <a:lnTo>
                      <a:pt x="1058" y="523"/>
                    </a:lnTo>
                    <a:lnTo>
                      <a:pt x="960" y="600"/>
                    </a:lnTo>
                    <a:lnTo>
                      <a:pt x="864" y="684"/>
                    </a:lnTo>
                    <a:lnTo>
                      <a:pt x="772" y="771"/>
                    </a:lnTo>
                    <a:lnTo>
                      <a:pt x="686" y="862"/>
                    </a:lnTo>
                    <a:lnTo>
                      <a:pt x="602" y="955"/>
                    </a:lnTo>
                    <a:lnTo>
                      <a:pt x="523" y="1056"/>
                    </a:lnTo>
                    <a:lnTo>
                      <a:pt x="451" y="1159"/>
                    </a:lnTo>
                    <a:lnTo>
                      <a:pt x="381" y="1265"/>
                    </a:lnTo>
                    <a:lnTo>
                      <a:pt x="319" y="1375"/>
                    </a:lnTo>
                    <a:lnTo>
                      <a:pt x="259" y="1488"/>
                    </a:lnTo>
                    <a:lnTo>
                      <a:pt x="206" y="1603"/>
                    </a:lnTo>
                    <a:lnTo>
                      <a:pt x="160" y="1723"/>
                    </a:lnTo>
                    <a:lnTo>
                      <a:pt x="117" y="1846"/>
                    </a:lnTo>
                    <a:lnTo>
                      <a:pt x="84" y="1968"/>
                    </a:lnTo>
                    <a:lnTo>
                      <a:pt x="52" y="2095"/>
                    </a:lnTo>
                    <a:lnTo>
                      <a:pt x="31" y="2225"/>
                    </a:lnTo>
                    <a:lnTo>
                      <a:pt x="14" y="2357"/>
                    </a:lnTo>
                    <a:lnTo>
                      <a:pt x="2" y="2489"/>
                    </a:lnTo>
                    <a:lnTo>
                      <a:pt x="0" y="2623"/>
                    </a:lnTo>
                    <a:lnTo>
                      <a:pt x="2" y="2758"/>
                    </a:lnTo>
                    <a:lnTo>
                      <a:pt x="14" y="2892"/>
                    </a:lnTo>
                    <a:lnTo>
                      <a:pt x="31" y="3022"/>
                    </a:lnTo>
                    <a:lnTo>
                      <a:pt x="52" y="3151"/>
                    </a:lnTo>
                    <a:lnTo>
                      <a:pt x="84" y="3279"/>
                    </a:lnTo>
                    <a:lnTo>
                      <a:pt x="117" y="3403"/>
                    </a:lnTo>
                    <a:lnTo>
                      <a:pt x="160" y="3526"/>
                    </a:lnTo>
                    <a:lnTo>
                      <a:pt x="206" y="3643"/>
                    </a:lnTo>
                    <a:lnTo>
                      <a:pt x="259" y="3761"/>
                    </a:lnTo>
                    <a:lnTo>
                      <a:pt x="319" y="3874"/>
                    </a:lnTo>
                    <a:lnTo>
                      <a:pt x="381" y="3984"/>
                    </a:lnTo>
                    <a:lnTo>
                      <a:pt x="451" y="4090"/>
                    </a:lnTo>
                    <a:lnTo>
                      <a:pt x="523" y="4193"/>
                    </a:lnTo>
                    <a:lnTo>
                      <a:pt x="602" y="4291"/>
                    </a:lnTo>
                    <a:lnTo>
                      <a:pt x="686" y="4387"/>
                    </a:lnTo>
                    <a:lnTo>
                      <a:pt x="772" y="4479"/>
                    </a:lnTo>
                    <a:lnTo>
                      <a:pt x="864" y="4565"/>
                    </a:lnTo>
                    <a:lnTo>
                      <a:pt x="960" y="4649"/>
                    </a:lnTo>
                    <a:lnTo>
                      <a:pt x="1058" y="4726"/>
                    </a:lnTo>
                    <a:lnTo>
                      <a:pt x="1161" y="4800"/>
                    </a:lnTo>
                    <a:lnTo>
                      <a:pt x="1269" y="4867"/>
                    </a:lnTo>
                    <a:lnTo>
                      <a:pt x="1380" y="4932"/>
                    </a:lnTo>
                    <a:lnTo>
                      <a:pt x="1492" y="4990"/>
                    </a:lnTo>
                    <a:lnTo>
                      <a:pt x="1608" y="5043"/>
                    </a:lnTo>
                    <a:lnTo>
                      <a:pt x="1728" y="5088"/>
                    </a:lnTo>
                    <a:lnTo>
                      <a:pt x="1850" y="5131"/>
                    </a:lnTo>
                    <a:lnTo>
                      <a:pt x="1975" y="5165"/>
                    </a:lnTo>
                    <a:lnTo>
                      <a:pt x="2102" y="5196"/>
                    </a:lnTo>
                    <a:lnTo>
                      <a:pt x="2232" y="5218"/>
                    </a:lnTo>
                    <a:lnTo>
                      <a:pt x="2361" y="5235"/>
                    </a:lnTo>
                    <a:lnTo>
                      <a:pt x="2496" y="5247"/>
                    </a:lnTo>
                    <a:lnTo>
                      <a:pt x="2630" y="5249"/>
                    </a:lnTo>
                    <a:lnTo>
                      <a:pt x="2764" y="5247"/>
                    </a:lnTo>
                    <a:lnTo>
                      <a:pt x="2899" y="5235"/>
                    </a:lnTo>
                    <a:lnTo>
                      <a:pt x="3031" y="5218"/>
                    </a:lnTo>
                    <a:lnTo>
                      <a:pt x="3160" y="5196"/>
                    </a:lnTo>
                    <a:lnTo>
                      <a:pt x="3285" y="5165"/>
                    </a:lnTo>
                    <a:lnTo>
                      <a:pt x="3410" y="5131"/>
                    </a:lnTo>
                    <a:lnTo>
                      <a:pt x="3532" y="5088"/>
                    </a:lnTo>
                    <a:lnTo>
                      <a:pt x="3652" y="5043"/>
                    </a:lnTo>
                    <a:lnTo>
                      <a:pt x="3770" y="4990"/>
                    </a:lnTo>
                    <a:lnTo>
                      <a:pt x="3883" y="4932"/>
                    </a:lnTo>
                    <a:lnTo>
                      <a:pt x="3993" y="4867"/>
                    </a:lnTo>
                    <a:lnTo>
                      <a:pt x="4099" y="4800"/>
                    </a:lnTo>
                    <a:lnTo>
                      <a:pt x="4202" y="4726"/>
                    </a:lnTo>
                    <a:lnTo>
                      <a:pt x="4303" y="4649"/>
                    </a:lnTo>
                    <a:lnTo>
                      <a:pt x="4396" y="4565"/>
                    </a:lnTo>
                    <a:lnTo>
                      <a:pt x="4490" y="4479"/>
                    </a:lnTo>
                    <a:lnTo>
                      <a:pt x="4576" y="4387"/>
                    </a:lnTo>
                    <a:lnTo>
                      <a:pt x="4658" y="4291"/>
                    </a:lnTo>
                    <a:lnTo>
                      <a:pt x="4737" y="4193"/>
                    </a:lnTo>
                    <a:lnTo>
                      <a:pt x="4809" y="4090"/>
                    </a:lnTo>
                    <a:lnTo>
                      <a:pt x="4879" y="3984"/>
                    </a:lnTo>
                    <a:lnTo>
                      <a:pt x="4941" y="3874"/>
                    </a:lnTo>
                    <a:lnTo>
                      <a:pt x="5001" y="3761"/>
                    </a:lnTo>
                    <a:lnTo>
                      <a:pt x="5054" y="3643"/>
                    </a:lnTo>
                    <a:lnTo>
                      <a:pt x="5100" y="3526"/>
                    </a:lnTo>
                    <a:lnTo>
                      <a:pt x="5143" y="3403"/>
                    </a:lnTo>
                    <a:lnTo>
                      <a:pt x="5176" y="3279"/>
                    </a:lnTo>
                    <a:lnTo>
                      <a:pt x="5208" y="3151"/>
                    </a:lnTo>
                    <a:lnTo>
                      <a:pt x="5229" y="3022"/>
                    </a:lnTo>
                    <a:lnTo>
                      <a:pt x="5246" y="2892"/>
                    </a:lnTo>
                    <a:lnTo>
                      <a:pt x="5258" y="2758"/>
                    </a:lnTo>
                    <a:lnTo>
                      <a:pt x="5260" y="2623"/>
                    </a:lnTo>
                    <a:lnTo>
                      <a:pt x="5258" y="2489"/>
                    </a:lnTo>
                    <a:lnTo>
                      <a:pt x="5246" y="2357"/>
                    </a:lnTo>
                    <a:lnTo>
                      <a:pt x="5229" y="2225"/>
                    </a:lnTo>
                    <a:lnTo>
                      <a:pt x="5208" y="2095"/>
                    </a:lnTo>
                    <a:lnTo>
                      <a:pt x="5176" y="1968"/>
                    </a:lnTo>
                    <a:lnTo>
                      <a:pt x="5143" y="1846"/>
                    </a:lnTo>
                    <a:lnTo>
                      <a:pt x="5100" y="1723"/>
                    </a:lnTo>
                    <a:lnTo>
                      <a:pt x="5054" y="1603"/>
                    </a:lnTo>
                    <a:lnTo>
                      <a:pt x="5001" y="1488"/>
                    </a:lnTo>
                    <a:lnTo>
                      <a:pt x="4941" y="1375"/>
                    </a:lnTo>
                    <a:lnTo>
                      <a:pt x="4879" y="1265"/>
                    </a:lnTo>
                    <a:lnTo>
                      <a:pt x="4809" y="1159"/>
                    </a:lnTo>
                    <a:lnTo>
                      <a:pt x="4737" y="1056"/>
                    </a:lnTo>
                    <a:lnTo>
                      <a:pt x="4658" y="955"/>
                    </a:lnTo>
                    <a:lnTo>
                      <a:pt x="4576" y="862"/>
                    </a:lnTo>
                    <a:lnTo>
                      <a:pt x="4490" y="771"/>
                    </a:lnTo>
                    <a:lnTo>
                      <a:pt x="4396" y="684"/>
                    </a:lnTo>
                    <a:lnTo>
                      <a:pt x="4303" y="600"/>
                    </a:lnTo>
                    <a:lnTo>
                      <a:pt x="4202" y="523"/>
                    </a:lnTo>
                    <a:lnTo>
                      <a:pt x="4099" y="449"/>
                    </a:lnTo>
                    <a:lnTo>
                      <a:pt x="3993" y="382"/>
                    </a:lnTo>
                    <a:lnTo>
                      <a:pt x="3883" y="317"/>
                    </a:lnTo>
                    <a:lnTo>
                      <a:pt x="3770" y="259"/>
                    </a:lnTo>
                    <a:lnTo>
                      <a:pt x="3652" y="207"/>
                    </a:lnTo>
                    <a:lnTo>
                      <a:pt x="3532" y="161"/>
                    </a:lnTo>
                    <a:lnTo>
                      <a:pt x="3410" y="118"/>
                    </a:lnTo>
                    <a:lnTo>
                      <a:pt x="3285" y="84"/>
                    </a:lnTo>
                    <a:lnTo>
                      <a:pt x="3160" y="53"/>
                    </a:lnTo>
                    <a:lnTo>
                      <a:pt x="3031" y="31"/>
                    </a:lnTo>
                    <a:lnTo>
                      <a:pt x="2899" y="15"/>
                    </a:lnTo>
                    <a:lnTo>
                      <a:pt x="2764" y="3"/>
                    </a:lnTo>
                    <a:lnTo>
                      <a:pt x="263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146" name="Picture 23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6" y="1538"/>
                <a:ext cx="6802" cy="57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1" name="Group 235"/>
            <p:cNvGrpSpPr>
              <a:grpSpLocks/>
            </p:cNvGrpSpPr>
            <p:nvPr/>
          </p:nvGrpSpPr>
          <p:grpSpPr bwMode="auto">
            <a:xfrm>
              <a:off x="6910" y="7479"/>
              <a:ext cx="79" cy="36"/>
              <a:chOff x="6910" y="7479"/>
              <a:chExt cx="79" cy="36"/>
            </a:xfrm>
          </p:grpSpPr>
          <p:sp>
            <p:nvSpPr>
              <p:cNvPr id="144" name="Freeform 236"/>
              <p:cNvSpPr>
                <a:spLocks/>
              </p:cNvSpPr>
              <p:nvPr/>
            </p:nvSpPr>
            <p:spPr bwMode="auto">
              <a:xfrm>
                <a:off x="6910" y="7479"/>
                <a:ext cx="79" cy="36"/>
              </a:xfrm>
              <a:custGeom>
                <a:avLst/>
                <a:gdLst>
                  <a:gd name="T0" fmla="*/ 14 w 79"/>
                  <a:gd name="T1" fmla="*/ 7479 h 36"/>
                  <a:gd name="T2" fmla="*/ 0 w 79"/>
                  <a:gd name="T3" fmla="*/ 7479 h 36"/>
                  <a:gd name="T4" fmla="*/ 2 w 79"/>
                  <a:gd name="T5" fmla="*/ 7489 h 36"/>
                  <a:gd name="T6" fmla="*/ 7 w 79"/>
                  <a:gd name="T7" fmla="*/ 7498 h 36"/>
                  <a:gd name="T8" fmla="*/ 12 w 79"/>
                  <a:gd name="T9" fmla="*/ 7505 h 36"/>
                  <a:gd name="T10" fmla="*/ 21 w 79"/>
                  <a:gd name="T11" fmla="*/ 7513 h 36"/>
                  <a:gd name="T12" fmla="*/ 33 w 79"/>
                  <a:gd name="T13" fmla="*/ 7515 h 36"/>
                  <a:gd name="T14" fmla="*/ 57 w 79"/>
                  <a:gd name="T15" fmla="*/ 7515 h 36"/>
                  <a:gd name="T16" fmla="*/ 67 w 79"/>
                  <a:gd name="T17" fmla="*/ 7513 h 36"/>
                  <a:gd name="T18" fmla="*/ 74 w 79"/>
                  <a:gd name="T19" fmla="*/ 7508 h 36"/>
                  <a:gd name="T20" fmla="*/ 79 w 79"/>
                  <a:gd name="T21" fmla="*/ 7503 h 36"/>
                  <a:gd name="T22" fmla="*/ 38 w 79"/>
                  <a:gd name="T23" fmla="*/ 7503 h 36"/>
                  <a:gd name="T24" fmla="*/ 28 w 79"/>
                  <a:gd name="T25" fmla="*/ 7501 h 36"/>
                  <a:gd name="T26" fmla="*/ 19 w 79"/>
                  <a:gd name="T27" fmla="*/ 7491 h 36"/>
                  <a:gd name="T28" fmla="*/ 16 w 79"/>
                  <a:gd name="T29" fmla="*/ 7486 h 36"/>
                  <a:gd name="T30" fmla="*/ 14 w 79"/>
                  <a:gd name="T31" fmla="*/ 7479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79" h="36">
                    <a:moveTo>
                      <a:pt x="14" y="0"/>
                    </a:moveTo>
                    <a:lnTo>
                      <a:pt x="0" y="0"/>
                    </a:lnTo>
                    <a:lnTo>
                      <a:pt x="2" y="10"/>
                    </a:lnTo>
                    <a:lnTo>
                      <a:pt x="7" y="19"/>
                    </a:lnTo>
                    <a:lnTo>
                      <a:pt x="12" y="26"/>
                    </a:lnTo>
                    <a:lnTo>
                      <a:pt x="21" y="34"/>
                    </a:lnTo>
                    <a:lnTo>
                      <a:pt x="33" y="36"/>
                    </a:lnTo>
                    <a:lnTo>
                      <a:pt x="57" y="36"/>
                    </a:lnTo>
                    <a:lnTo>
                      <a:pt x="67" y="34"/>
                    </a:lnTo>
                    <a:lnTo>
                      <a:pt x="74" y="29"/>
                    </a:lnTo>
                    <a:lnTo>
                      <a:pt x="79" y="24"/>
                    </a:lnTo>
                    <a:lnTo>
                      <a:pt x="38" y="24"/>
                    </a:lnTo>
                    <a:lnTo>
                      <a:pt x="28" y="22"/>
                    </a:lnTo>
                    <a:lnTo>
                      <a:pt x="19" y="12"/>
                    </a:lnTo>
                    <a:lnTo>
                      <a:pt x="16" y="7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2" name="Group 237"/>
            <p:cNvGrpSpPr>
              <a:grpSpLocks/>
            </p:cNvGrpSpPr>
            <p:nvPr/>
          </p:nvGrpSpPr>
          <p:grpSpPr bwMode="auto">
            <a:xfrm>
              <a:off x="6914" y="7405"/>
              <a:ext cx="82" cy="98"/>
              <a:chOff x="6914" y="7405"/>
              <a:chExt cx="82" cy="98"/>
            </a:xfrm>
          </p:grpSpPr>
          <p:sp>
            <p:nvSpPr>
              <p:cNvPr id="143" name="Freeform 238"/>
              <p:cNvSpPr>
                <a:spLocks/>
              </p:cNvSpPr>
              <p:nvPr/>
            </p:nvSpPr>
            <p:spPr bwMode="auto">
              <a:xfrm>
                <a:off x="6914" y="7405"/>
                <a:ext cx="82" cy="98"/>
              </a:xfrm>
              <a:custGeom>
                <a:avLst/>
                <a:gdLst>
                  <a:gd name="T0" fmla="*/ 39 w 82"/>
                  <a:gd name="T1" fmla="*/ 7405 h 98"/>
                  <a:gd name="T2" fmla="*/ 20 w 82"/>
                  <a:gd name="T3" fmla="*/ 7409 h 98"/>
                  <a:gd name="T4" fmla="*/ 10 w 82"/>
                  <a:gd name="T5" fmla="*/ 7414 h 98"/>
                  <a:gd name="T6" fmla="*/ 5 w 82"/>
                  <a:gd name="T7" fmla="*/ 7419 h 98"/>
                  <a:gd name="T8" fmla="*/ 3 w 82"/>
                  <a:gd name="T9" fmla="*/ 7429 h 98"/>
                  <a:gd name="T10" fmla="*/ 0 w 82"/>
                  <a:gd name="T11" fmla="*/ 7436 h 98"/>
                  <a:gd name="T12" fmla="*/ 48 w 82"/>
                  <a:gd name="T13" fmla="*/ 7467 h 98"/>
                  <a:gd name="T14" fmla="*/ 56 w 82"/>
                  <a:gd name="T15" fmla="*/ 7469 h 98"/>
                  <a:gd name="T16" fmla="*/ 60 w 82"/>
                  <a:gd name="T17" fmla="*/ 7474 h 98"/>
                  <a:gd name="T18" fmla="*/ 65 w 82"/>
                  <a:gd name="T19" fmla="*/ 7477 h 98"/>
                  <a:gd name="T20" fmla="*/ 68 w 82"/>
                  <a:gd name="T21" fmla="*/ 7481 h 98"/>
                  <a:gd name="T22" fmla="*/ 68 w 82"/>
                  <a:gd name="T23" fmla="*/ 7489 h 98"/>
                  <a:gd name="T24" fmla="*/ 65 w 82"/>
                  <a:gd name="T25" fmla="*/ 7493 h 98"/>
                  <a:gd name="T26" fmla="*/ 60 w 82"/>
                  <a:gd name="T27" fmla="*/ 7498 h 98"/>
                  <a:gd name="T28" fmla="*/ 56 w 82"/>
                  <a:gd name="T29" fmla="*/ 7501 h 98"/>
                  <a:gd name="T30" fmla="*/ 48 w 82"/>
                  <a:gd name="T31" fmla="*/ 7503 h 98"/>
                  <a:gd name="T32" fmla="*/ 75 w 82"/>
                  <a:gd name="T33" fmla="*/ 7503 h 98"/>
                  <a:gd name="T34" fmla="*/ 77 w 82"/>
                  <a:gd name="T35" fmla="*/ 7501 h 98"/>
                  <a:gd name="T36" fmla="*/ 80 w 82"/>
                  <a:gd name="T37" fmla="*/ 7493 h 98"/>
                  <a:gd name="T38" fmla="*/ 82 w 82"/>
                  <a:gd name="T39" fmla="*/ 7484 h 98"/>
                  <a:gd name="T40" fmla="*/ 77 w 82"/>
                  <a:gd name="T41" fmla="*/ 7469 h 98"/>
                  <a:gd name="T42" fmla="*/ 70 w 82"/>
                  <a:gd name="T43" fmla="*/ 7462 h 98"/>
                  <a:gd name="T44" fmla="*/ 63 w 82"/>
                  <a:gd name="T45" fmla="*/ 7457 h 98"/>
                  <a:gd name="T46" fmla="*/ 53 w 82"/>
                  <a:gd name="T47" fmla="*/ 7455 h 98"/>
                  <a:gd name="T48" fmla="*/ 39 w 82"/>
                  <a:gd name="T49" fmla="*/ 7453 h 98"/>
                  <a:gd name="T50" fmla="*/ 27 w 82"/>
                  <a:gd name="T51" fmla="*/ 7448 h 98"/>
                  <a:gd name="T52" fmla="*/ 17 w 82"/>
                  <a:gd name="T53" fmla="*/ 7443 h 98"/>
                  <a:gd name="T54" fmla="*/ 15 w 82"/>
                  <a:gd name="T55" fmla="*/ 7438 h 98"/>
                  <a:gd name="T56" fmla="*/ 15 w 82"/>
                  <a:gd name="T57" fmla="*/ 7433 h 98"/>
                  <a:gd name="T58" fmla="*/ 20 w 82"/>
                  <a:gd name="T59" fmla="*/ 7424 h 98"/>
                  <a:gd name="T60" fmla="*/ 27 w 82"/>
                  <a:gd name="T61" fmla="*/ 7419 h 98"/>
                  <a:gd name="T62" fmla="*/ 71 w 82"/>
                  <a:gd name="T63" fmla="*/ 7419 h 98"/>
                  <a:gd name="T64" fmla="*/ 68 w 82"/>
                  <a:gd name="T65" fmla="*/ 7414 h 98"/>
                  <a:gd name="T66" fmla="*/ 58 w 82"/>
                  <a:gd name="T67" fmla="*/ 7409 h 98"/>
                  <a:gd name="T68" fmla="*/ 39 w 82"/>
                  <a:gd name="T69" fmla="*/ 7405 h 9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82" h="98">
                    <a:moveTo>
                      <a:pt x="39" y="0"/>
                    </a:moveTo>
                    <a:lnTo>
                      <a:pt x="20" y="4"/>
                    </a:lnTo>
                    <a:lnTo>
                      <a:pt x="10" y="9"/>
                    </a:lnTo>
                    <a:lnTo>
                      <a:pt x="5" y="14"/>
                    </a:lnTo>
                    <a:lnTo>
                      <a:pt x="3" y="24"/>
                    </a:lnTo>
                    <a:lnTo>
                      <a:pt x="0" y="31"/>
                    </a:lnTo>
                    <a:lnTo>
                      <a:pt x="48" y="62"/>
                    </a:lnTo>
                    <a:lnTo>
                      <a:pt x="56" y="64"/>
                    </a:lnTo>
                    <a:lnTo>
                      <a:pt x="60" y="69"/>
                    </a:lnTo>
                    <a:lnTo>
                      <a:pt x="65" y="72"/>
                    </a:lnTo>
                    <a:lnTo>
                      <a:pt x="68" y="76"/>
                    </a:lnTo>
                    <a:lnTo>
                      <a:pt x="68" y="84"/>
                    </a:lnTo>
                    <a:lnTo>
                      <a:pt x="65" y="88"/>
                    </a:lnTo>
                    <a:lnTo>
                      <a:pt x="60" y="93"/>
                    </a:lnTo>
                    <a:lnTo>
                      <a:pt x="56" y="96"/>
                    </a:lnTo>
                    <a:lnTo>
                      <a:pt x="48" y="98"/>
                    </a:lnTo>
                    <a:lnTo>
                      <a:pt x="75" y="98"/>
                    </a:lnTo>
                    <a:lnTo>
                      <a:pt x="77" y="96"/>
                    </a:lnTo>
                    <a:lnTo>
                      <a:pt x="80" y="88"/>
                    </a:lnTo>
                    <a:lnTo>
                      <a:pt x="82" y="79"/>
                    </a:lnTo>
                    <a:lnTo>
                      <a:pt x="77" y="64"/>
                    </a:lnTo>
                    <a:lnTo>
                      <a:pt x="70" y="57"/>
                    </a:lnTo>
                    <a:lnTo>
                      <a:pt x="63" y="52"/>
                    </a:lnTo>
                    <a:lnTo>
                      <a:pt x="53" y="50"/>
                    </a:lnTo>
                    <a:lnTo>
                      <a:pt x="39" y="48"/>
                    </a:lnTo>
                    <a:lnTo>
                      <a:pt x="27" y="43"/>
                    </a:lnTo>
                    <a:lnTo>
                      <a:pt x="17" y="38"/>
                    </a:lnTo>
                    <a:lnTo>
                      <a:pt x="15" y="33"/>
                    </a:lnTo>
                    <a:lnTo>
                      <a:pt x="15" y="28"/>
                    </a:lnTo>
                    <a:lnTo>
                      <a:pt x="20" y="19"/>
                    </a:lnTo>
                    <a:lnTo>
                      <a:pt x="27" y="14"/>
                    </a:lnTo>
                    <a:lnTo>
                      <a:pt x="71" y="14"/>
                    </a:lnTo>
                    <a:lnTo>
                      <a:pt x="68" y="9"/>
                    </a:lnTo>
                    <a:lnTo>
                      <a:pt x="58" y="4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3" name="Group 239"/>
            <p:cNvGrpSpPr>
              <a:grpSpLocks/>
            </p:cNvGrpSpPr>
            <p:nvPr/>
          </p:nvGrpSpPr>
          <p:grpSpPr bwMode="auto">
            <a:xfrm>
              <a:off x="6965" y="7419"/>
              <a:ext cx="26" cy="19"/>
              <a:chOff x="6965" y="7419"/>
              <a:chExt cx="26" cy="19"/>
            </a:xfrm>
          </p:grpSpPr>
          <p:sp>
            <p:nvSpPr>
              <p:cNvPr id="142" name="Freeform 240"/>
              <p:cNvSpPr>
                <a:spLocks/>
              </p:cNvSpPr>
              <p:nvPr/>
            </p:nvSpPr>
            <p:spPr bwMode="auto">
              <a:xfrm>
                <a:off x="6965" y="7419"/>
                <a:ext cx="26" cy="19"/>
              </a:xfrm>
              <a:custGeom>
                <a:avLst/>
                <a:gdLst>
                  <a:gd name="T0" fmla="*/ 20 w 26"/>
                  <a:gd name="T1" fmla="*/ 7419 h 19"/>
                  <a:gd name="T2" fmla="*/ 0 w 26"/>
                  <a:gd name="T3" fmla="*/ 7419 h 19"/>
                  <a:gd name="T4" fmla="*/ 7 w 26"/>
                  <a:gd name="T5" fmla="*/ 7424 h 19"/>
                  <a:gd name="T6" fmla="*/ 12 w 26"/>
                  <a:gd name="T7" fmla="*/ 7429 h 19"/>
                  <a:gd name="T8" fmla="*/ 14 w 26"/>
                  <a:gd name="T9" fmla="*/ 7438 h 19"/>
                  <a:gd name="T10" fmla="*/ 26 w 26"/>
                  <a:gd name="T11" fmla="*/ 7438 h 19"/>
                  <a:gd name="T12" fmla="*/ 24 w 26"/>
                  <a:gd name="T13" fmla="*/ 7429 h 19"/>
                  <a:gd name="T14" fmla="*/ 21 w 26"/>
                  <a:gd name="T15" fmla="*/ 7421 h 19"/>
                  <a:gd name="T16" fmla="*/ 20 w 26"/>
                  <a:gd name="T17" fmla="*/ 741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" h="19">
                    <a:moveTo>
                      <a:pt x="20" y="0"/>
                    </a:moveTo>
                    <a:lnTo>
                      <a:pt x="0" y="0"/>
                    </a:lnTo>
                    <a:lnTo>
                      <a:pt x="7" y="5"/>
                    </a:lnTo>
                    <a:lnTo>
                      <a:pt x="12" y="10"/>
                    </a:lnTo>
                    <a:lnTo>
                      <a:pt x="14" y="19"/>
                    </a:lnTo>
                    <a:lnTo>
                      <a:pt x="26" y="19"/>
                    </a:lnTo>
                    <a:lnTo>
                      <a:pt x="24" y="10"/>
                    </a:lnTo>
                    <a:lnTo>
                      <a:pt x="21" y="2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4" name="Group 241"/>
            <p:cNvGrpSpPr>
              <a:grpSpLocks/>
            </p:cNvGrpSpPr>
            <p:nvPr/>
          </p:nvGrpSpPr>
          <p:grpSpPr bwMode="auto">
            <a:xfrm>
              <a:off x="7008" y="7436"/>
              <a:ext cx="62" cy="79"/>
              <a:chOff x="7008" y="7436"/>
              <a:chExt cx="62" cy="79"/>
            </a:xfrm>
          </p:grpSpPr>
          <p:sp>
            <p:nvSpPr>
              <p:cNvPr id="141" name="Freeform 242"/>
              <p:cNvSpPr>
                <a:spLocks/>
              </p:cNvSpPr>
              <p:nvPr/>
            </p:nvSpPr>
            <p:spPr bwMode="auto">
              <a:xfrm>
                <a:off x="7008" y="7436"/>
                <a:ext cx="62" cy="79"/>
              </a:xfrm>
              <a:custGeom>
                <a:avLst/>
                <a:gdLst>
                  <a:gd name="T0" fmla="*/ 36 w 62"/>
                  <a:gd name="T1" fmla="*/ 7436 h 79"/>
                  <a:gd name="T2" fmla="*/ 24 w 62"/>
                  <a:gd name="T3" fmla="*/ 7438 h 79"/>
                  <a:gd name="T4" fmla="*/ 12 w 62"/>
                  <a:gd name="T5" fmla="*/ 7443 h 79"/>
                  <a:gd name="T6" fmla="*/ 2 w 62"/>
                  <a:gd name="T7" fmla="*/ 7455 h 79"/>
                  <a:gd name="T8" fmla="*/ 0 w 62"/>
                  <a:gd name="T9" fmla="*/ 7465 h 79"/>
                  <a:gd name="T10" fmla="*/ 0 w 62"/>
                  <a:gd name="T11" fmla="*/ 7484 h 79"/>
                  <a:gd name="T12" fmla="*/ 36 w 62"/>
                  <a:gd name="T13" fmla="*/ 7515 h 79"/>
                  <a:gd name="T14" fmla="*/ 46 w 62"/>
                  <a:gd name="T15" fmla="*/ 7515 h 79"/>
                  <a:gd name="T16" fmla="*/ 55 w 62"/>
                  <a:gd name="T17" fmla="*/ 7510 h 79"/>
                  <a:gd name="T18" fmla="*/ 62 w 62"/>
                  <a:gd name="T19" fmla="*/ 7505 h 79"/>
                  <a:gd name="T20" fmla="*/ 36 w 62"/>
                  <a:gd name="T21" fmla="*/ 7505 h 79"/>
                  <a:gd name="T22" fmla="*/ 26 w 62"/>
                  <a:gd name="T23" fmla="*/ 7503 h 79"/>
                  <a:gd name="T24" fmla="*/ 19 w 62"/>
                  <a:gd name="T25" fmla="*/ 7498 h 79"/>
                  <a:gd name="T26" fmla="*/ 17 w 62"/>
                  <a:gd name="T27" fmla="*/ 7489 h 79"/>
                  <a:gd name="T28" fmla="*/ 14 w 62"/>
                  <a:gd name="T29" fmla="*/ 7474 h 79"/>
                  <a:gd name="T30" fmla="*/ 17 w 62"/>
                  <a:gd name="T31" fmla="*/ 7462 h 79"/>
                  <a:gd name="T32" fmla="*/ 19 w 62"/>
                  <a:gd name="T33" fmla="*/ 7455 h 79"/>
                  <a:gd name="T34" fmla="*/ 26 w 62"/>
                  <a:gd name="T35" fmla="*/ 7448 h 79"/>
                  <a:gd name="T36" fmla="*/ 36 w 62"/>
                  <a:gd name="T37" fmla="*/ 7445 h 79"/>
                  <a:gd name="T38" fmla="*/ 62 w 62"/>
                  <a:gd name="T39" fmla="*/ 7445 h 79"/>
                  <a:gd name="T40" fmla="*/ 50 w 62"/>
                  <a:gd name="T41" fmla="*/ 7438 h 79"/>
                  <a:gd name="T42" fmla="*/ 36 w 62"/>
                  <a:gd name="T43" fmla="*/ 7436 h 7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2" h="79">
                    <a:moveTo>
                      <a:pt x="36" y="0"/>
                    </a:moveTo>
                    <a:lnTo>
                      <a:pt x="24" y="2"/>
                    </a:lnTo>
                    <a:lnTo>
                      <a:pt x="12" y="7"/>
                    </a:lnTo>
                    <a:lnTo>
                      <a:pt x="2" y="19"/>
                    </a:lnTo>
                    <a:lnTo>
                      <a:pt x="0" y="29"/>
                    </a:lnTo>
                    <a:lnTo>
                      <a:pt x="0" y="48"/>
                    </a:lnTo>
                    <a:lnTo>
                      <a:pt x="36" y="79"/>
                    </a:lnTo>
                    <a:lnTo>
                      <a:pt x="46" y="79"/>
                    </a:lnTo>
                    <a:lnTo>
                      <a:pt x="55" y="74"/>
                    </a:lnTo>
                    <a:lnTo>
                      <a:pt x="62" y="69"/>
                    </a:lnTo>
                    <a:lnTo>
                      <a:pt x="36" y="69"/>
                    </a:lnTo>
                    <a:lnTo>
                      <a:pt x="26" y="67"/>
                    </a:lnTo>
                    <a:lnTo>
                      <a:pt x="19" y="62"/>
                    </a:lnTo>
                    <a:lnTo>
                      <a:pt x="17" y="53"/>
                    </a:lnTo>
                    <a:lnTo>
                      <a:pt x="14" y="38"/>
                    </a:lnTo>
                    <a:lnTo>
                      <a:pt x="17" y="26"/>
                    </a:lnTo>
                    <a:lnTo>
                      <a:pt x="19" y="19"/>
                    </a:lnTo>
                    <a:lnTo>
                      <a:pt x="26" y="12"/>
                    </a:lnTo>
                    <a:lnTo>
                      <a:pt x="36" y="9"/>
                    </a:lnTo>
                    <a:lnTo>
                      <a:pt x="62" y="9"/>
                    </a:lnTo>
                    <a:lnTo>
                      <a:pt x="50" y="2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5" name="Group 243"/>
            <p:cNvGrpSpPr>
              <a:grpSpLocks/>
            </p:cNvGrpSpPr>
            <p:nvPr/>
          </p:nvGrpSpPr>
          <p:grpSpPr bwMode="auto">
            <a:xfrm>
              <a:off x="7044" y="7445"/>
              <a:ext cx="36" cy="60"/>
              <a:chOff x="7044" y="7445"/>
              <a:chExt cx="36" cy="60"/>
            </a:xfrm>
          </p:grpSpPr>
          <p:sp>
            <p:nvSpPr>
              <p:cNvPr id="140" name="Freeform 244"/>
              <p:cNvSpPr>
                <a:spLocks/>
              </p:cNvSpPr>
              <p:nvPr/>
            </p:nvSpPr>
            <p:spPr bwMode="auto">
              <a:xfrm>
                <a:off x="7044" y="7445"/>
                <a:ext cx="36" cy="60"/>
              </a:xfrm>
              <a:custGeom>
                <a:avLst/>
                <a:gdLst>
                  <a:gd name="T0" fmla="*/ 26 w 36"/>
                  <a:gd name="T1" fmla="*/ 7445 h 60"/>
                  <a:gd name="T2" fmla="*/ 0 w 36"/>
                  <a:gd name="T3" fmla="*/ 7445 h 60"/>
                  <a:gd name="T4" fmla="*/ 10 w 36"/>
                  <a:gd name="T5" fmla="*/ 7448 h 60"/>
                  <a:gd name="T6" fmla="*/ 17 w 36"/>
                  <a:gd name="T7" fmla="*/ 7455 h 60"/>
                  <a:gd name="T8" fmla="*/ 19 w 36"/>
                  <a:gd name="T9" fmla="*/ 7462 h 60"/>
                  <a:gd name="T10" fmla="*/ 22 w 36"/>
                  <a:gd name="T11" fmla="*/ 7474 h 60"/>
                  <a:gd name="T12" fmla="*/ 19 w 36"/>
                  <a:gd name="T13" fmla="*/ 7489 h 60"/>
                  <a:gd name="T14" fmla="*/ 17 w 36"/>
                  <a:gd name="T15" fmla="*/ 7498 h 60"/>
                  <a:gd name="T16" fmla="*/ 10 w 36"/>
                  <a:gd name="T17" fmla="*/ 7503 h 60"/>
                  <a:gd name="T18" fmla="*/ 0 w 36"/>
                  <a:gd name="T19" fmla="*/ 7505 h 60"/>
                  <a:gd name="T20" fmla="*/ 26 w 36"/>
                  <a:gd name="T21" fmla="*/ 7505 h 60"/>
                  <a:gd name="T22" fmla="*/ 31 w 36"/>
                  <a:gd name="T23" fmla="*/ 7498 h 60"/>
                  <a:gd name="T24" fmla="*/ 36 w 36"/>
                  <a:gd name="T25" fmla="*/ 7474 h 60"/>
                  <a:gd name="T26" fmla="*/ 34 w 36"/>
                  <a:gd name="T27" fmla="*/ 7457 h 60"/>
                  <a:gd name="T28" fmla="*/ 31 w 36"/>
                  <a:gd name="T29" fmla="*/ 7450 h 60"/>
                  <a:gd name="T30" fmla="*/ 26 w 36"/>
                  <a:gd name="T31" fmla="*/ 7445 h 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6" h="60">
                    <a:moveTo>
                      <a:pt x="26" y="0"/>
                    </a:moveTo>
                    <a:lnTo>
                      <a:pt x="0" y="0"/>
                    </a:lnTo>
                    <a:lnTo>
                      <a:pt x="10" y="3"/>
                    </a:lnTo>
                    <a:lnTo>
                      <a:pt x="17" y="10"/>
                    </a:lnTo>
                    <a:lnTo>
                      <a:pt x="19" y="17"/>
                    </a:lnTo>
                    <a:lnTo>
                      <a:pt x="22" y="29"/>
                    </a:lnTo>
                    <a:lnTo>
                      <a:pt x="19" y="44"/>
                    </a:lnTo>
                    <a:lnTo>
                      <a:pt x="17" y="53"/>
                    </a:lnTo>
                    <a:lnTo>
                      <a:pt x="10" y="58"/>
                    </a:lnTo>
                    <a:lnTo>
                      <a:pt x="0" y="60"/>
                    </a:lnTo>
                    <a:lnTo>
                      <a:pt x="26" y="60"/>
                    </a:lnTo>
                    <a:lnTo>
                      <a:pt x="31" y="53"/>
                    </a:lnTo>
                    <a:lnTo>
                      <a:pt x="36" y="29"/>
                    </a:lnTo>
                    <a:lnTo>
                      <a:pt x="34" y="12"/>
                    </a:lnTo>
                    <a:lnTo>
                      <a:pt x="31" y="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6" name="Group 245"/>
            <p:cNvGrpSpPr>
              <a:grpSpLocks/>
            </p:cNvGrpSpPr>
            <p:nvPr/>
          </p:nvGrpSpPr>
          <p:grpSpPr bwMode="auto">
            <a:xfrm>
              <a:off x="7092" y="7436"/>
              <a:ext cx="57" cy="79"/>
              <a:chOff x="7092" y="7436"/>
              <a:chExt cx="57" cy="79"/>
            </a:xfrm>
          </p:grpSpPr>
          <p:sp>
            <p:nvSpPr>
              <p:cNvPr id="139" name="Freeform 246"/>
              <p:cNvSpPr>
                <a:spLocks/>
              </p:cNvSpPr>
              <p:nvPr/>
            </p:nvSpPr>
            <p:spPr bwMode="auto">
              <a:xfrm>
                <a:off x="7092" y="7436"/>
                <a:ext cx="57" cy="79"/>
              </a:xfrm>
              <a:custGeom>
                <a:avLst/>
                <a:gdLst>
                  <a:gd name="T0" fmla="*/ 34 w 57"/>
                  <a:gd name="T1" fmla="*/ 7436 h 79"/>
                  <a:gd name="T2" fmla="*/ 26 w 57"/>
                  <a:gd name="T3" fmla="*/ 7438 h 79"/>
                  <a:gd name="T4" fmla="*/ 17 w 57"/>
                  <a:gd name="T5" fmla="*/ 7441 h 79"/>
                  <a:gd name="T6" fmla="*/ 10 w 57"/>
                  <a:gd name="T7" fmla="*/ 7445 h 79"/>
                  <a:gd name="T8" fmla="*/ 2 w 57"/>
                  <a:gd name="T9" fmla="*/ 7455 h 79"/>
                  <a:gd name="T10" fmla="*/ 0 w 57"/>
                  <a:gd name="T11" fmla="*/ 7465 h 79"/>
                  <a:gd name="T12" fmla="*/ 0 w 57"/>
                  <a:gd name="T13" fmla="*/ 7477 h 79"/>
                  <a:gd name="T14" fmla="*/ 34 w 57"/>
                  <a:gd name="T15" fmla="*/ 7515 h 79"/>
                  <a:gd name="T16" fmla="*/ 46 w 57"/>
                  <a:gd name="T17" fmla="*/ 7513 h 79"/>
                  <a:gd name="T18" fmla="*/ 55 w 57"/>
                  <a:gd name="T19" fmla="*/ 7508 h 79"/>
                  <a:gd name="T20" fmla="*/ 57 w 57"/>
                  <a:gd name="T21" fmla="*/ 7505 h 79"/>
                  <a:gd name="T22" fmla="*/ 34 w 57"/>
                  <a:gd name="T23" fmla="*/ 7505 h 79"/>
                  <a:gd name="T24" fmla="*/ 26 w 57"/>
                  <a:gd name="T25" fmla="*/ 7503 h 79"/>
                  <a:gd name="T26" fmla="*/ 19 w 57"/>
                  <a:gd name="T27" fmla="*/ 7498 h 79"/>
                  <a:gd name="T28" fmla="*/ 14 w 57"/>
                  <a:gd name="T29" fmla="*/ 7489 h 79"/>
                  <a:gd name="T30" fmla="*/ 12 w 57"/>
                  <a:gd name="T31" fmla="*/ 7481 h 79"/>
                  <a:gd name="T32" fmla="*/ 12 w 57"/>
                  <a:gd name="T33" fmla="*/ 7474 h 79"/>
                  <a:gd name="T34" fmla="*/ 14 w 57"/>
                  <a:gd name="T35" fmla="*/ 7462 h 79"/>
                  <a:gd name="T36" fmla="*/ 19 w 57"/>
                  <a:gd name="T37" fmla="*/ 7453 h 79"/>
                  <a:gd name="T38" fmla="*/ 26 w 57"/>
                  <a:gd name="T39" fmla="*/ 7448 h 79"/>
                  <a:gd name="T40" fmla="*/ 34 w 57"/>
                  <a:gd name="T41" fmla="*/ 7445 h 79"/>
                  <a:gd name="T42" fmla="*/ 57 w 57"/>
                  <a:gd name="T43" fmla="*/ 7445 h 79"/>
                  <a:gd name="T44" fmla="*/ 55 w 57"/>
                  <a:gd name="T45" fmla="*/ 7443 h 79"/>
                  <a:gd name="T46" fmla="*/ 46 w 57"/>
                  <a:gd name="T47" fmla="*/ 7438 h 79"/>
                  <a:gd name="T48" fmla="*/ 34 w 57"/>
                  <a:gd name="T49" fmla="*/ 7436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7" h="79">
                    <a:moveTo>
                      <a:pt x="34" y="0"/>
                    </a:moveTo>
                    <a:lnTo>
                      <a:pt x="26" y="2"/>
                    </a:lnTo>
                    <a:lnTo>
                      <a:pt x="17" y="5"/>
                    </a:lnTo>
                    <a:lnTo>
                      <a:pt x="10" y="9"/>
                    </a:lnTo>
                    <a:lnTo>
                      <a:pt x="2" y="19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34" y="79"/>
                    </a:lnTo>
                    <a:lnTo>
                      <a:pt x="46" y="77"/>
                    </a:lnTo>
                    <a:lnTo>
                      <a:pt x="55" y="72"/>
                    </a:lnTo>
                    <a:lnTo>
                      <a:pt x="57" y="69"/>
                    </a:lnTo>
                    <a:lnTo>
                      <a:pt x="34" y="69"/>
                    </a:lnTo>
                    <a:lnTo>
                      <a:pt x="26" y="67"/>
                    </a:lnTo>
                    <a:lnTo>
                      <a:pt x="19" y="62"/>
                    </a:lnTo>
                    <a:lnTo>
                      <a:pt x="14" y="53"/>
                    </a:lnTo>
                    <a:lnTo>
                      <a:pt x="12" y="45"/>
                    </a:lnTo>
                    <a:lnTo>
                      <a:pt x="12" y="38"/>
                    </a:lnTo>
                    <a:lnTo>
                      <a:pt x="14" y="26"/>
                    </a:lnTo>
                    <a:lnTo>
                      <a:pt x="19" y="17"/>
                    </a:lnTo>
                    <a:lnTo>
                      <a:pt x="26" y="12"/>
                    </a:lnTo>
                    <a:lnTo>
                      <a:pt x="34" y="9"/>
                    </a:lnTo>
                    <a:lnTo>
                      <a:pt x="57" y="9"/>
                    </a:lnTo>
                    <a:lnTo>
                      <a:pt x="55" y="7"/>
                    </a:lnTo>
                    <a:lnTo>
                      <a:pt x="46" y="2"/>
                    </a:lnTo>
                    <a:lnTo>
                      <a:pt x="3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7" name="Group 247"/>
            <p:cNvGrpSpPr>
              <a:grpSpLocks/>
            </p:cNvGrpSpPr>
            <p:nvPr/>
          </p:nvGrpSpPr>
          <p:grpSpPr bwMode="auto">
            <a:xfrm>
              <a:off x="7126" y="7486"/>
              <a:ext cx="34" cy="19"/>
              <a:chOff x="7126" y="7486"/>
              <a:chExt cx="34" cy="19"/>
            </a:xfrm>
          </p:grpSpPr>
          <p:sp>
            <p:nvSpPr>
              <p:cNvPr id="138" name="Freeform 248"/>
              <p:cNvSpPr>
                <a:spLocks/>
              </p:cNvSpPr>
              <p:nvPr/>
            </p:nvSpPr>
            <p:spPr bwMode="auto">
              <a:xfrm>
                <a:off x="7126" y="7486"/>
                <a:ext cx="34" cy="19"/>
              </a:xfrm>
              <a:custGeom>
                <a:avLst/>
                <a:gdLst>
                  <a:gd name="T0" fmla="*/ 33 w 34"/>
                  <a:gd name="T1" fmla="*/ 7486 h 19"/>
                  <a:gd name="T2" fmla="*/ 19 w 34"/>
                  <a:gd name="T3" fmla="*/ 7486 h 19"/>
                  <a:gd name="T4" fmla="*/ 16 w 34"/>
                  <a:gd name="T5" fmla="*/ 7496 h 19"/>
                  <a:gd name="T6" fmla="*/ 12 w 34"/>
                  <a:gd name="T7" fmla="*/ 7501 h 19"/>
                  <a:gd name="T8" fmla="*/ 7 w 34"/>
                  <a:gd name="T9" fmla="*/ 7503 h 19"/>
                  <a:gd name="T10" fmla="*/ 0 w 34"/>
                  <a:gd name="T11" fmla="*/ 7505 h 19"/>
                  <a:gd name="T12" fmla="*/ 23 w 34"/>
                  <a:gd name="T13" fmla="*/ 7505 h 19"/>
                  <a:gd name="T14" fmla="*/ 28 w 34"/>
                  <a:gd name="T15" fmla="*/ 7498 h 19"/>
                  <a:gd name="T16" fmla="*/ 33 w 34"/>
                  <a:gd name="T17" fmla="*/ 7486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19">
                    <a:moveTo>
                      <a:pt x="33" y="0"/>
                    </a:moveTo>
                    <a:lnTo>
                      <a:pt x="19" y="0"/>
                    </a:lnTo>
                    <a:lnTo>
                      <a:pt x="16" y="10"/>
                    </a:lnTo>
                    <a:lnTo>
                      <a:pt x="12" y="15"/>
                    </a:lnTo>
                    <a:lnTo>
                      <a:pt x="7" y="17"/>
                    </a:lnTo>
                    <a:lnTo>
                      <a:pt x="0" y="19"/>
                    </a:lnTo>
                    <a:lnTo>
                      <a:pt x="23" y="19"/>
                    </a:lnTo>
                    <a:lnTo>
                      <a:pt x="28" y="12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8" name="Group 249"/>
            <p:cNvGrpSpPr>
              <a:grpSpLocks/>
            </p:cNvGrpSpPr>
            <p:nvPr/>
          </p:nvGrpSpPr>
          <p:grpSpPr bwMode="auto">
            <a:xfrm>
              <a:off x="7126" y="7445"/>
              <a:ext cx="31" cy="17"/>
              <a:chOff x="7126" y="7445"/>
              <a:chExt cx="31" cy="17"/>
            </a:xfrm>
          </p:grpSpPr>
          <p:sp>
            <p:nvSpPr>
              <p:cNvPr id="137" name="Freeform 250"/>
              <p:cNvSpPr>
                <a:spLocks/>
              </p:cNvSpPr>
              <p:nvPr/>
            </p:nvSpPr>
            <p:spPr bwMode="auto">
              <a:xfrm>
                <a:off x="7126" y="7445"/>
                <a:ext cx="31" cy="17"/>
              </a:xfrm>
              <a:custGeom>
                <a:avLst/>
                <a:gdLst>
                  <a:gd name="T0" fmla="*/ 23 w 31"/>
                  <a:gd name="T1" fmla="*/ 7445 h 17"/>
                  <a:gd name="T2" fmla="*/ 0 w 31"/>
                  <a:gd name="T3" fmla="*/ 7445 h 17"/>
                  <a:gd name="T4" fmla="*/ 7 w 31"/>
                  <a:gd name="T5" fmla="*/ 7448 h 17"/>
                  <a:gd name="T6" fmla="*/ 12 w 31"/>
                  <a:gd name="T7" fmla="*/ 7450 h 17"/>
                  <a:gd name="T8" fmla="*/ 16 w 31"/>
                  <a:gd name="T9" fmla="*/ 7455 h 17"/>
                  <a:gd name="T10" fmla="*/ 19 w 31"/>
                  <a:gd name="T11" fmla="*/ 7462 h 17"/>
                  <a:gd name="T12" fmla="*/ 31 w 31"/>
                  <a:gd name="T13" fmla="*/ 7460 h 17"/>
                  <a:gd name="T14" fmla="*/ 26 w 31"/>
                  <a:gd name="T15" fmla="*/ 7450 h 17"/>
                  <a:gd name="T16" fmla="*/ 23 w 31"/>
                  <a:gd name="T17" fmla="*/ 7445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17">
                    <a:moveTo>
                      <a:pt x="23" y="0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6" y="10"/>
                    </a:lnTo>
                    <a:lnTo>
                      <a:pt x="19" y="17"/>
                    </a:lnTo>
                    <a:lnTo>
                      <a:pt x="31" y="15"/>
                    </a:lnTo>
                    <a:lnTo>
                      <a:pt x="26" y="5"/>
                    </a:lnTo>
                    <a:lnTo>
                      <a:pt x="2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9" name="Group 251"/>
            <p:cNvGrpSpPr>
              <a:grpSpLocks/>
            </p:cNvGrpSpPr>
            <p:nvPr/>
          </p:nvGrpSpPr>
          <p:grpSpPr bwMode="auto">
            <a:xfrm>
              <a:off x="7169" y="7407"/>
              <a:ext cx="14" cy="17"/>
              <a:chOff x="7169" y="7407"/>
              <a:chExt cx="14" cy="17"/>
            </a:xfrm>
          </p:grpSpPr>
          <p:sp>
            <p:nvSpPr>
              <p:cNvPr id="136" name="Freeform 252"/>
              <p:cNvSpPr>
                <a:spLocks/>
              </p:cNvSpPr>
              <p:nvPr/>
            </p:nvSpPr>
            <p:spPr bwMode="auto">
              <a:xfrm>
                <a:off x="7169" y="7407"/>
                <a:ext cx="14" cy="17"/>
              </a:xfrm>
              <a:custGeom>
                <a:avLst/>
                <a:gdLst>
                  <a:gd name="T0" fmla="*/ 0 w 14"/>
                  <a:gd name="T1" fmla="*/ 7415 h 17"/>
                  <a:gd name="T2" fmla="*/ 14 w 14"/>
                  <a:gd name="T3" fmla="*/ 7415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7">
                    <a:moveTo>
                      <a:pt x="0" y="8"/>
                    </a:moveTo>
                    <a:lnTo>
                      <a:pt x="14" y="8"/>
                    </a:lnTo>
                  </a:path>
                </a:pathLst>
              </a:custGeom>
              <a:noFill/>
              <a:ln w="11938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0" name="Group 253"/>
            <p:cNvGrpSpPr>
              <a:grpSpLocks/>
            </p:cNvGrpSpPr>
            <p:nvPr/>
          </p:nvGrpSpPr>
          <p:grpSpPr bwMode="auto">
            <a:xfrm>
              <a:off x="7169" y="7438"/>
              <a:ext cx="14" cy="77"/>
              <a:chOff x="7169" y="7438"/>
              <a:chExt cx="14" cy="77"/>
            </a:xfrm>
          </p:grpSpPr>
          <p:sp>
            <p:nvSpPr>
              <p:cNvPr id="135" name="Freeform 254"/>
              <p:cNvSpPr>
                <a:spLocks/>
              </p:cNvSpPr>
              <p:nvPr/>
            </p:nvSpPr>
            <p:spPr bwMode="auto">
              <a:xfrm>
                <a:off x="7169" y="7438"/>
                <a:ext cx="14" cy="77"/>
              </a:xfrm>
              <a:custGeom>
                <a:avLst/>
                <a:gdLst>
                  <a:gd name="T0" fmla="*/ 0 w 14"/>
                  <a:gd name="T1" fmla="*/ 7477 h 77"/>
                  <a:gd name="T2" fmla="*/ 14 w 14"/>
                  <a:gd name="T3" fmla="*/ 7477 h 7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77">
                    <a:moveTo>
                      <a:pt x="0" y="39"/>
                    </a:moveTo>
                    <a:lnTo>
                      <a:pt x="14" y="39"/>
                    </a:lnTo>
                  </a:path>
                </a:pathLst>
              </a:custGeom>
              <a:noFill/>
              <a:ln w="50038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1" name="Group 255"/>
            <p:cNvGrpSpPr>
              <a:grpSpLocks/>
            </p:cNvGrpSpPr>
            <p:nvPr/>
          </p:nvGrpSpPr>
          <p:grpSpPr bwMode="auto">
            <a:xfrm>
              <a:off x="7198" y="7436"/>
              <a:ext cx="72" cy="79"/>
              <a:chOff x="7198" y="7436"/>
              <a:chExt cx="72" cy="79"/>
            </a:xfrm>
          </p:grpSpPr>
          <p:sp>
            <p:nvSpPr>
              <p:cNvPr id="134" name="Freeform 256"/>
              <p:cNvSpPr>
                <a:spLocks/>
              </p:cNvSpPr>
              <p:nvPr/>
            </p:nvSpPr>
            <p:spPr bwMode="auto">
              <a:xfrm>
                <a:off x="7198" y="7436"/>
                <a:ext cx="72" cy="79"/>
              </a:xfrm>
              <a:custGeom>
                <a:avLst/>
                <a:gdLst>
                  <a:gd name="T0" fmla="*/ 43 w 72"/>
                  <a:gd name="T1" fmla="*/ 7436 h 79"/>
                  <a:gd name="T2" fmla="*/ 36 w 72"/>
                  <a:gd name="T3" fmla="*/ 7436 h 79"/>
                  <a:gd name="T4" fmla="*/ 21 w 72"/>
                  <a:gd name="T5" fmla="*/ 7438 h 79"/>
                  <a:gd name="T6" fmla="*/ 9 w 72"/>
                  <a:gd name="T7" fmla="*/ 7445 h 79"/>
                  <a:gd name="T8" fmla="*/ 2 w 72"/>
                  <a:gd name="T9" fmla="*/ 7457 h 79"/>
                  <a:gd name="T10" fmla="*/ 0 w 72"/>
                  <a:gd name="T11" fmla="*/ 7467 h 79"/>
                  <a:gd name="T12" fmla="*/ 0 w 72"/>
                  <a:gd name="T13" fmla="*/ 7477 h 79"/>
                  <a:gd name="T14" fmla="*/ 2 w 72"/>
                  <a:gd name="T15" fmla="*/ 7493 h 79"/>
                  <a:gd name="T16" fmla="*/ 9 w 72"/>
                  <a:gd name="T17" fmla="*/ 7505 h 79"/>
                  <a:gd name="T18" fmla="*/ 21 w 72"/>
                  <a:gd name="T19" fmla="*/ 7513 h 79"/>
                  <a:gd name="T20" fmla="*/ 36 w 72"/>
                  <a:gd name="T21" fmla="*/ 7515 h 79"/>
                  <a:gd name="T22" fmla="*/ 60 w 72"/>
                  <a:gd name="T23" fmla="*/ 7510 h 79"/>
                  <a:gd name="T24" fmla="*/ 63 w 72"/>
                  <a:gd name="T25" fmla="*/ 7505 h 79"/>
                  <a:gd name="T26" fmla="*/ 36 w 72"/>
                  <a:gd name="T27" fmla="*/ 7505 h 79"/>
                  <a:gd name="T28" fmla="*/ 28 w 72"/>
                  <a:gd name="T29" fmla="*/ 7503 h 79"/>
                  <a:gd name="T30" fmla="*/ 21 w 72"/>
                  <a:gd name="T31" fmla="*/ 7498 h 79"/>
                  <a:gd name="T32" fmla="*/ 16 w 72"/>
                  <a:gd name="T33" fmla="*/ 7489 h 79"/>
                  <a:gd name="T34" fmla="*/ 14 w 72"/>
                  <a:gd name="T35" fmla="*/ 7479 h 79"/>
                  <a:gd name="T36" fmla="*/ 72 w 72"/>
                  <a:gd name="T37" fmla="*/ 7479 h 79"/>
                  <a:gd name="T38" fmla="*/ 72 w 72"/>
                  <a:gd name="T39" fmla="*/ 7474 h 79"/>
                  <a:gd name="T40" fmla="*/ 71 w 72"/>
                  <a:gd name="T41" fmla="*/ 7467 h 79"/>
                  <a:gd name="T42" fmla="*/ 14 w 72"/>
                  <a:gd name="T43" fmla="*/ 7467 h 79"/>
                  <a:gd name="T44" fmla="*/ 16 w 72"/>
                  <a:gd name="T45" fmla="*/ 7460 h 79"/>
                  <a:gd name="T46" fmla="*/ 21 w 72"/>
                  <a:gd name="T47" fmla="*/ 7453 h 79"/>
                  <a:gd name="T48" fmla="*/ 28 w 72"/>
                  <a:gd name="T49" fmla="*/ 7448 h 79"/>
                  <a:gd name="T50" fmla="*/ 36 w 72"/>
                  <a:gd name="T51" fmla="*/ 7445 h 79"/>
                  <a:gd name="T52" fmla="*/ 62 w 72"/>
                  <a:gd name="T53" fmla="*/ 7445 h 79"/>
                  <a:gd name="T54" fmla="*/ 50 w 72"/>
                  <a:gd name="T55" fmla="*/ 7438 h 79"/>
                  <a:gd name="T56" fmla="*/ 43 w 72"/>
                  <a:gd name="T57" fmla="*/ 7436 h 7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2" h="79">
                    <a:moveTo>
                      <a:pt x="43" y="0"/>
                    </a:moveTo>
                    <a:lnTo>
                      <a:pt x="36" y="0"/>
                    </a:lnTo>
                    <a:lnTo>
                      <a:pt x="21" y="2"/>
                    </a:lnTo>
                    <a:lnTo>
                      <a:pt x="9" y="9"/>
                    </a:lnTo>
                    <a:lnTo>
                      <a:pt x="2" y="21"/>
                    </a:lnTo>
                    <a:lnTo>
                      <a:pt x="0" y="31"/>
                    </a:lnTo>
                    <a:lnTo>
                      <a:pt x="0" y="41"/>
                    </a:lnTo>
                    <a:lnTo>
                      <a:pt x="2" y="57"/>
                    </a:lnTo>
                    <a:lnTo>
                      <a:pt x="9" y="69"/>
                    </a:lnTo>
                    <a:lnTo>
                      <a:pt x="21" y="77"/>
                    </a:lnTo>
                    <a:lnTo>
                      <a:pt x="36" y="79"/>
                    </a:lnTo>
                    <a:lnTo>
                      <a:pt x="60" y="74"/>
                    </a:lnTo>
                    <a:lnTo>
                      <a:pt x="63" y="69"/>
                    </a:lnTo>
                    <a:lnTo>
                      <a:pt x="36" y="69"/>
                    </a:lnTo>
                    <a:lnTo>
                      <a:pt x="28" y="67"/>
                    </a:lnTo>
                    <a:lnTo>
                      <a:pt x="21" y="62"/>
                    </a:lnTo>
                    <a:lnTo>
                      <a:pt x="16" y="53"/>
                    </a:lnTo>
                    <a:lnTo>
                      <a:pt x="14" y="43"/>
                    </a:lnTo>
                    <a:lnTo>
                      <a:pt x="72" y="43"/>
                    </a:lnTo>
                    <a:lnTo>
                      <a:pt x="72" y="38"/>
                    </a:lnTo>
                    <a:lnTo>
                      <a:pt x="71" y="31"/>
                    </a:lnTo>
                    <a:lnTo>
                      <a:pt x="14" y="31"/>
                    </a:lnTo>
                    <a:lnTo>
                      <a:pt x="16" y="24"/>
                    </a:lnTo>
                    <a:lnTo>
                      <a:pt x="21" y="17"/>
                    </a:lnTo>
                    <a:lnTo>
                      <a:pt x="28" y="12"/>
                    </a:lnTo>
                    <a:lnTo>
                      <a:pt x="36" y="9"/>
                    </a:lnTo>
                    <a:lnTo>
                      <a:pt x="62" y="9"/>
                    </a:lnTo>
                    <a:lnTo>
                      <a:pt x="50" y="2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2" name="Group 257"/>
            <p:cNvGrpSpPr>
              <a:grpSpLocks/>
            </p:cNvGrpSpPr>
            <p:nvPr/>
          </p:nvGrpSpPr>
          <p:grpSpPr bwMode="auto">
            <a:xfrm>
              <a:off x="7234" y="7489"/>
              <a:ext cx="36" cy="17"/>
              <a:chOff x="7234" y="7489"/>
              <a:chExt cx="36" cy="17"/>
            </a:xfrm>
          </p:grpSpPr>
          <p:sp>
            <p:nvSpPr>
              <p:cNvPr id="133" name="Freeform 258"/>
              <p:cNvSpPr>
                <a:spLocks/>
              </p:cNvSpPr>
              <p:nvPr/>
            </p:nvSpPr>
            <p:spPr bwMode="auto">
              <a:xfrm>
                <a:off x="7234" y="7489"/>
                <a:ext cx="36" cy="17"/>
              </a:xfrm>
              <a:custGeom>
                <a:avLst/>
                <a:gdLst>
                  <a:gd name="T0" fmla="*/ 21 w 36"/>
                  <a:gd name="T1" fmla="*/ 7489 h 17"/>
                  <a:gd name="T2" fmla="*/ 19 w 36"/>
                  <a:gd name="T3" fmla="*/ 7496 h 17"/>
                  <a:gd name="T4" fmla="*/ 14 w 36"/>
                  <a:gd name="T5" fmla="*/ 7501 h 17"/>
                  <a:gd name="T6" fmla="*/ 0 w 36"/>
                  <a:gd name="T7" fmla="*/ 7505 h 17"/>
                  <a:gd name="T8" fmla="*/ 27 w 36"/>
                  <a:gd name="T9" fmla="*/ 7505 h 17"/>
                  <a:gd name="T10" fmla="*/ 31 w 36"/>
                  <a:gd name="T11" fmla="*/ 7501 h 17"/>
                  <a:gd name="T12" fmla="*/ 36 w 36"/>
                  <a:gd name="T13" fmla="*/ 7491 h 17"/>
                  <a:gd name="T14" fmla="*/ 21 w 36"/>
                  <a:gd name="T15" fmla="*/ 7489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7">
                    <a:moveTo>
                      <a:pt x="21" y="0"/>
                    </a:moveTo>
                    <a:lnTo>
                      <a:pt x="19" y="7"/>
                    </a:lnTo>
                    <a:lnTo>
                      <a:pt x="14" y="12"/>
                    </a:lnTo>
                    <a:lnTo>
                      <a:pt x="0" y="16"/>
                    </a:lnTo>
                    <a:lnTo>
                      <a:pt x="27" y="16"/>
                    </a:lnTo>
                    <a:lnTo>
                      <a:pt x="31" y="12"/>
                    </a:lnTo>
                    <a:lnTo>
                      <a:pt x="36" y="2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3" name="Group 259"/>
            <p:cNvGrpSpPr>
              <a:grpSpLocks/>
            </p:cNvGrpSpPr>
            <p:nvPr/>
          </p:nvGrpSpPr>
          <p:grpSpPr bwMode="auto">
            <a:xfrm>
              <a:off x="7234" y="7445"/>
              <a:ext cx="35" cy="22"/>
              <a:chOff x="7234" y="7445"/>
              <a:chExt cx="35" cy="22"/>
            </a:xfrm>
          </p:grpSpPr>
          <p:sp>
            <p:nvSpPr>
              <p:cNvPr id="132" name="Freeform 260"/>
              <p:cNvSpPr>
                <a:spLocks/>
              </p:cNvSpPr>
              <p:nvPr/>
            </p:nvSpPr>
            <p:spPr bwMode="auto">
              <a:xfrm>
                <a:off x="7234" y="7445"/>
                <a:ext cx="35" cy="22"/>
              </a:xfrm>
              <a:custGeom>
                <a:avLst/>
                <a:gdLst>
                  <a:gd name="T0" fmla="*/ 26 w 35"/>
                  <a:gd name="T1" fmla="*/ 7445 h 22"/>
                  <a:gd name="T2" fmla="*/ 0 w 35"/>
                  <a:gd name="T3" fmla="*/ 7445 h 22"/>
                  <a:gd name="T4" fmla="*/ 9 w 35"/>
                  <a:gd name="T5" fmla="*/ 7448 h 22"/>
                  <a:gd name="T6" fmla="*/ 16 w 35"/>
                  <a:gd name="T7" fmla="*/ 7455 h 22"/>
                  <a:gd name="T8" fmla="*/ 19 w 35"/>
                  <a:gd name="T9" fmla="*/ 7460 h 22"/>
                  <a:gd name="T10" fmla="*/ 21 w 35"/>
                  <a:gd name="T11" fmla="*/ 7467 h 22"/>
                  <a:gd name="T12" fmla="*/ 35 w 35"/>
                  <a:gd name="T13" fmla="*/ 7467 h 22"/>
                  <a:gd name="T14" fmla="*/ 33 w 35"/>
                  <a:gd name="T15" fmla="*/ 7457 h 22"/>
                  <a:gd name="T16" fmla="*/ 31 w 35"/>
                  <a:gd name="T17" fmla="*/ 7450 h 22"/>
                  <a:gd name="T18" fmla="*/ 26 w 35"/>
                  <a:gd name="T19" fmla="*/ 7445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22">
                    <a:moveTo>
                      <a:pt x="26" y="0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6" y="10"/>
                    </a:lnTo>
                    <a:lnTo>
                      <a:pt x="19" y="15"/>
                    </a:lnTo>
                    <a:lnTo>
                      <a:pt x="21" y="22"/>
                    </a:lnTo>
                    <a:lnTo>
                      <a:pt x="35" y="22"/>
                    </a:lnTo>
                    <a:lnTo>
                      <a:pt x="33" y="12"/>
                    </a:lnTo>
                    <a:lnTo>
                      <a:pt x="31" y="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4" name="Group 261"/>
            <p:cNvGrpSpPr>
              <a:grpSpLocks/>
            </p:cNvGrpSpPr>
            <p:nvPr/>
          </p:nvGrpSpPr>
          <p:grpSpPr bwMode="auto">
            <a:xfrm>
              <a:off x="7286" y="7448"/>
              <a:ext cx="29" cy="67"/>
              <a:chOff x="7286" y="7448"/>
              <a:chExt cx="29" cy="67"/>
            </a:xfrm>
          </p:grpSpPr>
          <p:sp>
            <p:nvSpPr>
              <p:cNvPr id="131" name="Freeform 262"/>
              <p:cNvSpPr>
                <a:spLocks/>
              </p:cNvSpPr>
              <p:nvPr/>
            </p:nvSpPr>
            <p:spPr bwMode="auto">
              <a:xfrm>
                <a:off x="7286" y="7448"/>
                <a:ext cx="29" cy="67"/>
              </a:xfrm>
              <a:custGeom>
                <a:avLst/>
                <a:gdLst>
                  <a:gd name="T0" fmla="*/ 15 w 29"/>
                  <a:gd name="T1" fmla="*/ 7448 h 67"/>
                  <a:gd name="T2" fmla="*/ 0 w 29"/>
                  <a:gd name="T3" fmla="*/ 7448 h 67"/>
                  <a:gd name="T4" fmla="*/ 0 w 29"/>
                  <a:gd name="T5" fmla="*/ 7501 h 67"/>
                  <a:gd name="T6" fmla="*/ 3 w 29"/>
                  <a:gd name="T7" fmla="*/ 7508 h 67"/>
                  <a:gd name="T8" fmla="*/ 8 w 29"/>
                  <a:gd name="T9" fmla="*/ 7513 h 67"/>
                  <a:gd name="T10" fmla="*/ 12 w 29"/>
                  <a:gd name="T11" fmla="*/ 7515 h 67"/>
                  <a:gd name="T12" fmla="*/ 29 w 29"/>
                  <a:gd name="T13" fmla="*/ 7515 h 67"/>
                  <a:gd name="T14" fmla="*/ 27 w 29"/>
                  <a:gd name="T15" fmla="*/ 7503 h 67"/>
                  <a:gd name="T16" fmla="*/ 17 w 29"/>
                  <a:gd name="T17" fmla="*/ 7503 h 67"/>
                  <a:gd name="T18" fmla="*/ 17 w 29"/>
                  <a:gd name="T19" fmla="*/ 7501 h 67"/>
                  <a:gd name="T20" fmla="*/ 15 w 29"/>
                  <a:gd name="T21" fmla="*/ 7498 h 67"/>
                  <a:gd name="T22" fmla="*/ 15 w 29"/>
                  <a:gd name="T23" fmla="*/ 7448 h 6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9" h="67">
                    <a:moveTo>
                      <a:pt x="15" y="0"/>
                    </a:moveTo>
                    <a:lnTo>
                      <a:pt x="0" y="0"/>
                    </a:lnTo>
                    <a:lnTo>
                      <a:pt x="0" y="53"/>
                    </a:lnTo>
                    <a:lnTo>
                      <a:pt x="3" y="60"/>
                    </a:lnTo>
                    <a:lnTo>
                      <a:pt x="8" y="65"/>
                    </a:lnTo>
                    <a:lnTo>
                      <a:pt x="12" y="67"/>
                    </a:lnTo>
                    <a:lnTo>
                      <a:pt x="29" y="67"/>
                    </a:lnTo>
                    <a:lnTo>
                      <a:pt x="27" y="55"/>
                    </a:lnTo>
                    <a:lnTo>
                      <a:pt x="17" y="55"/>
                    </a:lnTo>
                    <a:lnTo>
                      <a:pt x="17" y="53"/>
                    </a:lnTo>
                    <a:lnTo>
                      <a:pt x="15" y="50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5" name="Group 263"/>
            <p:cNvGrpSpPr>
              <a:grpSpLocks/>
            </p:cNvGrpSpPr>
            <p:nvPr/>
          </p:nvGrpSpPr>
          <p:grpSpPr bwMode="auto">
            <a:xfrm>
              <a:off x="7279" y="7438"/>
              <a:ext cx="34" cy="10"/>
              <a:chOff x="7279" y="7438"/>
              <a:chExt cx="34" cy="10"/>
            </a:xfrm>
          </p:grpSpPr>
          <p:sp>
            <p:nvSpPr>
              <p:cNvPr id="130" name="Freeform 264"/>
              <p:cNvSpPr>
                <a:spLocks/>
              </p:cNvSpPr>
              <p:nvPr/>
            </p:nvSpPr>
            <p:spPr bwMode="auto">
              <a:xfrm>
                <a:off x="7279" y="7438"/>
                <a:ext cx="34" cy="10"/>
              </a:xfrm>
              <a:custGeom>
                <a:avLst/>
                <a:gdLst>
                  <a:gd name="T0" fmla="*/ 0 w 34"/>
                  <a:gd name="T1" fmla="*/ 7443 h 10"/>
                  <a:gd name="T2" fmla="*/ 34 w 34"/>
                  <a:gd name="T3" fmla="*/ 7443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10">
                    <a:moveTo>
                      <a:pt x="0" y="5"/>
                    </a:moveTo>
                    <a:lnTo>
                      <a:pt x="34" y="5"/>
                    </a:lnTo>
                  </a:path>
                </a:pathLst>
              </a:custGeom>
              <a:noFill/>
              <a:ln w="7366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6" name="Group 265"/>
            <p:cNvGrpSpPr>
              <a:grpSpLocks/>
            </p:cNvGrpSpPr>
            <p:nvPr/>
          </p:nvGrpSpPr>
          <p:grpSpPr bwMode="auto">
            <a:xfrm>
              <a:off x="7286" y="7409"/>
              <a:ext cx="14" cy="29"/>
              <a:chOff x="7286" y="7409"/>
              <a:chExt cx="14" cy="29"/>
            </a:xfrm>
          </p:grpSpPr>
          <p:sp>
            <p:nvSpPr>
              <p:cNvPr id="129" name="Freeform 266"/>
              <p:cNvSpPr>
                <a:spLocks/>
              </p:cNvSpPr>
              <p:nvPr/>
            </p:nvSpPr>
            <p:spPr bwMode="auto">
              <a:xfrm>
                <a:off x="7286" y="7409"/>
                <a:ext cx="14" cy="29"/>
              </a:xfrm>
              <a:custGeom>
                <a:avLst/>
                <a:gdLst>
                  <a:gd name="T0" fmla="*/ 15 w 14"/>
                  <a:gd name="T1" fmla="*/ 7409 h 29"/>
                  <a:gd name="T2" fmla="*/ 0 w 14"/>
                  <a:gd name="T3" fmla="*/ 7419 h 29"/>
                  <a:gd name="T4" fmla="*/ 0 w 14"/>
                  <a:gd name="T5" fmla="*/ 7438 h 29"/>
                  <a:gd name="T6" fmla="*/ 15 w 14"/>
                  <a:gd name="T7" fmla="*/ 7438 h 29"/>
                  <a:gd name="T8" fmla="*/ 15 w 14"/>
                  <a:gd name="T9" fmla="*/ 740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9">
                    <a:moveTo>
                      <a:pt x="15" y="0"/>
                    </a:moveTo>
                    <a:lnTo>
                      <a:pt x="0" y="10"/>
                    </a:lnTo>
                    <a:lnTo>
                      <a:pt x="0" y="29"/>
                    </a:lnTo>
                    <a:lnTo>
                      <a:pt x="15" y="29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7" name="Group 267"/>
            <p:cNvGrpSpPr>
              <a:grpSpLocks/>
            </p:cNvGrpSpPr>
            <p:nvPr/>
          </p:nvGrpSpPr>
          <p:grpSpPr bwMode="auto">
            <a:xfrm>
              <a:off x="7320" y="7438"/>
              <a:ext cx="70" cy="106"/>
              <a:chOff x="7320" y="7438"/>
              <a:chExt cx="70" cy="106"/>
            </a:xfrm>
          </p:grpSpPr>
          <p:sp>
            <p:nvSpPr>
              <p:cNvPr id="127" name="Freeform 268"/>
              <p:cNvSpPr>
                <a:spLocks/>
              </p:cNvSpPr>
              <p:nvPr/>
            </p:nvSpPr>
            <p:spPr bwMode="auto">
              <a:xfrm>
                <a:off x="7320" y="7438"/>
                <a:ext cx="70" cy="106"/>
              </a:xfrm>
              <a:custGeom>
                <a:avLst/>
                <a:gdLst>
                  <a:gd name="T0" fmla="*/ 12 w 70"/>
                  <a:gd name="T1" fmla="*/ 7438 h 106"/>
                  <a:gd name="T2" fmla="*/ 0 w 70"/>
                  <a:gd name="T3" fmla="*/ 7438 h 106"/>
                  <a:gd name="T4" fmla="*/ 29 w 70"/>
                  <a:gd name="T5" fmla="*/ 7515 h 106"/>
                  <a:gd name="T6" fmla="*/ 29 w 70"/>
                  <a:gd name="T7" fmla="*/ 7517 h 106"/>
                  <a:gd name="T8" fmla="*/ 26 w 70"/>
                  <a:gd name="T9" fmla="*/ 7517 h 106"/>
                  <a:gd name="T10" fmla="*/ 26 w 70"/>
                  <a:gd name="T11" fmla="*/ 7525 h 106"/>
                  <a:gd name="T12" fmla="*/ 22 w 70"/>
                  <a:gd name="T13" fmla="*/ 7529 h 106"/>
                  <a:gd name="T14" fmla="*/ 19 w 70"/>
                  <a:gd name="T15" fmla="*/ 7529 h 106"/>
                  <a:gd name="T16" fmla="*/ 17 w 70"/>
                  <a:gd name="T17" fmla="*/ 7532 h 106"/>
                  <a:gd name="T18" fmla="*/ 5 w 70"/>
                  <a:gd name="T19" fmla="*/ 7532 h 106"/>
                  <a:gd name="T20" fmla="*/ 5 w 70"/>
                  <a:gd name="T21" fmla="*/ 7544 h 106"/>
                  <a:gd name="T22" fmla="*/ 22 w 70"/>
                  <a:gd name="T23" fmla="*/ 7544 h 106"/>
                  <a:gd name="T24" fmla="*/ 26 w 70"/>
                  <a:gd name="T25" fmla="*/ 7541 h 106"/>
                  <a:gd name="T26" fmla="*/ 31 w 70"/>
                  <a:gd name="T27" fmla="*/ 7537 h 106"/>
                  <a:gd name="T28" fmla="*/ 34 w 70"/>
                  <a:gd name="T29" fmla="*/ 7532 h 106"/>
                  <a:gd name="T30" fmla="*/ 38 w 70"/>
                  <a:gd name="T31" fmla="*/ 7527 h 106"/>
                  <a:gd name="T32" fmla="*/ 41 w 70"/>
                  <a:gd name="T33" fmla="*/ 7515 h 106"/>
                  <a:gd name="T34" fmla="*/ 46 w 70"/>
                  <a:gd name="T35" fmla="*/ 7501 h 106"/>
                  <a:gd name="T36" fmla="*/ 36 w 70"/>
                  <a:gd name="T37" fmla="*/ 7501 h 106"/>
                  <a:gd name="T38" fmla="*/ 34 w 70"/>
                  <a:gd name="T39" fmla="*/ 7491 h 106"/>
                  <a:gd name="T40" fmla="*/ 29 w 70"/>
                  <a:gd name="T41" fmla="*/ 7481 h 106"/>
                  <a:gd name="T42" fmla="*/ 12 w 70"/>
                  <a:gd name="T43" fmla="*/ 7438 h 10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0" h="106">
                    <a:moveTo>
                      <a:pt x="12" y="0"/>
                    </a:moveTo>
                    <a:lnTo>
                      <a:pt x="0" y="0"/>
                    </a:lnTo>
                    <a:lnTo>
                      <a:pt x="29" y="77"/>
                    </a:lnTo>
                    <a:lnTo>
                      <a:pt x="29" y="79"/>
                    </a:lnTo>
                    <a:lnTo>
                      <a:pt x="26" y="79"/>
                    </a:lnTo>
                    <a:lnTo>
                      <a:pt x="26" y="87"/>
                    </a:lnTo>
                    <a:lnTo>
                      <a:pt x="22" y="91"/>
                    </a:lnTo>
                    <a:lnTo>
                      <a:pt x="19" y="91"/>
                    </a:lnTo>
                    <a:lnTo>
                      <a:pt x="17" y="94"/>
                    </a:lnTo>
                    <a:lnTo>
                      <a:pt x="5" y="94"/>
                    </a:lnTo>
                    <a:lnTo>
                      <a:pt x="5" y="106"/>
                    </a:lnTo>
                    <a:lnTo>
                      <a:pt x="22" y="106"/>
                    </a:lnTo>
                    <a:lnTo>
                      <a:pt x="26" y="103"/>
                    </a:lnTo>
                    <a:lnTo>
                      <a:pt x="31" y="99"/>
                    </a:lnTo>
                    <a:lnTo>
                      <a:pt x="34" y="94"/>
                    </a:lnTo>
                    <a:lnTo>
                      <a:pt x="38" y="89"/>
                    </a:lnTo>
                    <a:lnTo>
                      <a:pt x="41" y="77"/>
                    </a:lnTo>
                    <a:lnTo>
                      <a:pt x="46" y="63"/>
                    </a:lnTo>
                    <a:lnTo>
                      <a:pt x="36" y="63"/>
                    </a:lnTo>
                    <a:lnTo>
                      <a:pt x="34" y="53"/>
                    </a:lnTo>
                    <a:lnTo>
                      <a:pt x="29" y="43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" name="Freeform 269"/>
              <p:cNvSpPr>
                <a:spLocks/>
              </p:cNvSpPr>
              <p:nvPr/>
            </p:nvSpPr>
            <p:spPr bwMode="auto">
              <a:xfrm>
                <a:off x="7320" y="7438"/>
                <a:ext cx="70" cy="106"/>
              </a:xfrm>
              <a:custGeom>
                <a:avLst/>
                <a:gdLst>
                  <a:gd name="T0" fmla="*/ 70 w 70"/>
                  <a:gd name="T1" fmla="*/ 7438 h 106"/>
                  <a:gd name="T2" fmla="*/ 55 w 70"/>
                  <a:gd name="T3" fmla="*/ 7438 h 106"/>
                  <a:gd name="T4" fmla="*/ 38 w 70"/>
                  <a:gd name="T5" fmla="*/ 7481 h 106"/>
                  <a:gd name="T6" fmla="*/ 38 w 70"/>
                  <a:gd name="T7" fmla="*/ 7491 h 106"/>
                  <a:gd name="T8" fmla="*/ 36 w 70"/>
                  <a:gd name="T9" fmla="*/ 7501 h 106"/>
                  <a:gd name="T10" fmla="*/ 46 w 70"/>
                  <a:gd name="T11" fmla="*/ 7501 h 106"/>
                  <a:gd name="T12" fmla="*/ 70 w 70"/>
                  <a:gd name="T13" fmla="*/ 7438 h 1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0" h="106">
                    <a:moveTo>
                      <a:pt x="70" y="0"/>
                    </a:moveTo>
                    <a:lnTo>
                      <a:pt x="55" y="0"/>
                    </a:lnTo>
                    <a:lnTo>
                      <a:pt x="38" y="43"/>
                    </a:lnTo>
                    <a:lnTo>
                      <a:pt x="38" y="53"/>
                    </a:lnTo>
                    <a:lnTo>
                      <a:pt x="36" y="63"/>
                    </a:lnTo>
                    <a:lnTo>
                      <a:pt x="46" y="63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8" name="Group 75"/>
            <p:cNvGrpSpPr>
              <a:grpSpLocks/>
            </p:cNvGrpSpPr>
            <p:nvPr/>
          </p:nvGrpSpPr>
          <p:grpSpPr bwMode="auto">
            <a:xfrm>
              <a:off x="4694" y="7421"/>
              <a:ext cx="2" cy="94"/>
              <a:chOff x="4694" y="7421"/>
              <a:chExt cx="2" cy="94"/>
            </a:xfrm>
          </p:grpSpPr>
          <p:sp>
            <p:nvSpPr>
              <p:cNvPr id="126" name="Freeform 271"/>
              <p:cNvSpPr>
                <a:spLocks/>
              </p:cNvSpPr>
              <p:nvPr/>
            </p:nvSpPr>
            <p:spPr bwMode="auto">
              <a:xfrm>
                <a:off x="4694" y="7421"/>
                <a:ext cx="2" cy="94"/>
              </a:xfrm>
              <a:custGeom>
                <a:avLst/>
                <a:gdLst>
                  <a:gd name="T0" fmla="*/ 0 w 2"/>
                  <a:gd name="T1" fmla="*/ 7421 h 94"/>
                  <a:gd name="T2" fmla="*/ 0 w 2"/>
                  <a:gd name="T3" fmla="*/ 7515 h 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94">
                    <a:moveTo>
                      <a:pt x="0" y="0"/>
                    </a:moveTo>
                    <a:lnTo>
                      <a:pt x="0" y="94"/>
                    </a:lnTo>
                  </a:path>
                </a:pathLst>
              </a:custGeom>
              <a:noFill/>
              <a:ln w="10414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9" name="Group 272"/>
            <p:cNvGrpSpPr>
              <a:grpSpLocks/>
            </p:cNvGrpSpPr>
            <p:nvPr/>
          </p:nvGrpSpPr>
          <p:grpSpPr bwMode="auto">
            <a:xfrm>
              <a:off x="4651" y="7414"/>
              <a:ext cx="84" cy="2"/>
              <a:chOff x="4651" y="7414"/>
              <a:chExt cx="84" cy="2"/>
            </a:xfrm>
          </p:grpSpPr>
          <p:sp>
            <p:nvSpPr>
              <p:cNvPr id="125" name="Freeform 273"/>
              <p:cNvSpPr>
                <a:spLocks/>
              </p:cNvSpPr>
              <p:nvPr/>
            </p:nvSpPr>
            <p:spPr bwMode="auto">
              <a:xfrm>
                <a:off x="4651" y="7414"/>
                <a:ext cx="84" cy="2"/>
              </a:xfrm>
              <a:custGeom>
                <a:avLst/>
                <a:gdLst>
                  <a:gd name="T0" fmla="*/ 0 w 84"/>
                  <a:gd name="T1" fmla="*/ 0 h 2"/>
                  <a:gd name="T2" fmla="*/ 84 w 8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4" h="2">
                    <a:moveTo>
                      <a:pt x="0" y="0"/>
                    </a:moveTo>
                    <a:lnTo>
                      <a:pt x="84" y="0"/>
                    </a:lnTo>
                  </a:path>
                </a:pathLst>
              </a:custGeom>
              <a:noFill/>
              <a:ln w="10414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0" name="Group 274"/>
            <p:cNvGrpSpPr>
              <a:grpSpLocks/>
            </p:cNvGrpSpPr>
            <p:nvPr/>
          </p:nvGrpSpPr>
          <p:grpSpPr bwMode="auto">
            <a:xfrm>
              <a:off x="4728" y="7436"/>
              <a:ext cx="72" cy="79"/>
              <a:chOff x="4728" y="7436"/>
              <a:chExt cx="72" cy="79"/>
            </a:xfrm>
          </p:grpSpPr>
          <p:sp>
            <p:nvSpPr>
              <p:cNvPr id="124" name="Freeform 275"/>
              <p:cNvSpPr>
                <a:spLocks/>
              </p:cNvSpPr>
              <p:nvPr/>
            </p:nvSpPr>
            <p:spPr bwMode="auto">
              <a:xfrm>
                <a:off x="4728" y="7436"/>
                <a:ext cx="72" cy="79"/>
              </a:xfrm>
              <a:custGeom>
                <a:avLst/>
                <a:gdLst>
                  <a:gd name="T0" fmla="*/ 36 w 72"/>
                  <a:gd name="T1" fmla="*/ 7436 h 79"/>
                  <a:gd name="T2" fmla="*/ 0 w 72"/>
                  <a:gd name="T3" fmla="*/ 7467 h 79"/>
                  <a:gd name="T4" fmla="*/ 0 w 72"/>
                  <a:gd name="T5" fmla="*/ 7477 h 79"/>
                  <a:gd name="T6" fmla="*/ 36 w 72"/>
                  <a:gd name="T7" fmla="*/ 7515 h 79"/>
                  <a:gd name="T8" fmla="*/ 60 w 72"/>
                  <a:gd name="T9" fmla="*/ 7510 h 79"/>
                  <a:gd name="T10" fmla="*/ 64 w 72"/>
                  <a:gd name="T11" fmla="*/ 7505 h 79"/>
                  <a:gd name="T12" fmla="*/ 36 w 72"/>
                  <a:gd name="T13" fmla="*/ 7505 h 79"/>
                  <a:gd name="T14" fmla="*/ 29 w 72"/>
                  <a:gd name="T15" fmla="*/ 7503 h 79"/>
                  <a:gd name="T16" fmla="*/ 22 w 72"/>
                  <a:gd name="T17" fmla="*/ 7498 h 79"/>
                  <a:gd name="T18" fmla="*/ 17 w 72"/>
                  <a:gd name="T19" fmla="*/ 7489 h 79"/>
                  <a:gd name="T20" fmla="*/ 14 w 72"/>
                  <a:gd name="T21" fmla="*/ 7479 h 79"/>
                  <a:gd name="T22" fmla="*/ 72 w 72"/>
                  <a:gd name="T23" fmla="*/ 7479 h 79"/>
                  <a:gd name="T24" fmla="*/ 72 w 72"/>
                  <a:gd name="T25" fmla="*/ 7474 h 79"/>
                  <a:gd name="T26" fmla="*/ 71 w 72"/>
                  <a:gd name="T27" fmla="*/ 7467 h 79"/>
                  <a:gd name="T28" fmla="*/ 14 w 72"/>
                  <a:gd name="T29" fmla="*/ 7467 h 79"/>
                  <a:gd name="T30" fmla="*/ 17 w 72"/>
                  <a:gd name="T31" fmla="*/ 7460 h 79"/>
                  <a:gd name="T32" fmla="*/ 22 w 72"/>
                  <a:gd name="T33" fmla="*/ 7453 h 79"/>
                  <a:gd name="T34" fmla="*/ 29 w 72"/>
                  <a:gd name="T35" fmla="*/ 7448 h 79"/>
                  <a:gd name="T36" fmla="*/ 36 w 72"/>
                  <a:gd name="T37" fmla="*/ 7445 h 79"/>
                  <a:gd name="T38" fmla="*/ 62 w 72"/>
                  <a:gd name="T39" fmla="*/ 7445 h 79"/>
                  <a:gd name="T40" fmla="*/ 50 w 72"/>
                  <a:gd name="T41" fmla="*/ 7438 h 79"/>
                  <a:gd name="T42" fmla="*/ 36 w 72"/>
                  <a:gd name="T43" fmla="*/ 7436 h 7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2" h="79">
                    <a:moveTo>
                      <a:pt x="36" y="0"/>
                    </a:moveTo>
                    <a:lnTo>
                      <a:pt x="0" y="31"/>
                    </a:lnTo>
                    <a:lnTo>
                      <a:pt x="0" y="41"/>
                    </a:lnTo>
                    <a:lnTo>
                      <a:pt x="36" y="79"/>
                    </a:lnTo>
                    <a:lnTo>
                      <a:pt x="60" y="74"/>
                    </a:lnTo>
                    <a:lnTo>
                      <a:pt x="64" y="69"/>
                    </a:lnTo>
                    <a:lnTo>
                      <a:pt x="36" y="69"/>
                    </a:lnTo>
                    <a:lnTo>
                      <a:pt x="29" y="67"/>
                    </a:lnTo>
                    <a:lnTo>
                      <a:pt x="22" y="62"/>
                    </a:lnTo>
                    <a:lnTo>
                      <a:pt x="17" y="53"/>
                    </a:lnTo>
                    <a:lnTo>
                      <a:pt x="14" y="43"/>
                    </a:lnTo>
                    <a:lnTo>
                      <a:pt x="72" y="43"/>
                    </a:lnTo>
                    <a:lnTo>
                      <a:pt x="72" y="38"/>
                    </a:lnTo>
                    <a:lnTo>
                      <a:pt x="71" y="31"/>
                    </a:lnTo>
                    <a:lnTo>
                      <a:pt x="14" y="31"/>
                    </a:lnTo>
                    <a:lnTo>
                      <a:pt x="17" y="24"/>
                    </a:lnTo>
                    <a:lnTo>
                      <a:pt x="22" y="17"/>
                    </a:lnTo>
                    <a:lnTo>
                      <a:pt x="29" y="12"/>
                    </a:lnTo>
                    <a:lnTo>
                      <a:pt x="36" y="9"/>
                    </a:lnTo>
                    <a:lnTo>
                      <a:pt x="62" y="9"/>
                    </a:lnTo>
                    <a:lnTo>
                      <a:pt x="50" y="2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1" name="Group 276"/>
            <p:cNvGrpSpPr>
              <a:grpSpLocks/>
            </p:cNvGrpSpPr>
            <p:nvPr/>
          </p:nvGrpSpPr>
          <p:grpSpPr bwMode="auto">
            <a:xfrm>
              <a:off x="4764" y="7489"/>
              <a:ext cx="36" cy="17"/>
              <a:chOff x="4764" y="7489"/>
              <a:chExt cx="36" cy="17"/>
            </a:xfrm>
          </p:grpSpPr>
          <p:sp>
            <p:nvSpPr>
              <p:cNvPr id="123" name="Freeform 277"/>
              <p:cNvSpPr>
                <a:spLocks/>
              </p:cNvSpPr>
              <p:nvPr/>
            </p:nvSpPr>
            <p:spPr bwMode="auto">
              <a:xfrm>
                <a:off x="4764" y="7489"/>
                <a:ext cx="36" cy="17"/>
              </a:xfrm>
              <a:custGeom>
                <a:avLst/>
                <a:gdLst>
                  <a:gd name="T0" fmla="*/ 22 w 36"/>
                  <a:gd name="T1" fmla="*/ 7489 h 17"/>
                  <a:gd name="T2" fmla="*/ 19 w 36"/>
                  <a:gd name="T3" fmla="*/ 7496 h 17"/>
                  <a:gd name="T4" fmla="*/ 14 w 36"/>
                  <a:gd name="T5" fmla="*/ 7501 h 17"/>
                  <a:gd name="T6" fmla="*/ 0 w 36"/>
                  <a:gd name="T7" fmla="*/ 7505 h 17"/>
                  <a:gd name="T8" fmla="*/ 28 w 36"/>
                  <a:gd name="T9" fmla="*/ 7505 h 17"/>
                  <a:gd name="T10" fmla="*/ 31 w 36"/>
                  <a:gd name="T11" fmla="*/ 7501 h 17"/>
                  <a:gd name="T12" fmla="*/ 36 w 36"/>
                  <a:gd name="T13" fmla="*/ 7491 h 17"/>
                  <a:gd name="T14" fmla="*/ 22 w 36"/>
                  <a:gd name="T15" fmla="*/ 7489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7">
                    <a:moveTo>
                      <a:pt x="22" y="0"/>
                    </a:moveTo>
                    <a:lnTo>
                      <a:pt x="19" y="7"/>
                    </a:lnTo>
                    <a:lnTo>
                      <a:pt x="14" y="12"/>
                    </a:lnTo>
                    <a:lnTo>
                      <a:pt x="0" y="16"/>
                    </a:lnTo>
                    <a:lnTo>
                      <a:pt x="28" y="16"/>
                    </a:lnTo>
                    <a:lnTo>
                      <a:pt x="31" y="12"/>
                    </a:lnTo>
                    <a:lnTo>
                      <a:pt x="36" y="2"/>
                    </a:lnTo>
                    <a:lnTo>
                      <a:pt x="2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2" name="Group 278"/>
            <p:cNvGrpSpPr>
              <a:grpSpLocks/>
            </p:cNvGrpSpPr>
            <p:nvPr/>
          </p:nvGrpSpPr>
          <p:grpSpPr bwMode="auto">
            <a:xfrm>
              <a:off x="4764" y="7445"/>
              <a:ext cx="35" cy="22"/>
              <a:chOff x="4764" y="7445"/>
              <a:chExt cx="35" cy="22"/>
            </a:xfrm>
          </p:grpSpPr>
          <p:sp>
            <p:nvSpPr>
              <p:cNvPr id="122" name="Freeform 279"/>
              <p:cNvSpPr>
                <a:spLocks/>
              </p:cNvSpPr>
              <p:nvPr/>
            </p:nvSpPr>
            <p:spPr bwMode="auto">
              <a:xfrm>
                <a:off x="4764" y="7445"/>
                <a:ext cx="35" cy="22"/>
              </a:xfrm>
              <a:custGeom>
                <a:avLst/>
                <a:gdLst>
                  <a:gd name="T0" fmla="*/ 26 w 35"/>
                  <a:gd name="T1" fmla="*/ 7445 h 22"/>
                  <a:gd name="T2" fmla="*/ 0 w 35"/>
                  <a:gd name="T3" fmla="*/ 7445 h 22"/>
                  <a:gd name="T4" fmla="*/ 10 w 35"/>
                  <a:gd name="T5" fmla="*/ 7448 h 22"/>
                  <a:gd name="T6" fmla="*/ 17 w 35"/>
                  <a:gd name="T7" fmla="*/ 7455 h 22"/>
                  <a:gd name="T8" fmla="*/ 19 w 35"/>
                  <a:gd name="T9" fmla="*/ 7460 h 22"/>
                  <a:gd name="T10" fmla="*/ 22 w 35"/>
                  <a:gd name="T11" fmla="*/ 7467 h 22"/>
                  <a:gd name="T12" fmla="*/ 35 w 35"/>
                  <a:gd name="T13" fmla="*/ 7467 h 22"/>
                  <a:gd name="T14" fmla="*/ 34 w 35"/>
                  <a:gd name="T15" fmla="*/ 7457 h 22"/>
                  <a:gd name="T16" fmla="*/ 26 w 35"/>
                  <a:gd name="T17" fmla="*/ 7445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5" h="22">
                    <a:moveTo>
                      <a:pt x="26" y="0"/>
                    </a:moveTo>
                    <a:lnTo>
                      <a:pt x="0" y="0"/>
                    </a:lnTo>
                    <a:lnTo>
                      <a:pt x="10" y="3"/>
                    </a:lnTo>
                    <a:lnTo>
                      <a:pt x="17" y="10"/>
                    </a:lnTo>
                    <a:lnTo>
                      <a:pt x="19" y="15"/>
                    </a:lnTo>
                    <a:lnTo>
                      <a:pt x="22" y="22"/>
                    </a:lnTo>
                    <a:lnTo>
                      <a:pt x="35" y="22"/>
                    </a:lnTo>
                    <a:lnTo>
                      <a:pt x="34" y="12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3" name="Group 280"/>
            <p:cNvGrpSpPr>
              <a:grpSpLocks/>
            </p:cNvGrpSpPr>
            <p:nvPr/>
          </p:nvGrpSpPr>
          <p:grpSpPr bwMode="auto">
            <a:xfrm>
              <a:off x="4810" y="7436"/>
              <a:ext cx="60" cy="79"/>
              <a:chOff x="4810" y="7436"/>
              <a:chExt cx="60" cy="79"/>
            </a:xfrm>
          </p:grpSpPr>
          <p:sp>
            <p:nvSpPr>
              <p:cNvPr id="121" name="Freeform 281"/>
              <p:cNvSpPr>
                <a:spLocks/>
              </p:cNvSpPr>
              <p:nvPr/>
            </p:nvSpPr>
            <p:spPr bwMode="auto">
              <a:xfrm>
                <a:off x="4810" y="7436"/>
                <a:ext cx="60" cy="79"/>
              </a:xfrm>
              <a:custGeom>
                <a:avLst/>
                <a:gdLst>
                  <a:gd name="T0" fmla="*/ 36 w 60"/>
                  <a:gd name="T1" fmla="*/ 7436 h 79"/>
                  <a:gd name="T2" fmla="*/ 0 w 60"/>
                  <a:gd name="T3" fmla="*/ 7477 h 79"/>
                  <a:gd name="T4" fmla="*/ 2 w 60"/>
                  <a:gd name="T5" fmla="*/ 7493 h 79"/>
                  <a:gd name="T6" fmla="*/ 9 w 60"/>
                  <a:gd name="T7" fmla="*/ 7505 h 79"/>
                  <a:gd name="T8" fmla="*/ 21 w 60"/>
                  <a:gd name="T9" fmla="*/ 7513 h 79"/>
                  <a:gd name="T10" fmla="*/ 36 w 60"/>
                  <a:gd name="T11" fmla="*/ 7515 h 79"/>
                  <a:gd name="T12" fmla="*/ 48 w 60"/>
                  <a:gd name="T13" fmla="*/ 7513 h 79"/>
                  <a:gd name="T14" fmla="*/ 57 w 60"/>
                  <a:gd name="T15" fmla="*/ 7508 h 79"/>
                  <a:gd name="T16" fmla="*/ 59 w 60"/>
                  <a:gd name="T17" fmla="*/ 7505 h 79"/>
                  <a:gd name="T18" fmla="*/ 36 w 60"/>
                  <a:gd name="T19" fmla="*/ 7505 h 79"/>
                  <a:gd name="T20" fmla="*/ 26 w 60"/>
                  <a:gd name="T21" fmla="*/ 7503 h 79"/>
                  <a:gd name="T22" fmla="*/ 21 w 60"/>
                  <a:gd name="T23" fmla="*/ 7498 h 79"/>
                  <a:gd name="T24" fmla="*/ 16 w 60"/>
                  <a:gd name="T25" fmla="*/ 7489 h 79"/>
                  <a:gd name="T26" fmla="*/ 14 w 60"/>
                  <a:gd name="T27" fmla="*/ 7481 h 79"/>
                  <a:gd name="T28" fmla="*/ 14 w 60"/>
                  <a:gd name="T29" fmla="*/ 7474 h 79"/>
                  <a:gd name="T30" fmla="*/ 16 w 60"/>
                  <a:gd name="T31" fmla="*/ 7462 h 79"/>
                  <a:gd name="T32" fmla="*/ 21 w 60"/>
                  <a:gd name="T33" fmla="*/ 7453 h 79"/>
                  <a:gd name="T34" fmla="*/ 28 w 60"/>
                  <a:gd name="T35" fmla="*/ 7448 h 79"/>
                  <a:gd name="T36" fmla="*/ 36 w 60"/>
                  <a:gd name="T37" fmla="*/ 7445 h 79"/>
                  <a:gd name="T38" fmla="*/ 60 w 60"/>
                  <a:gd name="T39" fmla="*/ 7445 h 79"/>
                  <a:gd name="T40" fmla="*/ 57 w 60"/>
                  <a:gd name="T41" fmla="*/ 7443 h 79"/>
                  <a:gd name="T42" fmla="*/ 48 w 60"/>
                  <a:gd name="T43" fmla="*/ 7438 h 79"/>
                  <a:gd name="T44" fmla="*/ 36 w 60"/>
                  <a:gd name="T45" fmla="*/ 7436 h 7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0" h="79">
                    <a:moveTo>
                      <a:pt x="36" y="0"/>
                    </a:moveTo>
                    <a:lnTo>
                      <a:pt x="0" y="41"/>
                    </a:lnTo>
                    <a:lnTo>
                      <a:pt x="2" y="57"/>
                    </a:lnTo>
                    <a:lnTo>
                      <a:pt x="9" y="69"/>
                    </a:lnTo>
                    <a:lnTo>
                      <a:pt x="21" y="77"/>
                    </a:lnTo>
                    <a:lnTo>
                      <a:pt x="36" y="79"/>
                    </a:lnTo>
                    <a:lnTo>
                      <a:pt x="48" y="77"/>
                    </a:lnTo>
                    <a:lnTo>
                      <a:pt x="57" y="72"/>
                    </a:lnTo>
                    <a:lnTo>
                      <a:pt x="59" y="69"/>
                    </a:lnTo>
                    <a:lnTo>
                      <a:pt x="36" y="69"/>
                    </a:lnTo>
                    <a:lnTo>
                      <a:pt x="26" y="67"/>
                    </a:lnTo>
                    <a:lnTo>
                      <a:pt x="21" y="62"/>
                    </a:lnTo>
                    <a:lnTo>
                      <a:pt x="16" y="53"/>
                    </a:lnTo>
                    <a:lnTo>
                      <a:pt x="14" y="45"/>
                    </a:lnTo>
                    <a:lnTo>
                      <a:pt x="14" y="38"/>
                    </a:lnTo>
                    <a:lnTo>
                      <a:pt x="16" y="26"/>
                    </a:lnTo>
                    <a:lnTo>
                      <a:pt x="21" y="17"/>
                    </a:lnTo>
                    <a:lnTo>
                      <a:pt x="28" y="12"/>
                    </a:lnTo>
                    <a:lnTo>
                      <a:pt x="36" y="9"/>
                    </a:lnTo>
                    <a:lnTo>
                      <a:pt x="60" y="9"/>
                    </a:lnTo>
                    <a:lnTo>
                      <a:pt x="57" y="7"/>
                    </a:lnTo>
                    <a:lnTo>
                      <a:pt x="48" y="2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4" name="Group 282"/>
            <p:cNvGrpSpPr>
              <a:grpSpLocks/>
            </p:cNvGrpSpPr>
            <p:nvPr/>
          </p:nvGrpSpPr>
          <p:grpSpPr bwMode="auto">
            <a:xfrm>
              <a:off x="4846" y="7486"/>
              <a:ext cx="34" cy="19"/>
              <a:chOff x="4846" y="7486"/>
              <a:chExt cx="34" cy="19"/>
            </a:xfrm>
          </p:grpSpPr>
          <p:sp>
            <p:nvSpPr>
              <p:cNvPr id="120" name="Freeform 283"/>
              <p:cNvSpPr>
                <a:spLocks/>
              </p:cNvSpPr>
              <p:nvPr/>
            </p:nvSpPr>
            <p:spPr bwMode="auto">
              <a:xfrm>
                <a:off x="4846" y="7486"/>
                <a:ext cx="34" cy="19"/>
              </a:xfrm>
              <a:custGeom>
                <a:avLst/>
                <a:gdLst>
                  <a:gd name="T0" fmla="*/ 33 w 34"/>
                  <a:gd name="T1" fmla="*/ 7486 h 19"/>
                  <a:gd name="T2" fmla="*/ 19 w 34"/>
                  <a:gd name="T3" fmla="*/ 7486 h 19"/>
                  <a:gd name="T4" fmla="*/ 16 w 34"/>
                  <a:gd name="T5" fmla="*/ 7496 h 19"/>
                  <a:gd name="T6" fmla="*/ 14 w 34"/>
                  <a:gd name="T7" fmla="*/ 7501 h 19"/>
                  <a:gd name="T8" fmla="*/ 0 w 34"/>
                  <a:gd name="T9" fmla="*/ 7505 h 19"/>
                  <a:gd name="T10" fmla="*/ 23 w 34"/>
                  <a:gd name="T11" fmla="*/ 7505 h 19"/>
                  <a:gd name="T12" fmla="*/ 28 w 34"/>
                  <a:gd name="T13" fmla="*/ 7498 h 19"/>
                  <a:gd name="T14" fmla="*/ 33 w 34"/>
                  <a:gd name="T15" fmla="*/ 7486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" h="19">
                    <a:moveTo>
                      <a:pt x="33" y="0"/>
                    </a:moveTo>
                    <a:lnTo>
                      <a:pt x="19" y="0"/>
                    </a:lnTo>
                    <a:lnTo>
                      <a:pt x="16" y="10"/>
                    </a:lnTo>
                    <a:lnTo>
                      <a:pt x="14" y="15"/>
                    </a:lnTo>
                    <a:lnTo>
                      <a:pt x="0" y="19"/>
                    </a:lnTo>
                    <a:lnTo>
                      <a:pt x="23" y="19"/>
                    </a:lnTo>
                    <a:lnTo>
                      <a:pt x="28" y="12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5" name="Group 284"/>
            <p:cNvGrpSpPr>
              <a:grpSpLocks/>
            </p:cNvGrpSpPr>
            <p:nvPr/>
          </p:nvGrpSpPr>
          <p:grpSpPr bwMode="auto">
            <a:xfrm>
              <a:off x="4846" y="7445"/>
              <a:ext cx="31" cy="17"/>
              <a:chOff x="4846" y="7445"/>
              <a:chExt cx="31" cy="17"/>
            </a:xfrm>
          </p:grpSpPr>
          <p:sp>
            <p:nvSpPr>
              <p:cNvPr id="119" name="Freeform 285"/>
              <p:cNvSpPr>
                <a:spLocks/>
              </p:cNvSpPr>
              <p:nvPr/>
            </p:nvSpPr>
            <p:spPr bwMode="auto">
              <a:xfrm>
                <a:off x="4846" y="7445"/>
                <a:ext cx="31" cy="17"/>
              </a:xfrm>
              <a:custGeom>
                <a:avLst/>
                <a:gdLst>
                  <a:gd name="T0" fmla="*/ 24 w 31"/>
                  <a:gd name="T1" fmla="*/ 7445 h 17"/>
                  <a:gd name="T2" fmla="*/ 0 w 31"/>
                  <a:gd name="T3" fmla="*/ 7445 h 17"/>
                  <a:gd name="T4" fmla="*/ 7 w 31"/>
                  <a:gd name="T5" fmla="*/ 7448 h 17"/>
                  <a:gd name="T6" fmla="*/ 12 w 31"/>
                  <a:gd name="T7" fmla="*/ 7450 h 17"/>
                  <a:gd name="T8" fmla="*/ 16 w 31"/>
                  <a:gd name="T9" fmla="*/ 7455 h 17"/>
                  <a:gd name="T10" fmla="*/ 19 w 31"/>
                  <a:gd name="T11" fmla="*/ 7462 h 17"/>
                  <a:gd name="T12" fmla="*/ 31 w 31"/>
                  <a:gd name="T13" fmla="*/ 7460 h 17"/>
                  <a:gd name="T14" fmla="*/ 28 w 31"/>
                  <a:gd name="T15" fmla="*/ 7450 h 17"/>
                  <a:gd name="T16" fmla="*/ 24 w 31"/>
                  <a:gd name="T17" fmla="*/ 7445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17">
                    <a:moveTo>
                      <a:pt x="24" y="0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12" y="5"/>
                    </a:lnTo>
                    <a:lnTo>
                      <a:pt x="16" y="10"/>
                    </a:lnTo>
                    <a:lnTo>
                      <a:pt x="19" y="17"/>
                    </a:lnTo>
                    <a:lnTo>
                      <a:pt x="31" y="15"/>
                    </a:lnTo>
                    <a:lnTo>
                      <a:pt x="28" y="5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6" name="Group 286"/>
            <p:cNvGrpSpPr>
              <a:grpSpLocks/>
            </p:cNvGrpSpPr>
            <p:nvPr/>
          </p:nvGrpSpPr>
          <p:grpSpPr bwMode="auto">
            <a:xfrm>
              <a:off x="4889" y="7407"/>
              <a:ext cx="60" cy="108"/>
              <a:chOff x="4889" y="7407"/>
              <a:chExt cx="60" cy="108"/>
            </a:xfrm>
          </p:grpSpPr>
          <p:sp>
            <p:nvSpPr>
              <p:cNvPr id="118" name="Freeform 287"/>
              <p:cNvSpPr>
                <a:spLocks/>
              </p:cNvSpPr>
              <p:nvPr/>
            </p:nvSpPr>
            <p:spPr bwMode="auto">
              <a:xfrm>
                <a:off x="4889" y="7407"/>
                <a:ext cx="60" cy="108"/>
              </a:xfrm>
              <a:custGeom>
                <a:avLst/>
                <a:gdLst>
                  <a:gd name="T0" fmla="*/ 12 w 60"/>
                  <a:gd name="T1" fmla="*/ 7407 h 108"/>
                  <a:gd name="T2" fmla="*/ 0 w 60"/>
                  <a:gd name="T3" fmla="*/ 7407 h 108"/>
                  <a:gd name="T4" fmla="*/ 0 w 60"/>
                  <a:gd name="T5" fmla="*/ 7515 h 108"/>
                  <a:gd name="T6" fmla="*/ 12 w 60"/>
                  <a:gd name="T7" fmla="*/ 7515 h 108"/>
                  <a:gd name="T8" fmla="*/ 12 w 60"/>
                  <a:gd name="T9" fmla="*/ 7472 h 108"/>
                  <a:gd name="T10" fmla="*/ 14 w 60"/>
                  <a:gd name="T11" fmla="*/ 7462 h 108"/>
                  <a:gd name="T12" fmla="*/ 14 w 60"/>
                  <a:gd name="T13" fmla="*/ 7457 h 108"/>
                  <a:gd name="T14" fmla="*/ 19 w 60"/>
                  <a:gd name="T15" fmla="*/ 7455 h 108"/>
                  <a:gd name="T16" fmla="*/ 21 w 60"/>
                  <a:gd name="T17" fmla="*/ 7450 h 108"/>
                  <a:gd name="T18" fmla="*/ 29 w 60"/>
                  <a:gd name="T19" fmla="*/ 7448 h 108"/>
                  <a:gd name="T20" fmla="*/ 60 w 60"/>
                  <a:gd name="T21" fmla="*/ 7448 h 108"/>
                  <a:gd name="T22" fmla="*/ 59 w 60"/>
                  <a:gd name="T23" fmla="*/ 7445 h 108"/>
                  <a:gd name="T24" fmla="*/ 12 w 60"/>
                  <a:gd name="T25" fmla="*/ 7445 h 108"/>
                  <a:gd name="T26" fmla="*/ 12 w 60"/>
                  <a:gd name="T27" fmla="*/ 7407 h 10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60" h="108">
                    <a:moveTo>
                      <a:pt x="12" y="0"/>
                    </a:moveTo>
                    <a:lnTo>
                      <a:pt x="0" y="0"/>
                    </a:lnTo>
                    <a:lnTo>
                      <a:pt x="0" y="108"/>
                    </a:lnTo>
                    <a:lnTo>
                      <a:pt x="12" y="108"/>
                    </a:lnTo>
                    <a:lnTo>
                      <a:pt x="12" y="65"/>
                    </a:lnTo>
                    <a:lnTo>
                      <a:pt x="14" y="55"/>
                    </a:lnTo>
                    <a:lnTo>
                      <a:pt x="14" y="50"/>
                    </a:lnTo>
                    <a:lnTo>
                      <a:pt x="19" y="48"/>
                    </a:lnTo>
                    <a:lnTo>
                      <a:pt x="21" y="43"/>
                    </a:lnTo>
                    <a:lnTo>
                      <a:pt x="29" y="41"/>
                    </a:lnTo>
                    <a:lnTo>
                      <a:pt x="60" y="41"/>
                    </a:lnTo>
                    <a:lnTo>
                      <a:pt x="59" y="38"/>
                    </a:lnTo>
                    <a:lnTo>
                      <a:pt x="12" y="38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7" name="Group 288"/>
            <p:cNvGrpSpPr>
              <a:grpSpLocks/>
            </p:cNvGrpSpPr>
            <p:nvPr/>
          </p:nvGrpSpPr>
          <p:grpSpPr bwMode="auto">
            <a:xfrm>
              <a:off x="4930" y="7448"/>
              <a:ext cx="24" cy="67"/>
              <a:chOff x="4930" y="7448"/>
              <a:chExt cx="24" cy="67"/>
            </a:xfrm>
          </p:grpSpPr>
          <p:sp>
            <p:nvSpPr>
              <p:cNvPr id="117" name="Freeform 289"/>
              <p:cNvSpPr>
                <a:spLocks/>
              </p:cNvSpPr>
              <p:nvPr/>
            </p:nvSpPr>
            <p:spPr bwMode="auto">
              <a:xfrm>
                <a:off x="4930" y="7448"/>
                <a:ext cx="24" cy="67"/>
              </a:xfrm>
              <a:custGeom>
                <a:avLst/>
                <a:gdLst>
                  <a:gd name="T0" fmla="*/ 19 w 24"/>
                  <a:gd name="T1" fmla="*/ 7448 h 67"/>
                  <a:gd name="T2" fmla="*/ 0 w 24"/>
                  <a:gd name="T3" fmla="*/ 7448 h 67"/>
                  <a:gd name="T4" fmla="*/ 4 w 24"/>
                  <a:gd name="T5" fmla="*/ 7453 h 67"/>
                  <a:gd name="T6" fmla="*/ 7 w 24"/>
                  <a:gd name="T7" fmla="*/ 7457 h 67"/>
                  <a:gd name="T8" fmla="*/ 9 w 24"/>
                  <a:gd name="T9" fmla="*/ 7465 h 67"/>
                  <a:gd name="T10" fmla="*/ 9 w 24"/>
                  <a:gd name="T11" fmla="*/ 7515 h 67"/>
                  <a:gd name="T12" fmla="*/ 24 w 24"/>
                  <a:gd name="T13" fmla="*/ 7515 h 67"/>
                  <a:gd name="T14" fmla="*/ 24 w 24"/>
                  <a:gd name="T15" fmla="*/ 7465 h 67"/>
                  <a:gd name="T16" fmla="*/ 21 w 24"/>
                  <a:gd name="T17" fmla="*/ 7455 h 67"/>
                  <a:gd name="T18" fmla="*/ 19 w 24"/>
                  <a:gd name="T19" fmla="*/ 7448 h 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4" h="67">
                    <a:moveTo>
                      <a:pt x="19" y="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7" y="9"/>
                    </a:lnTo>
                    <a:lnTo>
                      <a:pt x="9" y="17"/>
                    </a:lnTo>
                    <a:lnTo>
                      <a:pt x="9" y="67"/>
                    </a:lnTo>
                    <a:lnTo>
                      <a:pt x="24" y="67"/>
                    </a:lnTo>
                    <a:lnTo>
                      <a:pt x="24" y="17"/>
                    </a:lnTo>
                    <a:lnTo>
                      <a:pt x="21" y="7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8" name="Group 290"/>
            <p:cNvGrpSpPr>
              <a:grpSpLocks/>
            </p:cNvGrpSpPr>
            <p:nvPr/>
          </p:nvGrpSpPr>
          <p:grpSpPr bwMode="auto">
            <a:xfrm>
              <a:off x="4901" y="7436"/>
              <a:ext cx="47" cy="10"/>
              <a:chOff x="4901" y="7436"/>
              <a:chExt cx="47" cy="10"/>
            </a:xfrm>
          </p:grpSpPr>
          <p:sp>
            <p:nvSpPr>
              <p:cNvPr id="116" name="Freeform 291"/>
              <p:cNvSpPr>
                <a:spLocks/>
              </p:cNvSpPr>
              <p:nvPr/>
            </p:nvSpPr>
            <p:spPr bwMode="auto">
              <a:xfrm>
                <a:off x="4901" y="7436"/>
                <a:ext cx="47" cy="10"/>
              </a:xfrm>
              <a:custGeom>
                <a:avLst/>
                <a:gdLst>
                  <a:gd name="T0" fmla="*/ 33 w 47"/>
                  <a:gd name="T1" fmla="*/ 7436 h 10"/>
                  <a:gd name="T2" fmla="*/ 24 w 47"/>
                  <a:gd name="T3" fmla="*/ 7436 h 10"/>
                  <a:gd name="T4" fmla="*/ 12 w 47"/>
                  <a:gd name="T5" fmla="*/ 7438 h 10"/>
                  <a:gd name="T6" fmla="*/ 0 w 47"/>
                  <a:gd name="T7" fmla="*/ 7445 h 10"/>
                  <a:gd name="T8" fmla="*/ 47 w 47"/>
                  <a:gd name="T9" fmla="*/ 7445 h 10"/>
                  <a:gd name="T10" fmla="*/ 45 w 47"/>
                  <a:gd name="T11" fmla="*/ 7443 h 10"/>
                  <a:gd name="T12" fmla="*/ 41 w 47"/>
                  <a:gd name="T13" fmla="*/ 7438 h 10"/>
                  <a:gd name="T14" fmla="*/ 33 w 47"/>
                  <a:gd name="T15" fmla="*/ 7436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10">
                    <a:moveTo>
                      <a:pt x="33" y="0"/>
                    </a:moveTo>
                    <a:lnTo>
                      <a:pt x="24" y="0"/>
                    </a:lnTo>
                    <a:lnTo>
                      <a:pt x="12" y="2"/>
                    </a:lnTo>
                    <a:lnTo>
                      <a:pt x="0" y="9"/>
                    </a:lnTo>
                    <a:lnTo>
                      <a:pt x="47" y="9"/>
                    </a:lnTo>
                    <a:lnTo>
                      <a:pt x="45" y="7"/>
                    </a:lnTo>
                    <a:lnTo>
                      <a:pt x="41" y="2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9" name="Group 292"/>
            <p:cNvGrpSpPr>
              <a:grpSpLocks/>
            </p:cNvGrpSpPr>
            <p:nvPr/>
          </p:nvGrpSpPr>
          <p:grpSpPr bwMode="auto">
            <a:xfrm>
              <a:off x="4970" y="7438"/>
              <a:ext cx="26" cy="77"/>
              <a:chOff x="4970" y="7438"/>
              <a:chExt cx="26" cy="77"/>
            </a:xfrm>
          </p:grpSpPr>
          <p:sp>
            <p:nvSpPr>
              <p:cNvPr id="115" name="Freeform 293"/>
              <p:cNvSpPr>
                <a:spLocks/>
              </p:cNvSpPr>
              <p:nvPr/>
            </p:nvSpPr>
            <p:spPr bwMode="auto">
              <a:xfrm>
                <a:off x="4970" y="7438"/>
                <a:ext cx="26" cy="77"/>
              </a:xfrm>
              <a:custGeom>
                <a:avLst/>
                <a:gdLst>
                  <a:gd name="T0" fmla="*/ 12 w 26"/>
                  <a:gd name="T1" fmla="*/ 7438 h 77"/>
                  <a:gd name="T2" fmla="*/ 0 w 26"/>
                  <a:gd name="T3" fmla="*/ 7438 h 77"/>
                  <a:gd name="T4" fmla="*/ 0 w 26"/>
                  <a:gd name="T5" fmla="*/ 7515 h 77"/>
                  <a:gd name="T6" fmla="*/ 15 w 26"/>
                  <a:gd name="T7" fmla="*/ 7515 h 77"/>
                  <a:gd name="T8" fmla="*/ 15 w 26"/>
                  <a:gd name="T9" fmla="*/ 7472 h 77"/>
                  <a:gd name="T10" fmla="*/ 17 w 26"/>
                  <a:gd name="T11" fmla="*/ 7460 h 77"/>
                  <a:gd name="T12" fmla="*/ 20 w 26"/>
                  <a:gd name="T13" fmla="*/ 7453 h 77"/>
                  <a:gd name="T14" fmla="*/ 27 w 26"/>
                  <a:gd name="T15" fmla="*/ 7448 h 77"/>
                  <a:gd name="T16" fmla="*/ 12 w 26"/>
                  <a:gd name="T17" fmla="*/ 7448 h 77"/>
                  <a:gd name="T18" fmla="*/ 12 w 26"/>
                  <a:gd name="T19" fmla="*/ 7438 h 7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6" h="77">
                    <a:moveTo>
                      <a:pt x="12" y="0"/>
                    </a:moveTo>
                    <a:lnTo>
                      <a:pt x="0" y="0"/>
                    </a:lnTo>
                    <a:lnTo>
                      <a:pt x="0" y="77"/>
                    </a:lnTo>
                    <a:lnTo>
                      <a:pt x="15" y="77"/>
                    </a:lnTo>
                    <a:lnTo>
                      <a:pt x="15" y="34"/>
                    </a:lnTo>
                    <a:lnTo>
                      <a:pt x="17" y="22"/>
                    </a:lnTo>
                    <a:lnTo>
                      <a:pt x="20" y="15"/>
                    </a:lnTo>
                    <a:lnTo>
                      <a:pt x="27" y="10"/>
                    </a:lnTo>
                    <a:lnTo>
                      <a:pt x="12" y="10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0" name="Group 294"/>
            <p:cNvGrpSpPr>
              <a:grpSpLocks/>
            </p:cNvGrpSpPr>
            <p:nvPr/>
          </p:nvGrpSpPr>
          <p:grpSpPr bwMode="auto">
            <a:xfrm>
              <a:off x="4982" y="7436"/>
              <a:ext cx="53" cy="79"/>
              <a:chOff x="4982" y="7436"/>
              <a:chExt cx="53" cy="79"/>
            </a:xfrm>
          </p:grpSpPr>
          <p:sp>
            <p:nvSpPr>
              <p:cNvPr id="114" name="Freeform 295"/>
              <p:cNvSpPr>
                <a:spLocks/>
              </p:cNvSpPr>
              <p:nvPr/>
            </p:nvSpPr>
            <p:spPr bwMode="auto">
              <a:xfrm>
                <a:off x="4982" y="7436"/>
                <a:ext cx="53" cy="79"/>
              </a:xfrm>
              <a:custGeom>
                <a:avLst/>
                <a:gdLst>
                  <a:gd name="T0" fmla="*/ 34 w 53"/>
                  <a:gd name="T1" fmla="*/ 7436 h 79"/>
                  <a:gd name="T2" fmla="*/ 20 w 53"/>
                  <a:gd name="T3" fmla="*/ 7436 h 79"/>
                  <a:gd name="T4" fmla="*/ 12 w 53"/>
                  <a:gd name="T5" fmla="*/ 7438 h 79"/>
                  <a:gd name="T6" fmla="*/ 0 w 53"/>
                  <a:gd name="T7" fmla="*/ 7448 h 79"/>
                  <a:gd name="T8" fmla="*/ 29 w 53"/>
                  <a:gd name="T9" fmla="*/ 7448 h 79"/>
                  <a:gd name="T10" fmla="*/ 32 w 53"/>
                  <a:gd name="T11" fmla="*/ 7450 h 79"/>
                  <a:gd name="T12" fmla="*/ 36 w 53"/>
                  <a:gd name="T13" fmla="*/ 7453 h 79"/>
                  <a:gd name="T14" fmla="*/ 39 w 53"/>
                  <a:gd name="T15" fmla="*/ 7455 h 79"/>
                  <a:gd name="T16" fmla="*/ 39 w 53"/>
                  <a:gd name="T17" fmla="*/ 7515 h 79"/>
                  <a:gd name="T18" fmla="*/ 53 w 53"/>
                  <a:gd name="T19" fmla="*/ 7515 h 79"/>
                  <a:gd name="T20" fmla="*/ 53 w 53"/>
                  <a:gd name="T21" fmla="*/ 7455 h 79"/>
                  <a:gd name="T22" fmla="*/ 48 w 53"/>
                  <a:gd name="T23" fmla="*/ 7445 h 79"/>
                  <a:gd name="T24" fmla="*/ 44 w 53"/>
                  <a:gd name="T25" fmla="*/ 7443 h 79"/>
                  <a:gd name="T26" fmla="*/ 39 w 53"/>
                  <a:gd name="T27" fmla="*/ 7438 h 79"/>
                  <a:gd name="T28" fmla="*/ 34 w 53"/>
                  <a:gd name="T29" fmla="*/ 7436 h 7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3" h="79">
                    <a:moveTo>
                      <a:pt x="34" y="0"/>
                    </a:moveTo>
                    <a:lnTo>
                      <a:pt x="20" y="0"/>
                    </a:lnTo>
                    <a:lnTo>
                      <a:pt x="12" y="2"/>
                    </a:lnTo>
                    <a:lnTo>
                      <a:pt x="0" y="12"/>
                    </a:lnTo>
                    <a:lnTo>
                      <a:pt x="29" y="12"/>
                    </a:lnTo>
                    <a:lnTo>
                      <a:pt x="32" y="14"/>
                    </a:lnTo>
                    <a:lnTo>
                      <a:pt x="36" y="17"/>
                    </a:lnTo>
                    <a:lnTo>
                      <a:pt x="39" y="19"/>
                    </a:lnTo>
                    <a:lnTo>
                      <a:pt x="39" y="79"/>
                    </a:lnTo>
                    <a:lnTo>
                      <a:pt x="53" y="79"/>
                    </a:lnTo>
                    <a:lnTo>
                      <a:pt x="53" y="19"/>
                    </a:lnTo>
                    <a:lnTo>
                      <a:pt x="48" y="9"/>
                    </a:lnTo>
                    <a:lnTo>
                      <a:pt x="44" y="7"/>
                    </a:lnTo>
                    <a:lnTo>
                      <a:pt x="39" y="2"/>
                    </a:lnTo>
                    <a:lnTo>
                      <a:pt x="3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1" name="Group 296"/>
            <p:cNvGrpSpPr>
              <a:grpSpLocks/>
            </p:cNvGrpSpPr>
            <p:nvPr/>
          </p:nvGrpSpPr>
          <p:grpSpPr bwMode="auto">
            <a:xfrm>
              <a:off x="5050" y="7436"/>
              <a:ext cx="62" cy="79"/>
              <a:chOff x="5050" y="7436"/>
              <a:chExt cx="62" cy="79"/>
            </a:xfrm>
          </p:grpSpPr>
          <p:sp>
            <p:nvSpPr>
              <p:cNvPr id="113" name="Freeform 297"/>
              <p:cNvSpPr>
                <a:spLocks/>
              </p:cNvSpPr>
              <p:nvPr/>
            </p:nvSpPr>
            <p:spPr bwMode="auto">
              <a:xfrm>
                <a:off x="5050" y="7436"/>
                <a:ext cx="62" cy="79"/>
              </a:xfrm>
              <a:custGeom>
                <a:avLst/>
                <a:gdLst>
                  <a:gd name="T0" fmla="*/ 43 w 62"/>
                  <a:gd name="T1" fmla="*/ 7436 h 79"/>
                  <a:gd name="T2" fmla="*/ 36 w 62"/>
                  <a:gd name="T3" fmla="*/ 7436 h 79"/>
                  <a:gd name="T4" fmla="*/ 24 w 62"/>
                  <a:gd name="T5" fmla="*/ 7438 h 79"/>
                  <a:gd name="T6" fmla="*/ 12 w 62"/>
                  <a:gd name="T7" fmla="*/ 7443 h 79"/>
                  <a:gd name="T8" fmla="*/ 7 w 62"/>
                  <a:gd name="T9" fmla="*/ 7448 h 79"/>
                  <a:gd name="T10" fmla="*/ 2 w 62"/>
                  <a:gd name="T11" fmla="*/ 7455 h 79"/>
                  <a:gd name="T12" fmla="*/ 0 w 62"/>
                  <a:gd name="T13" fmla="*/ 7465 h 79"/>
                  <a:gd name="T14" fmla="*/ 0 w 62"/>
                  <a:gd name="T15" fmla="*/ 7484 h 79"/>
                  <a:gd name="T16" fmla="*/ 28 w 62"/>
                  <a:gd name="T17" fmla="*/ 7515 h 79"/>
                  <a:gd name="T18" fmla="*/ 45 w 62"/>
                  <a:gd name="T19" fmla="*/ 7515 h 79"/>
                  <a:gd name="T20" fmla="*/ 55 w 62"/>
                  <a:gd name="T21" fmla="*/ 7510 h 79"/>
                  <a:gd name="T22" fmla="*/ 62 w 62"/>
                  <a:gd name="T23" fmla="*/ 7505 h 79"/>
                  <a:gd name="T24" fmla="*/ 36 w 62"/>
                  <a:gd name="T25" fmla="*/ 7505 h 79"/>
                  <a:gd name="T26" fmla="*/ 26 w 62"/>
                  <a:gd name="T27" fmla="*/ 7503 h 79"/>
                  <a:gd name="T28" fmla="*/ 19 w 62"/>
                  <a:gd name="T29" fmla="*/ 7498 h 79"/>
                  <a:gd name="T30" fmla="*/ 14 w 62"/>
                  <a:gd name="T31" fmla="*/ 7489 h 79"/>
                  <a:gd name="T32" fmla="*/ 12 w 62"/>
                  <a:gd name="T33" fmla="*/ 7481 h 79"/>
                  <a:gd name="T34" fmla="*/ 12 w 62"/>
                  <a:gd name="T35" fmla="*/ 7474 h 79"/>
                  <a:gd name="T36" fmla="*/ 14 w 62"/>
                  <a:gd name="T37" fmla="*/ 7462 h 79"/>
                  <a:gd name="T38" fmla="*/ 16 w 62"/>
                  <a:gd name="T39" fmla="*/ 7457 h 79"/>
                  <a:gd name="T40" fmla="*/ 26 w 62"/>
                  <a:gd name="T41" fmla="*/ 7448 h 79"/>
                  <a:gd name="T42" fmla="*/ 36 w 62"/>
                  <a:gd name="T43" fmla="*/ 7445 h 79"/>
                  <a:gd name="T44" fmla="*/ 62 w 62"/>
                  <a:gd name="T45" fmla="*/ 7445 h 79"/>
                  <a:gd name="T46" fmla="*/ 50 w 62"/>
                  <a:gd name="T47" fmla="*/ 7438 h 79"/>
                  <a:gd name="T48" fmla="*/ 43 w 62"/>
                  <a:gd name="T49" fmla="*/ 7436 h 7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2" h="79">
                    <a:moveTo>
                      <a:pt x="43" y="0"/>
                    </a:moveTo>
                    <a:lnTo>
                      <a:pt x="36" y="0"/>
                    </a:lnTo>
                    <a:lnTo>
                      <a:pt x="24" y="2"/>
                    </a:lnTo>
                    <a:lnTo>
                      <a:pt x="12" y="7"/>
                    </a:lnTo>
                    <a:lnTo>
                      <a:pt x="7" y="12"/>
                    </a:lnTo>
                    <a:lnTo>
                      <a:pt x="2" y="19"/>
                    </a:lnTo>
                    <a:lnTo>
                      <a:pt x="0" y="29"/>
                    </a:lnTo>
                    <a:lnTo>
                      <a:pt x="0" y="48"/>
                    </a:lnTo>
                    <a:lnTo>
                      <a:pt x="28" y="79"/>
                    </a:lnTo>
                    <a:lnTo>
                      <a:pt x="45" y="79"/>
                    </a:lnTo>
                    <a:lnTo>
                      <a:pt x="55" y="74"/>
                    </a:lnTo>
                    <a:lnTo>
                      <a:pt x="62" y="69"/>
                    </a:lnTo>
                    <a:lnTo>
                      <a:pt x="36" y="69"/>
                    </a:lnTo>
                    <a:lnTo>
                      <a:pt x="26" y="67"/>
                    </a:lnTo>
                    <a:lnTo>
                      <a:pt x="19" y="62"/>
                    </a:lnTo>
                    <a:lnTo>
                      <a:pt x="14" y="53"/>
                    </a:lnTo>
                    <a:lnTo>
                      <a:pt x="12" y="45"/>
                    </a:lnTo>
                    <a:lnTo>
                      <a:pt x="12" y="38"/>
                    </a:lnTo>
                    <a:lnTo>
                      <a:pt x="14" y="26"/>
                    </a:lnTo>
                    <a:lnTo>
                      <a:pt x="16" y="21"/>
                    </a:lnTo>
                    <a:lnTo>
                      <a:pt x="26" y="12"/>
                    </a:lnTo>
                    <a:lnTo>
                      <a:pt x="36" y="9"/>
                    </a:lnTo>
                    <a:lnTo>
                      <a:pt x="62" y="9"/>
                    </a:lnTo>
                    <a:lnTo>
                      <a:pt x="50" y="2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2" name="Group 298"/>
            <p:cNvGrpSpPr>
              <a:grpSpLocks/>
            </p:cNvGrpSpPr>
            <p:nvPr/>
          </p:nvGrpSpPr>
          <p:grpSpPr bwMode="auto">
            <a:xfrm>
              <a:off x="5086" y="7445"/>
              <a:ext cx="36" cy="60"/>
              <a:chOff x="5086" y="7445"/>
              <a:chExt cx="36" cy="60"/>
            </a:xfrm>
          </p:grpSpPr>
          <p:sp>
            <p:nvSpPr>
              <p:cNvPr id="112" name="Freeform 299"/>
              <p:cNvSpPr>
                <a:spLocks/>
              </p:cNvSpPr>
              <p:nvPr/>
            </p:nvSpPr>
            <p:spPr bwMode="auto">
              <a:xfrm>
                <a:off x="5086" y="7445"/>
                <a:ext cx="36" cy="60"/>
              </a:xfrm>
              <a:custGeom>
                <a:avLst/>
                <a:gdLst>
                  <a:gd name="T0" fmla="*/ 26 w 36"/>
                  <a:gd name="T1" fmla="*/ 7445 h 60"/>
                  <a:gd name="T2" fmla="*/ 0 w 36"/>
                  <a:gd name="T3" fmla="*/ 7445 h 60"/>
                  <a:gd name="T4" fmla="*/ 9 w 36"/>
                  <a:gd name="T5" fmla="*/ 7448 h 60"/>
                  <a:gd name="T6" fmla="*/ 19 w 36"/>
                  <a:gd name="T7" fmla="*/ 7457 h 60"/>
                  <a:gd name="T8" fmla="*/ 21 w 36"/>
                  <a:gd name="T9" fmla="*/ 7462 h 60"/>
                  <a:gd name="T10" fmla="*/ 24 w 36"/>
                  <a:gd name="T11" fmla="*/ 7474 h 60"/>
                  <a:gd name="T12" fmla="*/ 21 w 36"/>
                  <a:gd name="T13" fmla="*/ 7489 h 60"/>
                  <a:gd name="T14" fmla="*/ 16 w 36"/>
                  <a:gd name="T15" fmla="*/ 7498 h 60"/>
                  <a:gd name="T16" fmla="*/ 9 w 36"/>
                  <a:gd name="T17" fmla="*/ 7503 h 60"/>
                  <a:gd name="T18" fmla="*/ 0 w 36"/>
                  <a:gd name="T19" fmla="*/ 7505 h 60"/>
                  <a:gd name="T20" fmla="*/ 26 w 36"/>
                  <a:gd name="T21" fmla="*/ 7505 h 60"/>
                  <a:gd name="T22" fmla="*/ 31 w 36"/>
                  <a:gd name="T23" fmla="*/ 7498 h 60"/>
                  <a:gd name="T24" fmla="*/ 36 w 36"/>
                  <a:gd name="T25" fmla="*/ 7474 h 60"/>
                  <a:gd name="T26" fmla="*/ 33 w 36"/>
                  <a:gd name="T27" fmla="*/ 7457 h 60"/>
                  <a:gd name="T28" fmla="*/ 26 w 36"/>
                  <a:gd name="T29" fmla="*/ 7445 h 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6" h="60">
                    <a:moveTo>
                      <a:pt x="26" y="0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9" y="12"/>
                    </a:lnTo>
                    <a:lnTo>
                      <a:pt x="21" y="17"/>
                    </a:lnTo>
                    <a:lnTo>
                      <a:pt x="24" y="29"/>
                    </a:lnTo>
                    <a:lnTo>
                      <a:pt x="21" y="44"/>
                    </a:lnTo>
                    <a:lnTo>
                      <a:pt x="16" y="53"/>
                    </a:lnTo>
                    <a:lnTo>
                      <a:pt x="9" y="58"/>
                    </a:lnTo>
                    <a:lnTo>
                      <a:pt x="0" y="60"/>
                    </a:lnTo>
                    <a:lnTo>
                      <a:pt x="26" y="60"/>
                    </a:lnTo>
                    <a:lnTo>
                      <a:pt x="31" y="53"/>
                    </a:lnTo>
                    <a:lnTo>
                      <a:pt x="36" y="29"/>
                    </a:lnTo>
                    <a:lnTo>
                      <a:pt x="33" y="12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3" name="Group 300"/>
            <p:cNvGrpSpPr>
              <a:grpSpLocks/>
            </p:cNvGrpSpPr>
            <p:nvPr/>
          </p:nvGrpSpPr>
          <p:grpSpPr bwMode="auto">
            <a:xfrm>
              <a:off x="5144" y="7407"/>
              <a:ext cx="2" cy="110"/>
              <a:chOff x="5144" y="7407"/>
              <a:chExt cx="2" cy="110"/>
            </a:xfrm>
          </p:grpSpPr>
          <p:sp>
            <p:nvSpPr>
              <p:cNvPr id="111" name="Freeform 301"/>
              <p:cNvSpPr>
                <a:spLocks/>
              </p:cNvSpPr>
              <p:nvPr/>
            </p:nvSpPr>
            <p:spPr bwMode="auto">
              <a:xfrm>
                <a:off x="5144" y="7407"/>
                <a:ext cx="2" cy="110"/>
              </a:xfrm>
              <a:custGeom>
                <a:avLst/>
                <a:gdLst>
                  <a:gd name="T0" fmla="*/ 0 w 2"/>
                  <a:gd name="T1" fmla="*/ 7407 h 110"/>
                  <a:gd name="T2" fmla="*/ 0 w 2"/>
                  <a:gd name="T3" fmla="*/ 7517 h 1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10">
                    <a:moveTo>
                      <a:pt x="0" y="0"/>
                    </a:moveTo>
                    <a:lnTo>
                      <a:pt x="0" y="110"/>
                    </a:lnTo>
                  </a:path>
                </a:pathLst>
              </a:custGeom>
              <a:noFill/>
              <a:ln w="11938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4" name="Group 302"/>
            <p:cNvGrpSpPr>
              <a:grpSpLocks/>
            </p:cNvGrpSpPr>
            <p:nvPr/>
          </p:nvGrpSpPr>
          <p:grpSpPr bwMode="auto">
            <a:xfrm>
              <a:off x="5165" y="7436"/>
              <a:ext cx="62" cy="79"/>
              <a:chOff x="5165" y="7436"/>
              <a:chExt cx="62" cy="79"/>
            </a:xfrm>
          </p:grpSpPr>
          <p:sp>
            <p:nvSpPr>
              <p:cNvPr id="110" name="Freeform 303"/>
              <p:cNvSpPr>
                <a:spLocks/>
              </p:cNvSpPr>
              <p:nvPr/>
            </p:nvSpPr>
            <p:spPr bwMode="auto">
              <a:xfrm>
                <a:off x="5165" y="7436"/>
                <a:ext cx="62" cy="79"/>
              </a:xfrm>
              <a:custGeom>
                <a:avLst/>
                <a:gdLst>
                  <a:gd name="T0" fmla="*/ 36 w 62"/>
                  <a:gd name="T1" fmla="*/ 7436 h 79"/>
                  <a:gd name="T2" fmla="*/ 24 w 62"/>
                  <a:gd name="T3" fmla="*/ 7438 h 79"/>
                  <a:gd name="T4" fmla="*/ 12 w 62"/>
                  <a:gd name="T5" fmla="*/ 7443 h 79"/>
                  <a:gd name="T6" fmla="*/ 2 w 62"/>
                  <a:gd name="T7" fmla="*/ 7455 h 79"/>
                  <a:gd name="T8" fmla="*/ 0 w 62"/>
                  <a:gd name="T9" fmla="*/ 7465 h 79"/>
                  <a:gd name="T10" fmla="*/ 0 w 62"/>
                  <a:gd name="T11" fmla="*/ 7484 h 79"/>
                  <a:gd name="T12" fmla="*/ 2 w 62"/>
                  <a:gd name="T13" fmla="*/ 7493 h 79"/>
                  <a:gd name="T14" fmla="*/ 9 w 62"/>
                  <a:gd name="T15" fmla="*/ 7505 h 79"/>
                  <a:gd name="T16" fmla="*/ 21 w 62"/>
                  <a:gd name="T17" fmla="*/ 7513 h 79"/>
                  <a:gd name="T18" fmla="*/ 36 w 62"/>
                  <a:gd name="T19" fmla="*/ 7515 h 79"/>
                  <a:gd name="T20" fmla="*/ 45 w 62"/>
                  <a:gd name="T21" fmla="*/ 7515 h 79"/>
                  <a:gd name="T22" fmla="*/ 55 w 62"/>
                  <a:gd name="T23" fmla="*/ 7510 h 79"/>
                  <a:gd name="T24" fmla="*/ 62 w 62"/>
                  <a:gd name="T25" fmla="*/ 7505 h 79"/>
                  <a:gd name="T26" fmla="*/ 36 w 62"/>
                  <a:gd name="T27" fmla="*/ 7505 h 79"/>
                  <a:gd name="T28" fmla="*/ 26 w 62"/>
                  <a:gd name="T29" fmla="*/ 7503 h 79"/>
                  <a:gd name="T30" fmla="*/ 21 w 62"/>
                  <a:gd name="T31" fmla="*/ 7498 h 79"/>
                  <a:gd name="T32" fmla="*/ 17 w 62"/>
                  <a:gd name="T33" fmla="*/ 7489 h 79"/>
                  <a:gd name="T34" fmla="*/ 14 w 62"/>
                  <a:gd name="T35" fmla="*/ 7481 h 79"/>
                  <a:gd name="T36" fmla="*/ 14 w 62"/>
                  <a:gd name="T37" fmla="*/ 7474 h 79"/>
                  <a:gd name="T38" fmla="*/ 17 w 62"/>
                  <a:gd name="T39" fmla="*/ 7462 h 79"/>
                  <a:gd name="T40" fmla="*/ 19 w 62"/>
                  <a:gd name="T41" fmla="*/ 7457 h 79"/>
                  <a:gd name="T42" fmla="*/ 21 w 62"/>
                  <a:gd name="T43" fmla="*/ 7455 h 79"/>
                  <a:gd name="T44" fmla="*/ 24 w 62"/>
                  <a:gd name="T45" fmla="*/ 7450 h 79"/>
                  <a:gd name="T46" fmla="*/ 26 w 62"/>
                  <a:gd name="T47" fmla="*/ 7448 h 79"/>
                  <a:gd name="T48" fmla="*/ 36 w 62"/>
                  <a:gd name="T49" fmla="*/ 7445 h 79"/>
                  <a:gd name="T50" fmla="*/ 62 w 62"/>
                  <a:gd name="T51" fmla="*/ 7445 h 79"/>
                  <a:gd name="T52" fmla="*/ 50 w 62"/>
                  <a:gd name="T53" fmla="*/ 7438 h 79"/>
                  <a:gd name="T54" fmla="*/ 36 w 62"/>
                  <a:gd name="T55" fmla="*/ 7436 h 7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2" h="79">
                    <a:moveTo>
                      <a:pt x="36" y="0"/>
                    </a:moveTo>
                    <a:lnTo>
                      <a:pt x="24" y="2"/>
                    </a:lnTo>
                    <a:lnTo>
                      <a:pt x="12" y="7"/>
                    </a:lnTo>
                    <a:lnTo>
                      <a:pt x="2" y="19"/>
                    </a:lnTo>
                    <a:lnTo>
                      <a:pt x="0" y="29"/>
                    </a:lnTo>
                    <a:lnTo>
                      <a:pt x="0" y="48"/>
                    </a:lnTo>
                    <a:lnTo>
                      <a:pt x="2" y="57"/>
                    </a:lnTo>
                    <a:lnTo>
                      <a:pt x="9" y="69"/>
                    </a:lnTo>
                    <a:lnTo>
                      <a:pt x="21" y="77"/>
                    </a:lnTo>
                    <a:lnTo>
                      <a:pt x="36" y="79"/>
                    </a:lnTo>
                    <a:lnTo>
                      <a:pt x="45" y="79"/>
                    </a:lnTo>
                    <a:lnTo>
                      <a:pt x="55" y="74"/>
                    </a:lnTo>
                    <a:lnTo>
                      <a:pt x="62" y="69"/>
                    </a:lnTo>
                    <a:lnTo>
                      <a:pt x="36" y="69"/>
                    </a:lnTo>
                    <a:lnTo>
                      <a:pt x="26" y="67"/>
                    </a:lnTo>
                    <a:lnTo>
                      <a:pt x="21" y="62"/>
                    </a:lnTo>
                    <a:lnTo>
                      <a:pt x="17" y="53"/>
                    </a:lnTo>
                    <a:lnTo>
                      <a:pt x="14" y="45"/>
                    </a:lnTo>
                    <a:lnTo>
                      <a:pt x="14" y="38"/>
                    </a:lnTo>
                    <a:lnTo>
                      <a:pt x="17" y="26"/>
                    </a:lnTo>
                    <a:lnTo>
                      <a:pt x="19" y="21"/>
                    </a:lnTo>
                    <a:lnTo>
                      <a:pt x="21" y="19"/>
                    </a:lnTo>
                    <a:lnTo>
                      <a:pt x="24" y="14"/>
                    </a:lnTo>
                    <a:lnTo>
                      <a:pt x="26" y="12"/>
                    </a:lnTo>
                    <a:lnTo>
                      <a:pt x="36" y="9"/>
                    </a:lnTo>
                    <a:lnTo>
                      <a:pt x="62" y="9"/>
                    </a:lnTo>
                    <a:lnTo>
                      <a:pt x="50" y="2"/>
                    </a:lnTo>
                    <a:lnTo>
                      <a:pt x="3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5" name="Group 304"/>
            <p:cNvGrpSpPr>
              <a:grpSpLocks/>
            </p:cNvGrpSpPr>
            <p:nvPr/>
          </p:nvGrpSpPr>
          <p:grpSpPr bwMode="auto">
            <a:xfrm>
              <a:off x="5201" y="7445"/>
              <a:ext cx="36" cy="60"/>
              <a:chOff x="5201" y="7445"/>
              <a:chExt cx="36" cy="60"/>
            </a:xfrm>
          </p:grpSpPr>
          <p:sp>
            <p:nvSpPr>
              <p:cNvPr id="109" name="Freeform 305"/>
              <p:cNvSpPr>
                <a:spLocks/>
              </p:cNvSpPr>
              <p:nvPr/>
            </p:nvSpPr>
            <p:spPr bwMode="auto">
              <a:xfrm>
                <a:off x="5201" y="7445"/>
                <a:ext cx="36" cy="60"/>
              </a:xfrm>
              <a:custGeom>
                <a:avLst/>
                <a:gdLst>
                  <a:gd name="T0" fmla="*/ 26 w 36"/>
                  <a:gd name="T1" fmla="*/ 7445 h 60"/>
                  <a:gd name="T2" fmla="*/ 0 w 36"/>
                  <a:gd name="T3" fmla="*/ 7445 h 60"/>
                  <a:gd name="T4" fmla="*/ 9 w 36"/>
                  <a:gd name="T5" fmla="*/ 7448 h 60"/>
                  <a:gd name="T6" fmla="*/ 19 w 36"/>
                  <a:gd name="T7" fmla="*/ 7457 h 60"/>
                  <a:gd name="T8" fmla="*/ 21 w 36"/>
                  <a:gd name="T9" fmla="*/ 7462 h 60"/>
                  <a:gd name="T10" fmla="*/ 21 w 36"/>
                  <a:gd name="T11" fmla="*/ 7489 h 60"/>
                  <a:gd name="T12" fmla="*/ 17 w 36"/>
                  <a:gd name="T13" fmla="*/ 7498 h 60"/>
                  <a:gd name="T14" fmla="*/ 9 w 36"/>
                  <a:gd name="T15" fmla="*/ 7503 h 60"/>
                  <a:gd name="T16" fmla="*/ 0 w 36"/>
                  <a:gd name="T17" fmla="*/ 7505 h 60"/>
                  <a:gd name="T18" fmla="*/ 26 w 36"/>
                  <a:gd name="T19" fmla="*/ 7505 h 60"/>
                  <a:gd name="T20" fmla="*/ 31 w 36"/>
                  <a:gd name="T21" fmla="*/ 7498 h 60"/>
                  <a:gd name="T22" fmla="*/ 36 w 36"/>
                  <a:gd name="T23" fmla="*/ 7486 h 60"/>
                  <a:gd name="T24" fmla="*/ 36 w 36"/>
                  <a:gd name="T25" fmla="*/ 7474 h 60"/>
                  <a:gd name="T26" fmla="*/ 33 w 36"/>
                  <a:gd name="T27" fmla="*/ 7457 h 60"/>
                  <a:gd name="T28" fmla="*/ 31 w 36"/>
                  <a:gd name="T29" fmla="*/ 7450 h 60"/>
                  <a:gd name="T30" fmla="*/ 26 w 36"/>
                  <a:gd name="T31" fmla="*/ 7445 h 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6" h="60">
                    <a:moveTo>
                      <a:pt x="26" y="0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9" y="12"/>
                    </a:lnTo>
                    <a:lnTo>
                      <a:pt x="21" y="17"/>
                    </a:lnTo>
                    <a:lnTo>
                      <a:pt x="21" y="44"/>
                    </a:lnTo>
                    <a:lnTo>
                      <a:pt x="17" y="53"/>
                    </a:lnTo>
                    <a:lnTo>
                      <a:pt x="9" y="58"/>
                    </a:lnTo>
                    <a:lnTo>
                      <a:pt x="0" y="60"/>
                    </a:lnTo>
                    <a:lnTo>
                      <a:pt x="26" y="60"/>
                    </a:lnTo>
                    <a:lnTo>
                      <a:pt x="31" y="53"/>
                    </a:lnTo>
                    <a:lnTo>
                      <a:pt x="36" y="41"/>
                    </a:lnTo>
                    <a:lnTo>
                      <a:pt x="36" y="29"/>
                    </a:lnTo>
                    <a:lnTo>
                      <a:pt x="33" y="12"/>
                    </a:lnTo>
                    <a:lnTo>
                      <a:pt x="31" y="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6" name="Group 306"/>
            <p:cNvGrpSpPr>
              <a:grpSpLocks/>
            </p:cNvGrpSpPr>
            <p:nvPr/>
          </p:nvGrpSpPr>
          <p:grpSpPr bwMode="auto">
            <a:xfrm>
              <a:off x="5251" y="7520"/>
              <a:ext cx="57" cy="24"/>
              <a:chOff x="5251" y="7520"/>
              <a:chExt cx="57" cy="24"/>
            </a:xfrm>
          </p:grpSpPr>
          <p:sp>
            <p:nvSpPr>
              <p:cNvPr id="108" name="Freeform 307"/>
              <p:cNvSpPr>
                <a:spLocks/>
              </p:cNvSpPr>
              <p:nvPr/>
            </p:nvSpPr>
            <p:spPr bwMode="auto">
              <a:xfrm>
                <a:off x="5251" y="7520"/>
                <a:ext cx="57" cy="24"/>
              </a:xfrm>
              <a:custGeom>
                <a:avLst/>
                <a:gdLst>
                  <a:gd name="T0" fmla="*/ 0 w 57"/>
                  <a:gd name="T1" fmla="*/ 7520 h 24"/>
                  <a:gd name="T2" fmla="*/ 3 w 57"/>
                  <a:gd name="T3" fmla="*/ 7529 h 24"/>
                  <a:gd name="T4" fmla="*/ 7 w 57"/>
                  <a:gd name="T5" fmla="*/ 7539 h 24"/>
                  <a:gd name="T6" fmla="*/ 17 w 57"/>
                  <a:gd name="T7" fmla="*/ 7544 h 24"/>
                  <a:gd name="T8" fmla="*/ 39 w 57"/>
                  <a:gd name="T9" fmla="*/ 7544 h 24"/>
                  <a:gd name="T10" fmla="*/ 48 w 57"/>
                  <a:gd name="T11" fmla="*/ 7541 h 24"/>
                  <a:gd name="T12" fmla="*/ 55 w 57"/>
                  <a:gd name="T13" fmla="*/ 7537 h 24"/>
                  <a:gd name="T14" fmla="*/ 57 w 57"/>
                  <a:gd name="T15" fmla="*/ 7534 h 24"/>
                  <a:gd name="T16" fmla="*/ 29 w 57"/>
                  <a:gd name="T17" fmla="*/ 7534 h 24"/>
                  <a:gd name="T18" fmla="*/ 22 w 57"/>
                  <a:gd name="T19" fmla="*/ 7532 h 24"/>
                  <a:gd name="T20" fmla="*/ 17 w 57"/>
                  <a:gd name="T21" fmla="*/ 7529 h 24"/>
                  <a:gd name="T22" fmla="*/ 15 w 57"/>
                  <a:gd name="T23" fmla="*/ 7527 h 24"/>
                  <a:gd name="T24" fmla="*/ 12 w 57"/>
                  <a:gd name="T25" fmla="*/ 7522 h 24"/>
                  <a:gd name="T26" fmla="*/ 0 w 57"/>
                  <a:gd name="T27" fmla="*/ 7520 h 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7" h="24">
                    <a:moveTo>
                      <a:pt x="0" y="0"/>
                    </a:moveTo>
                    <a:lnTo>
                      <a:pt x="3" y="9"/>
                    </a:lnTo>
                    <a:lnTo>
                      <a:pt x="7" y="19"/>
                    </a:lnTo>
                    <a:lnTo>
                      <a:pt x="17" y="24"/>
                    </a:lnTo>
                    <a:lnTo>
                      <a:pt x="39" y="24"/>
                    </a:lnTo>
                    <a:lnTo>
                      <a:pt x="48" y="21"/>
                    </a:lnTo>
                    <a:lnTo>
                      <a:pt x="55" y="17"/>
                    </a:lnTo>
                    <a:lnTo>
                      <a:pt x="57" y="14"/>
                    </a:lnTo>
                    <a:lnTo>
                      <a:pt x="29" y="14"/>
                    </a:lnTo>
                    <a:lnTo>
                      <a:pt x="22" y="12"/>
                    </a:lnTo>
                    <a:lnTo>
                      <a:pt x="17" y="9"/>
                    </a:lnTo>
                    <a:lnTo>
                      <a:pt x="15" y="7"/>
                    </a:lnTo>
                    <a:lnTo>
                      <a:pt x="12" y="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7" name="Group 308"/>
            <p:cNvGrpSpPr>
              <a:grpSpLocks/>
            </p:cNvGrpSpPr>
            <p:nvPr/>
          </p:nvGrpSpPr>
          <p:grpSpPr bwMode="auto">
            <a:xfrm>
              <a:off x="5280" y="7445"/>
              <a:ext cx="36" cy="89"/>
              <a:chOff x="5280" y="7445"/>
              <a:chExt cx="36" cy="89"/>
            </a:xfrm>
          </p:grpSpPr>
          <p:sp>
            <p:nvSpPr>
              <p:cNvPr id="107" name="Freeform 309"/>
              <p:cNvSpPr>
                <a:spLocks/>
              </p:cNvSpPr>
              <p:nvPr/>
            </p:nvSpPr>
            <p:spPr bwMode="auto">
              <a:xfrm>
                <a:off x="5280" y="7445"/>
                <a:ext cx="36" cy="89"/>
              </a:xfrm>
              <a:custGeom>
                <a:avLst/>
                <a:gdLst>
                  <a:gd name="T0" fmla="*/ 22 w 36"/>
                  <a:gd name="T1" fmla="*/ 7445 h 89"/>
                  <a:gd name="T2" fmla="*/ 2 w 36"/>
                  <a:gd name="T3" fmla="*/ 7445 h 89"/>
                  <a:gd name="T4" fmla="*/ 10 w 36"/>
                  <a:gd name="T5" fmla="*/ 7448 h 89"/>
                  <a:gd name="T6" fmla="*/ 17 w 36"/>
                  <a:gd name="T7" fmla="*/ 7453 h 89"/>
                  <a:gd name="T8" fmla="*/ 22 w 36"/>
                  <a:gd name="T9" fmla="*/ 7462 h 89"/>
                  <a:gd name="T10" fmla="*/ 24 w 36"/>
                  <a:gd name="T11" fmla="*/ 7474 h 89"/>
                  <a:gd name="T12" fmla="*/ 22 w 36"/>
                  <a:gd name="T13" fmla="*/ 7486 h 89"/>
                  <a:gd name="T14" fmla="*/ 17 w 36"/>
                  <a:gd name="T15" fmla="*/ 7496 h 89"/>
                  <a:gd name="T16" fmla="*/ 10 w 36"/>
                  <a:gd name="T17" fmla="*/ 7501 h 89"/>
                  <a:gd name="T18" fmla="*/ 2 w 36"/>
                  <a:gd name="T19" fmla="*/ 7503 h 89"/>
                  <a:gd name="T20" fmla="*/ 22 w 36"/>
                  <a:gd name="T21" fmla="*/ 7503 h 89"/>
                  <a:gd name="T22" fmla="*/ 22 w 36"/>
                  <a:gd name="T23" fmla="*/ 7522 h 89"/>
                  <a:gd name="T24" fmla="*/ 19 w 36"/>
                  <a:gd name="T25" fmla="*/ 7527 h 89"/>
                  <a:gd name="T26" fmla="*/ 14 w 36"/>
                  <a:gd name="T27" fmla="*/ 7529 h 89"/>
                  <a:gd name="T28" fmla="*/ 0 w 36"/>
                  <a:gd name="T29" fmla="*/ 7534 h 89"/>
                  <a:gd name="T30" fmla="*/ 28 w 36"/>
                  <a:gd name="T31" fmla="*/ 7534 h 89"/>
                  <a:gd name="T32" fmla="*/ 31 w 36"/>
                  <a:gd name="T33" fmla="*/ 7529 h 89"/>
                  <a:gd name="T34" fmla="*/ 34 w 36"/>
                  <a:gd name="T35" fmla="*/ 7520 h 89"/>
                  <a:gd name="T36" fmla="*/ 36 w 36"/>
                  <a:gd name="T37" fmla="*/ 7503 h 89"/>
                  <a:gd name="T38" fmla="*/ 36 w 36"/>
                  <a:gd name="T39" fmla="*/ 7448 h 89"/>
                  <a:gd name="T40" fmla="*/ 24 w 36"/>
                  <a:gd name="T41" fmla="*/ 7448 h 89"/>
                  <a:gd name="T42" fmla="*/ 22 w 36"/>
                  <a:gd name="T43" fmla="*/ 7445 h 8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6" h="89">
                    <a:moveTo>
                      <a:pt x="22" y="0"/>
                    </a:moveTo>
                    <a:lnTo>
                      <a:pt x="2" y="0"/>
                    </a:lnTo>
                    <a:lnTo>
                      <a:pt x="10" y="3"/>
                    </a:lnTo>
                    <a:lnTo>
                      <a:pt x="17" y="8"/>
                    </a:lnTo>
                    <a:lnTo>
                      <a:pt x="22" y="17"/>
                    </a:lnTo>
                    <a:lnTo>
                      <a:pt x="24" y="29"/>
                    </a:lnTo>
                    <a:lnTo>
                      <a:pt x="22" y="41"/>
                    </a:lnTo>
                    <a:lnTo>
                      <a:pt x="17" y="51"/>
                    </a:lnTo>
                    <a:lnTo>
                      <a:pt x="10" y="56"/>
                    </a:lnTo>
                    <a:lnTo>
                      <a:pt x="2" y="58"/>
                    </a:lnTo>
                    <a:lnTo>
                      <a:pt x="22" y="58"/>
                    </a:lnTo>
                    <a:lnTo>
                      <a:pt x="22" y="77"/>
                    </a:lnTo>
                    <a:lnTo>
                      <a:pt x="19" y="82"/>
                    </a:lnTo>
                    <a:lnTo>
                      <a:pt x="14" y="84"/>
                    </a:lnTo>
                    <a:lnTo>
                      <a:pt x="0" y="89"/>
                    </a:lnTo>
                    <a:lnTo>
                      <a:pt x="28" y="89"/>
                    </a:lnTo>
                    <a:lnTo>
                      <a:pt x="31" y="84"/>
                    </a:lnTo>
                    <a:lnTo>
                      <a:pt x="34" y="75"/>
                    </a:lnTo>
                    <a:lnTo>
                      <a:pt x="36" y="58"/>
                    </a:lnTo>
                    <a:lnTo>
                      <a:pt x="36" y="3"/>
                    </a:lnTo>
                    <a:lnTo>
                      <a:pt x="24" y="3"/>
                    </a:lnTo>
                    <a:lnTo>
                      <a:pt x="22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8" name="Group 310"/>
            <p:cNvGrpSpPr>
              <a:grpSpLocks/>
            </p:cNvGrpSpPr>
            <p:nvPr/>
          </p:nvGrpSpPr>
          <p:grpSpPr bwMode="auto">
            <a:xfrm>
              <a:off x="5249" y="7436"/>
              <a:ext cx="53" cy="79"/>
              <a:chOff x="5249" y="7436"/>
              <a:chExt cx="53" cy="79"/>
            </a:xfrm>
          </p:grpSpPr>
          <p:sp>
            <p:nvSpPr>
              <p:cNvPr id="106" name="Freeform 311"/>
              <p:cNvSpPr>
                <a:spLocks/>
              </p:cNvSpPr>
              <p:nvPr/>
            </p:nvSpPr>
            <p:spPr bwMode="auto">
              <a:xfrm>
                <a:off x="5249" y="7436"/>
                <a:ext cx="53" cy="79"/>
              </a:xfrm>
              <a:custGeom>
                <a:avLst/>
                <a:gdLst>
                  <a:gd name="T0" fmla="*/ 31 w 53"/>
                  <a:gd name="T1" fmla="*/ 7436 h 79"/>
                  <a:gd name="T2" fmla="*/ 0 w 53"/>
                  <a:gd name="T3" fmla="*/ 7465 h 79"/>
                  <a:gd name="T4" fmla="*/ 0 w 53"/>
                  <a:gd name="T5" fmla="*/ 7474 h 79"/>
                  <a:gd name="T6" fmla="*/ 2 w 53"/>
                  <a:gd name="T7" fmla="*/ 7491 h 79"/>
                  <a:gd name="T8" fmla="*/ 7 w 53"/>
                  <a:gd name="T9" fmla="*/ 7503 h 79"/>
                  <a:gd name="T10" fmla="*/ 19 w 53"/>
                  <a:gd name="T11" fmla="*/ 7513 h 79"/>
                  <a:gd name="T12" fmla="*/ 31 w 53"/>
                  <a:gd name="T13" fmla="*/ 7515 h 79"/>
                  <a:gd name="T14" fmla="*/ 38 w 53"/>
                  <a:gd name="T15" fmla="*/ 7515 h 79"/>
                  <a:gd name="T16" fmla="*/ 43 w 53"/>
                  <a:gd name="T17" fmla="*/ 7513 h 79"/>
                  <a:gd name="T18" fmla="*/ 53 w 53"/>
                  <a:gd name="T19" fmla="*/ 7503 h 79"/>
                  <a:gd name="T20" fmla="*/ 33 w 53"/>
                  <a:gd name="T21" fmla="*/ 7503 h 79"/>
                  <a:gd name="T22" fmla="*/ 24 w 53"/>
                  <a:gd name="T23" fmla="*/ 7501 h 79"/>
                  <a:gd name="T24" fmla="*/ 19 w 53"/>
                  <a:gd name="T25" fmla="*/ 7496 h 79"/>
                  <a:gd name="T26" fmla="*/ 14 w 53"/>
                  <a:gd name="T27" fmla="*/ 7486 h 79"/>
                  <a:gd name="T28" fmla="*/ 12 w 53"/>
                  <a:gd name="T29" fmla="*/ 7474 h 79"/>
                  <a:gd name="T30" fmla="*/ 14 w 53"/>
                  <a:gd name="T31" fmla="*/ 7462 h 79"/>
                  <a:gd name="T32" fmla="*/ 19 w 53"/>
                  <a:gd name="T33" fmla="*/ 7453 h 79"/>
                  <a:gd name="T34" fmla="*/ 24 w 53"/>
                  <a:gd name="T35" fmla="*/ 7448 h 79"/>
                  <a:gd name="T36" fmla="*/ 33 w 53"/>
                  <a:gd name="T37" fmla="*/ 7445 h 79"/>
                  <a:gd name="T38" fmla="*/ 53 w 53"/>
                  <a:gd name="T39" fmla="*/ 7445 h 79"/>
                  <a:gd name="T40" fmla="*/ 50 w 53"/>
                  <a:gd name="T41" fmla="*/ 7443 h 79"/>
                  <a:gd name="T42" fmla="*/ 43 w 53"/>
                  <a:gd name="T43" fmla="*/ 7438 h 79"/>
                  <a:gd name="T44" fmla="*/ 31 w 53"/>
                  <a:gd name="T45" fmla="*/ 7436 h 7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3" h="79">
                    <a:moveTo>
                      <a:pt x="31" y="0"/>
                    </a:moveTo>
                    <a:lnTo>
                      <a:pt x="0" y="29"/>
                    </a:lnTo>
                    <a:lnTo>
                      <a:pt x="0" y="38"/>
                    </a:lnTo>
                    <a:lnTo>
                      <a:pt x="2" y="55"/>
                    </a:lnTo>
                    <a:lnTo>
                      <a:pt x="7" y="67"/>
                    </a:lnTo>
                    <a:lnTo>
                      <a:pt x="19" y="77"/>
                    </a:lnTo>
                    <a:lnTo>
                      <a:pt x="31" y="79"/>
                    </a:lnTo>
                    <a:lnTo>
                      <a:pt x="38" y="79"/>
                    </a:lnTo>
                    <a:lnTo>
                      <a:pt x="43" y="77"/>
                    </a:lnTo>
                    <a:lnTo>
                      <a:pt x="53" y="67"/>
                    </a:lnTo>
                    <a:lnTo>
                      <a:pt x="33" y="67"/>
                    </a:lnTo>
                    <a:lnTo>
                      <a:pt x="24" y="65"/>
                    </a:lnTo>
                    <a:lnTo>
                      <a:pt x="19" y="60"/>
                    </a:lnTo>
                    <a:lnTo>
                      <a:pt x="14" y="50"/>
                    </a:lnTo>
                    <a:lnTo>
                      <a:pt x="12" y="38"/>
                    </a:lnTo>
                    <a:lnTo>
                      <a:pt x="14" y="26"/>
                    </a:lnTo>
                    <a:lnTo>
                      <a:pt x="19" y="17"/>
                    </a:lnTo>
                    <a:lnTo>
                      <a:pt x="24" y="12"/>
                    </a:lnTo>
                    <a:lnTo>
                      <a:pt x="33" y="9"/>
                    </a:lnTo>
                    <a:lnTo>
                      <a:pt x="53" y="9"/>
                    </a:lnTo>
                    <a:lnTo>
                      <a:pt x="50" y="7"/>
                    </a:lnTo>
                    <a:lnTo>
                      <a:pt x="43" y="2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9" name="Group 312"/>
            <p:cNvGrpSpPr>
              <a:grpSpLocks/>
            </p:cNvGrpSpPr>
            <p:nvPr/>
          </p:nvGrpSpPr>
          <p:grpSpPr bwMode="auto">
            <a:xfrm>
              <a:off x="5304" y="7438"/>
              <a:ext cx="12" cy="10"/>
              <a:chOff x="5304" y="7438"/>
              <a:chExt cx="12" cy="10"/>
            </a:xfrm>
          </p:grpSpPr>
          <p:sp>
            <p:nvSpPr>
              <p:cNvPr id="105" name="Freeform 313"/>
              <p:cNvSpPr>
                <a:spLocks/>
              </p:cNvSpPr>
              <p:nvPr/>
            </p:nvSpPr>
            <p:spPr bwMode="auto">
              <a:xfrm>
                <a:off x="5304" y="7438"/>
                <a:ext cx="12" cy="10"/>
              </a:xfrm>
              <a:custGeom>
                <a:avLst/>
                <a:gdLst>
                  <a:gd name="T0" fmla="*/ 0 w 12"/>
                  <a:gd name="T1" fmla="*/ 7443 h 10"/>
                  <a:gd name="T2" fmla="*/ 12 w 12"/>
                  <a:gd name="T3" fmla="*/ 7443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0">
                    <a:moveTo>
                      <a:pt x="0" y="5"/>
                    </a:moveTo>
                    <a:lnTo>
                      <a:pt x="12" y="5"/>
                    </a:lnTo>
                  </a:path>
                </a:pathLst>
              </a:custGeom>
              <a:noFill/>
              <a:ln w="7366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0" name="Group 314"/>
            <p:cNvGrpSpPr>
              <a:grpSpLocks/>
            </p:cNvGrpSpPr>
            <p:nvPr/>
          </p:nvGrpSpPr>
          <p:grpSpPr bwMode="auto">
            <a:xfrm>
              <a:off x="5328" y="7438"/>
              <a:ext cx="70" cy="106"/>
              <a:chOff x="5328" y="7438"/>
              <a:chExt cx="70" cy="106"/>
            </a:xfrm>
          </p:grpSpPr>
          <p:sp>
            <p:nvSpPr>
              <p:cNvPr id="103" name="Freeform 315"/>
              <p:cNvSpPr>
                <a:spLocks/>
              </p:cNvSpPr>
              <p:nvPr/>
            </p:nvSpPr>
            <p:spPr bwMode="auto">
              <a:xfrm>
                <a:off x="5328" y="7438"/>
                <a:ext cx="70" cy="106"/>
              </a:xfrm>
              <a:custGeom>
                <a:avLst/>
                <a:gdLst>
                  <a:gd name="T0" fmla="*/ 14 w 70"/>
                  <a:gd name="T1" fmla="*/ 7438 h 106"/>
                  <a:gd name="T2" fmla="*/ 0 w 70"/>
                  <a:gd name="T3" fmla="*/ 7438 h 106"/>
                  <a:gd name="T4" fmla="*/ 29 w 70"/>
                  <a:gd name="T5" fmla="*/ 7515 h 106"/>
                  <a:gd name="T6" fmla="*/ 26 w 70"/>
                  <a:gd name="T7" fmla="*/ 7517 h 106"/>
                  <a:gd name="T8" fmla="*/ 26 w 70"/>
                  <a:gd name="T9" fmla="*/ 7525 h 106"/>
                  <a:gd name="T10" fmla="*/ 22 w 70"/>
                  <a:gd name="T11" fmla="*/ 7529 h 106"/>
                  <a:gd name="T12" fmla="*/ 19 w 70"/>
                  <a:gd name="T13" fmla="*/ 7529 h 106"/>
                  <a:gd name="T14" fmla="*/ 17 w 70"/>
                  <a:gd name="T15" fmla="*/ 7532 h 106"/>
                  <a:gd name="T16" fmla="*/ 5 w 70"/>
                  <a:gd name="T17" fmla="*/ 7532 h 106"/>
                  <a:gd name="T18" fmla="*/ 7 w 70"/>
                  <a:gd name="T19" fmla="*/ 7544 h 106"/>
                  <a:gd name="T20" fmla="*/ 19 w 70"/>
                  <a:gd name="T21" fmla="*/ 7544 h 106"/>
                  <a:gd name="T22" fmla="*/ 24 w 70"/>
                  <a:gd name="T23" fmla="*/ 7541 h 106"/>
                  <a:gd name="T24" fmla="*/ 38 w 70"/>
                  <a:gd name="T25" fmla="*/ 7527 h 106"/>
                  <a:gd name="T26" fmla="*/ 41 w 70"/>
                  <a:gd name="T27" fmla="*/ 7515 h 106"/>
                  <a:gd name="T28" fmla="*/ 46 w 70"/>
                  <a:gd name="T29" fmla="*/ 7501 h 106"/>
                  <a:gd name="T30" fmla="*/ 36 w 70"/>
                  <a:gd name="T31" fmla="*/ 7501 h 106"/>
                  <a:gd name="T32" fmla="*/ 34 w 70"/>
                  <a:gd name="T33" fmla="*/ 7491 h 106"/>
                  <a:gd name="T34" fmla="*/ 29 w 70"/>
                  <a:gd name="T35" fmla="*/ 7481 h 106"/>
                  <a:gd name="T36" fmla="*/ 14 w 70"/>
                  <a:gd name="T37" fmla="*/ 7438 h 10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70" h="106">
                    <a:moveTo>
                      <a:pt x="14" y="0"/>
                    </a:moveTo>
                    <a:lnTo>
                      <a:pt x="0" y="0"/>
                    </a:lnTo>
                    <a:lnTo>
                      <a:pt x="29" y="77"/>
                    </a:lnTo>
                    <a:lnTo>
                      <a:pt x="26" y="79"/>
                    </a:lnTo>
                    <a:lnTo>
                      <a:pt x="26" y="87"/>
                    </a:lnTo>
                    <a:lnTo>
                      <a:pt x="22" y="91"/>
                    </a:lnTo>
                    <a:lnTo>
                      <a:pt x="19" y="91"/>
                    </a:lnTo>
                    <a:lnTo>
                      <a:pt x="17" y="94"/>
                    </a:lnTo>
                    <a:lnTo>
                      <a:pt x="5" y="94"/>
                    </a:lnTo>
                    <a:lnTo>
                      <a:pt x="7" y="106"/>
                    </a:lnTo>
                    <a:lnTo>
                      <a:pt x="19" y="106"/>
                    </a:lnTo>
                    <a:lnTo>
                      <a:pt x="24" y="103"/>
                    </a:lnTo>
                    <a:lnTo>
                      <a:pt x="38" y="89"/>
                    </a:lnTo>
                    <a:lnTo>
                      <a:pt x="41" y="77"/>
                    </a:lnTo>
                    <a:lnTo>
                      <a:pt x="46" y="63"/>
                    </a:lnTo>
                    <a:lnTo>
                      <a:pt x="36" y="63"/>
                    </a:lnTo>
                    <a:lnTo>
                      <a:pt x="34" y="53"/>
                    </a:lnTo>
                    <a:lnTo>
                      <a:pt x="29" y="4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316"/>
              <p:cNvSpPr>
                <a:spLocks/>
              </p:cNvSpPr>
              <p:nvPr/>
            </p:nvSpPr>
            <p:spPr bwMode="auto">
              <a:xfrm>
                <a:off x="5328" y="7438"/>
                <a:ext cx="70" cy="106"/>
              </a:xfrm>
              <a:custGeom>
                <a:avLst/>
                <a:gdLst>
                  <a:gd name="T0" fmla="*/ 70 w 70"/>
                  <a:gd name="T1" fmla="*/ 7438 h 106"/>
                  <a:gd name="T2" fmla="*/ 58 w 70"/>
                  <a:gd name="T3" fmla="*/ 7438 h 106"/>
                  <a:gd name="T4" fmla="*/ 41 w 70"/>
                  <a:gd name="T5" fmla="*/ 7481 h 106"/>
                  <a:gd name="T6" fmla="*/ 36 w 70"/>
                  <a:gd name="T7" fmla="*/ 7501 h 106"/>
                  <a:gd name="T8" fmla="*/ 46 w 70"/>
                  <a:gd name="T9" fmla="*/ 7501 h 106"/>
                  <a:gd name="T10" fmla="*/ 70 w 70"/>
                  <a:gd name="T11" fmla="*/ 7438 h 1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106">
                    <a:moveTo>
                      <a:pt x="70" y="0"/>
                    </a:moveTo>
                    <a:lnTo>
                      <a:pt x="58" y="0"/>
                    </a:lnTo>
                    <a:lnTo>
                      <a:pt x="41" y="43"/>
                    </a:lnTo>
                    <a:lnTo>
                      <a:pt x="36" y="63"/>
                    </a:lnTo>
                    <a:lnTo>
                      <a:pt x="46" y="63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1" name="Group 317"/>
            <p:cNvGrpSpPr>
              <a:grpSpLocks/>
            </p:cNvGrpSpPr>
            <p:nvPr/>
          </p:nvGrpSpPr>
          <p:grpSpPr bwMode="auto">
            <a:xfrm>
              <a:off x="5839" y="1244"/>
              <a:ext cx="79" cy="106"/>
              <a:chOff x="5839" y="1244"/>
              <a:chExt cx="79" cy="106"/>
            </a:xfrm>
          </p:grpSpPr>
          <p:sp>
            <p:nvSpPr>
              <p:cNvPr id="102" name="Freeform 318"/>
              <p:cNvSpPr>
                <a:spLocks/>
              </p:cNvSpPr>
              <p:nvPr/>
            </p:nvSpPr>
            <p:spPr bwMode="auto">
              <a:xfrm>
                <a:off x="5839" y="1244"/>
                <a:ext cx="79" cy="106"/>
              </a:xfrm>
              <a:custGeom>
                <a:avLst/>
                <a:gdLst>
                  <a:gd name="T0" fmla="*/ 77 w 79"/>
                  <a:gd name="T1" fmla="*/ 1244 h 106"/>
                  <a:gd name="T2" fmla="*/ 0 w 79"/>
                  <a:gd name="T3" fmla="*/ 1244 h 106"/>
                  <a:gd name="T4" fmla="*/ 0 w 79"/>
                  <a:gd name="T5" fmla="*/ 1349 h 106"/>
                  <a:gd name="T6" fmla="*/ 79 w 79"/>
                  <a:gd name="T7" fmla="*/ 1349 h 106"/>
                  <a:gd name="T8" fmla="*/ 79 w 79"/>
                  <a:gd name="T9" fmla="*/ 1330 h 106"/>
                  <a:gd name="T10" fmla="*/ 22 w 79"/>
                  <a:gd name="T11" fmla="*/ 1330 h 106"/>
                  <a:gd name="T12" fmla="*/ 22 w 79"/>
                  <a:gd name="T13" fmla="*/ 1301 h 106"/>
                  <a:gd name="T14" fmla="*/ 75 w 79"/>
                  <a:gd name="T15" fmla="*/ 1301 h 106"/>
                  <a:gd name="T16" fmla="*/ 75 w 79"/>
                  <a:gd name="T17" fmla="*/ 1285 h 106"/>
                  <a:gd name="T18" fmla="*/ 22 w 79"/>
                  <a:gd name="T19" fmla="*/ 1285 h 106"/>
                  <a:gd name="T20" fmla="*/ 22 w 79"/>
                  <a:gd name="T21" fmla="*/ 1261 h 106"/>
                  <a:gd name="T22" fmla="*/ 77 w 79"/>
                  <a:gd name="T23" fmla="*/ 1261 h 106"/>
                  <a:gd name="T24" fmla="*/ 77 w 79"/>
                  <a:gd name="T25" fmla="*/ 1244 h 1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9" h="106">
                    <a:moveTo>
                      <a:pt x="77" y="0"/>
                    </a:moveTo>
                    <a:lnTo>
                      <a:pt x="0" y="0"/>
                    </a:lnTo>
                    <a:lnTo>
                      <a:pt x="0" y="105"/>
                    </a:lnTo>
                    <a:lnTo>
                      <a:pt x="79" y="105"/>
                    </a:lnTo>
                    <a:lnTo>
                      <a:pt x="79" y="86"/>
                    </a:lnTo>
                    <a:lnTo>
                      <a:pt x="22" y="86"/>
                    </a:lnTo>
                    <a:lnTo>
                      <a:pt x="22" y="57"/>
                    </a:lnTo>
                    <a:lnTo>
                      <a:pt x="75" y="57"/>
                    </a:lnTo>
                    <a:lnTo>
                      <a:pt x="75" y="41"/>
                    </a:lnTo>
                    <a:lnTo>
                      <a:pt x="22" y="41"/>
                    </a:lnTo>
                    <a:lnTo>
                      <a:pt x="22" y="17"/>
                    </a:lnTo>
                    <a:lnTo>
                      <a:pt x="77" y="17"/>
                    </a:lnTo>
                    <a:lnTo>
                      <a:pt x="77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2" name="Group 319"/>
            <p:cNvGrpSpPr>
              <a:grpSpLocks/>
            </p:cNvGrpSpPr>
            <p:nvPr/>
          </p:nvGrpSpPr>
          <p:grpSpPr bwMode="auto">
            <a:xfrm>
              <a:off x="5928" y="1273"/>
              <a:ext cx="79" cy="77"/>
              <a:chOff x="5928" y="1273"/>
              <a:chExt cx="79" cy="77"/>
            </a:xfrm>
          </p:grpSpPr>
          <p:sp>
            <p:nvSpPr>
              <p:cNvPr id="99" name="Freeform 320"/>
              <p:cNvSpPr>
                <a:spLocks/>
              </p:cNvSpPr>
              <p:nvPr/>
            </p:nvSpPr>
            <p:spPr bwMode="auto">
              <a:xfrm>
                <a:off x="5928" y="1273"/>
                <a:ext cx="79" cy="77"/>
              </a:xfrm>
              <a:custGeom>
                <a:avLst/>
                <a:gdLst>
                  <a:gd name="T0" fmla="*/ 26 w 79"/>
                  <a:gd name="T1" fmla="*/ 1273 h 77"/>
                  <a:gd name="T2" fmla="*/ 0 w 79"/>
                  <a:gd name="T3" fmla="*/ 1273 h 77"/>
                  <a:gd name="T4" fmla="*/ 29 w 79"/>
                  <a:gd name="T5" fmla="*/ 1309 h 77"/>
                  <a:gd name="T6" fmla="*/ 0 w 79"/>
                  <a:gd name="T7" fmla="*/ 1349 h 77"/>
                  <a:gd name="T8" fmla="*/ 24 w 79"/>
                  <a:gd name="T9" fmla="*/ 1349 h 77"/>
                  <a:gd name="T10" fmla="*/ 38 w 79"/>
                  <a:gd name="T11" fmla="*/ 1325 h 77"/>
                  <a:gd name="T12" fmla="*/ 62 w 79"/>
                  <a:gd name="T13" fmla="*/ 1325 h 77"/>
                  <a:gd name="T14" fmla="*/ 50 w 79"/>
                  <a:gd name="T15" fmla="*/ 1309 h 77"/>
                  <a:gd name="T16" fmla="*/ 61 w 79"/>
                  <a:gd name="T17" fmla="*/ 1294 h 77"/>
                  <a:gd name="T18" fmla="*/ 38 w 79"/>
                  <a:gd name="T19" fmla="*/ 1294 h 77"/>
                  <a:gd name="T20" fmla="*/ 26 w 79"/>
                  <a:gd name="T21" fmla="*/ 1273 h 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" h="77">
                    <a:moveTo>
                      <a:pt x="26" y="0"/>
                    </a:moveTo>
                    <a:lnTo>
                      <a:pt x="0" y="0"/>
                    </a:lnTo>
                    <a:lnTo>
                      <a:pt x="29" y="36"/>
                    </a:lnTo>
                    <a:lnTo>
                      <a:pt x="0" y="76"/>
                    </a:lnTo>
                    <a:lnTo>
                      <a:pt x="24" y="76"/>
                    </a:lnTo>
                    <a:lnTo>
                      <a:pt x="38" y="52"/>
                    </a:lnTo>
                    <a:lnTo>
                      <a:pt x="62" y="52"/>
                    </a:lnTo>
                    <a:lnTo>
                      <a:pt x="50" y="36"/>
                    </a:lnTo>
                    <a:lnTo>
                      <a:pt x="61" y="21"/>
                    </a:lnTo>
                    <a:lnTo>
                      <a:pt x="38" y="21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0" name="Freeform 321"/>
              <p:cNvSpPr>
                <a:spLocks/>
              </p:cNvSpPr>
              <p:nvPr/>
            </p:nvSpPr>
            <p:spPr bwMode="auto">
              <a:xfrm>
                <a:off x="5928" y="1273"/>
                <a:ext cx="79" cy="77"/>
              </a:xfrm>
              <a:custGeom>
                <a:avLst/>
                <a:gdLst>
                  <a:gd name="T0" fmla="*/ 62 w 79"/>
                  <a:gd name="T1" fmla="*/ 1325 h 77"/>
                  <a:gd name="T2" fmla="*/ 38 w 79"/>
                  <a:gd name="T3" fmla="*/ 1325 h 77"/>
                  <a:gd name="T4" fmla="*/ 55 w 79"/>
                  <a:gd name="T5" fmla="*/ 1349 h 77"/>
                  <a:gd name="T6" fmla="*/ 79 w 79"/>
                  <a:gd name="T7" fmla="*/ 1349 h 77"/>
                  <a:gd name="T8" fmla="*/ 62 w 79"/>
                  <a:gd name="T9" fmla="*/ 1325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" h="77">
                    <a:moveTo>
                      <a:pt x="62" y="52"/>
                    </a:moveTo>
                    <a:lnTo>
                      <a:pt x="38" y="52"/>
                    </a:lnTo>
                    <a:lnTo>
                      <a:pt x="55" y="76"/>
                    </a:lnTo>
                    <a:lnTo>
                      <a:pt x="79" y="76"/>
                    </a:lnTo>
                    <a:lnTo>
                      <a:pt x="62" y="52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1" name="Freeform 322"/>
              <p:cNvSpPr>
                <a:spLocks/>
              </p:cNvSpPr>
              <p:nvPr/>
            </p:nvSpPr>
            <p:spPr bwMode="auto">
              <a:xfrm>
                <a:off x="5928" y="1273"/>
                <a:ext cx="79" cy="77"/>
              </a:xfrm>
              <a:custGeom>
                <a:avLst/>
                <a:gdLst>
                  <a:gd name="T0" fmla="*/ 77 w 79"/>
                  <a:gd name="T1" fmla="*/ 1273 h 77"/>
                  <a:gd name="T2" fmla="*/ 53 w 79"/>
                  <a:gd name="T3" fmla="*/ 1273 h 77"/>
                  <a:gd name="T4" fmla="*/ 38 w 79"/>
                  <a:gd name="T5" fmla="*/ 1294 h 77"/>
                  <a:gd name="T6" fmla="*/ 61 w 79"/>
                  <a:gd name="T7" fmla="*/ 1294 h 77"/>
                  <a:gd name="T8" fmla="*/ 77 w 79"/>
                  <a:gd name="T9" fmla="*/ 1273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" h="77">
                    <a:moveTo>
                      <a:pt x="77" y="0"/>
                    </a:moveTo>
                    <a:lnTo>
                      <a:pt x="53" y="0"/>
                    </a:lnTo>
                    <a:lnTo>
                      <a:pt x="38" y="21"/>
                    </a:lnTo>
                    <a:lnTo>
                      <a:pt x="61" y="21"/>
                    </a:lnTo>
                    <a:lnTo>
                      <a:pt x="77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323"/>
            <p:cNvGrpSpPr>
              <a:grpSpLocks/>
            </p:cNvGrpSpPr>
            <p:nvPr/>
          </p:nvGrpSpPr>
          <p:grpSpPr bwMode="auto">
            <a:xfrm>
              <a:off x="6022" y="1287"/>
              <a:ext cx="34" cy="62"/>
              <a:chOff x="6022" y="1287"/>
              <a:chExt cx="34" cy="62"/>
            </a:xfrm>
          </p:grpSpPr>
          <p:sp>
            <p:nvSpPr>
              <p:cNvPr id="98" name="Freeform 324"/>
              <p:cNvSpPr>
                <a:spLocks/>
              </p:cNvSpPr>
              <p:nvPr/>
            </p:nvSpPr>
            <p:spPr bwMode="auto">
              <a:xfrm>
                <a:off x="6022" y="1287"/>
                <a:ext cx="34" cy="62"/>
              </a:xfrm>
              <a:custGeom>
                <a:avLst/>
                <a:gdLst>
                  <a:gd name="T0" fmla="*/ 19 w 34"/>
                  <a:gd name="T1" fmla="*/ 1287 h 62"/>
                  <a:gd name="T2" fmla="*/ 0 w 34"/>
                  <a:gd name="T3" fmla="*/ 1287 h 62"/>
                  <a:gd name="T4" fmla="*/ 0 w 34"/>
                  <a:gd name="T5" fmla="*/ 1335 h 62"/>
                  <a:gd name="T6" fmla="*/ 2 w 34"/>
                  <a:gd name="T7" fmla="*/ 1340 h 62"/>
                  <a:gd name="T8" fmla="*/ 2 w 34"/>
                  <a:gd name="T9" fmla="*/ 1345 h 62"/>
                  <a:gd name="T10" fmla="*/ 7 w 34"/>
                  <a:gd name="T11" fmla="*/ 1347 h 62"/>
                  <a:gd name="T12" fmla="*/ 9 w 34"/>
                  <a:gd name="T13" fmla="*/ 1349 h 62"/>
                  <a:gd name="T14" fmla="*/ 26 w 34"/>
                  <a:gd name="T15" fmla="*/ 1349 h 62"/>
                  <a:gd name="T16" fmla="*/ 33 w 34"/>
                  <a:gd name="T17" fmla="*/ 1347 h 62"/>
                  <a:gd name="T18" fmla="*/ 33 w 34"/>
                  <a:gd name="T19" fmla="*/ 1333 h 62"/>
                  <a:gd name="T20" fmla="*/ 21 w 34"/>
                  <a:gd name="T21" fmla="*/ 1333 h 62"/>
                  <a:gd name="T22" fmla="*/ 21 w 34"/>
                  <a:gd name="T23" fmla="*/ 1330 h 62"/>
                  <a:gd name="T24" fmla="*/ 19 w 34"/>
                  <a:gd name="T25" fmla="*/ 1325 h 62"/>
                  <a:gd name="T26" fmla="*/ 19 w 34"/>
                  <a:gd name="T27" fmla="*/ 1287 h 6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4" h="62">
                    <a:moveTo>
                      <a:pt x="19" y="0"/>
                    </a:moveTo>
                    <a:lnTo>
                      <a:pt x="0" y="0"/>
                    </a:lnTo>
                    <a:lnTo>
                      <a:pt x="0" y="48"/>
                    </a:lnTo>
                    <a:lnTo>
                      <a:pt x="2" y="53"/>
                    </a:lnTo>
                    <a:lnTo>
                      <a:pt x="2" y="58"/>
                    </a:lnTo>
                    <a:lnTo>
                      <a:pt x="7" y="60"/>
                    </a:lnTo>
                    <a:lnTo>
                      <a:pt x="9" y="62"/>
                    </a:lnTo>
                    <a:lnTo>
                      <a:pt x="26" y="62"/>
                    </a:lnTo>
                    <a:lnTo>
                      <a:pt x="33" y="60"/>
                    </a:lnTo>
                    <a:lnTo>
                      <a:pt x="33" y="46"/>
                    </a:lnTo>
                    <a:lnTo>
                      <a:pt x="21" y="46"/>
                    </a:lnTo>
                    <a:lnTo>
                      <a:pt x="21" y="43"/>
                    </a:lnTo>
                    <a:lnTo>
                      <a:pt x="19" y="38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325"/>
            <p:cNvGrpSpPr>
              <a:grpSpLocks/>
            </p:cNvGrpSpPr>
            <p:nvPr/>
          </p:nvGrpSpPr>
          <p:grpSpPr bwMode="auto">
            <a:xfrm>
              <a:off x="6050" y="1330"/>
              <a:ext cx="5" cy="2"/>
              <a:chOff x="6050" y="1330"/>
              <a:chExt cx="5" cy="2"/>
            </a:xfrm>
          </p:grpSpPr>
          <p:sp>
            <p:nvSpPr>
              <p:cNvPr id="97" name="Freeform 326"/>
              <p:cNvSpPr>
                <a:spLocks/>
              </p:cNvSpPr>
              <p:nvPr/>
            </p:nvSpPr>
            <p:spPr bwMode="auto">
              <a:xfrm>
                <a:off x="6050" y="1330"/>
                <a:ext cx="5" cy="2"/>
              </a:xfrm>
              <a:custGeom>
                <a:avLst/>
                <a:gdLst>
                  <a:gd name="T0" fmla="*/ 5 w 5"/>
                  <a:gd name="T1" fmla="*/ 1330 h 2"/>
                  <a:gd name="T2" fmla="*/ 0 w 5"/>
                  <a:gd name="T3" fmla="*/ 1333 h 2"/>
                  <a:gd name="T4" fmla="*/ 5 w 5"/>
                  <a:gd name="T5" fmla="*/ 1333 h 2"/>
                  <a:gd name="T6" fmla="*/ 5 w 5"/>
                  <a:gd name="T7" fmla="*/ 133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lnTo>
                      <a:pt x="0" y="3"/>
                    </a:lnTo>
                    <a:lnTo>
                      <a:pt x="5" y="3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5" name="Group 327"/>
            <p:cNvGrpSpPr>
              <a:grpSpLocks/>
            </p:cNvGrpSpPr>
            <p:nvPr/>
          </p:nvGrpSpPr>
          <p:grpSpPr bwMode="auto">
            <a:xfrm>
              <a:off x="6012" y="1273"/>
              <a:ext cx="43" cy="14"/>
              <a:chOff x="6012" y="1273"/>
              <a:chExt cx="43" cy="14"/>
            </a:xfrm>
          </p:grpSpPr>
          <p:sp>
            <p:nvSpPr>
              <p:cNvPr id="96" name="Freeform 328"/>
              <p:cNvSpPr>
                <a:spLocks/>
              </p:cNvSpPr>
              <p:nvPr/>
            </p:nvSpPr>
            <p:spPr bwMode="auto">
              <a:xfrm>
                <a:off x="6012" y="1273"/>
                <a:ext cx="43" cy="14"/>
              </a:xfrm>
              <a:custGeom>
                <a:avLst/>
                <a:gdLst>
                  <a:gd name="T0" fmla="*/ 0 w 43"/>
                  <a:gd name="T1" fmla="*/ 1280 h 14"/>
                  <a:gd name="T2" fmla="*/ 43 w 43"/>
                  <a:gd name="T3" fmla="*/ 128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14">
                    <a:moveTo>
                      <a:pt x="0" y="7"/>
                    </a:moveTo>
                    <a:lnTo>
                      <a:pt x="43" y="7"/>
                    </a:lnTo>
                  </a:path>
                </a:pathLst>
              </a:custGeom>
              <a:noFill/>
              <a:ln w="10414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6" name="Group 329"/>
            <p:cNvGrpSpPr>
              <a:grpSpLocks/>
            </p:cNvGrpSpPr>
            <p:nvPr/>
          </p:nvGrpSpPr>
          <p:grpSpPr bwMode="auto">
            <a:xfrm>
              <a:off x="6022" y="1244"/>
              <a:ext cx="19" cy="29"/>
              <a:chOff x="6022" y="1244"/>
              <a:chExt cx="19" cy="29"/>
            </a:xfrm>
          </p:grpSpPr>
          <p:sp>
            <p:nvSpPr>
              <p:cNvPr id="95" name="Freeform 330"/>
              <p:cNvSpPr>
                <a:spLocks/>
              </p:cNvSpPr>
              <p:nvPr/>
            </p:nvSpPr>
            <p:spPr bwMode="auto">
              <a:xfrm>
                <a:off x="6022" y="1244"/>
                <a:ext cx="19" cy="29"/>
              </a:xfrm>
              <a:custGeom>
                <a:avLst/>
                <a:gdLst>
                  <a:gd name="T0" fmla="*/ 19 w 19"/>
                  <a:gd name="T1" fmla="*/ 1244 h 29"/>
                  <a:gd name="T2" fmla="*/ 0 w 19"/>
                  <a:gd name="T3" fmla="*/ 1256 h 29"/>
                  <a:gd name="T4" fmla="*/ 0 w 19"/>
                  <a:gd name="T5" fmla="*/ 1273 h 29"/>
                  <a:gd name="T6" fmla="*/ 19 w 19"/>
                  <a:gd name="T7" fmla="*/ 1273 h 29"/>
                  <a:gd name="T8" fmla="*/ 19 w 19"/>
                  <a:gd name="T9" fmla="*/ 1244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29">
                    <a:moveTo>
                      <a:pt x="19" y="0"/>
                    </a:moveTo>
                    <a:lnTo>
                      <a:pt x="0" y="12"/>
                    </a:lnTo>
                    <a:lnTo>
                      <a:pt x="0" y="29"/>
                    </a:lnTo>
                    <a:lnTo>
                      <a:pt x="19" y="2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7" name="Group 331"/>
            <p:cNvGrpSpPr>
              <a:grpSpLocks/>
            </p:cNvGrpSpPr>
            <p:nvPr/>
          </p:nvGrpSpPr>
          <p:grpSpPr bwMode="auto">
            <a:xfrm>
              <a:off x="6062" y="1270"/>
              <a:ext cx="72" cy="79"/>
              <a:chOff x="6062" y="1270"/>
              <a:chExt cx="72" cy="79"/>
            </a:xfrm>
          </p:grpSpPr>
          <p:sp>
            <p:nvSpPr>
              <p:cNvPr id="94" name="Freeform 332"/>
              <p:cNvSpPr>
                <a:spLocks/>
              </p:cNvSpPr>
              <p:nvPr/>
            </p:nvSpPr>
            <p:spPr bwMode="auto">
              <a:xfrm>
                <a:off x="6062" y="1270"/>
                <a:ext cx="72" cy="79"/>
              </a:xfrm>
              <a:custGeom>
                <a:avLst/>
                <a:gdLst>
                  <a:gd name="T0" fmla="*/ 44 w 72"/>
                  <a:gd name="T1" fmla="*/ 1270 h 79"/>
                  <a:gd name="T2" fmla="*/ 29 w 72"/>
                  <a:gd name="T3" fmla="*/ 1270 h 79"/>
                  <a:gd name="T4" fmla="*/ 22 w 72"/>
                  <a:gd name="T5" fmla="*/ 1273 h 79"/>
                  <a:gd name="T6" fmla="*/ 10 w 72"/>
                  <a:gd name="T7" fmla="*/ 1280 h 79"/>
                  <a:gd name="T8" fmla="*/ 3 w 72"/>
                  <a:gd name="T9" fmla="*/ 1294 h 79"/>
                  <a:gd name="T10" fmla="*/ 0 w 72"/>
                  <a:gd name="T11" fmla="*/ 1311 h 79"/>
                  <a:gd name="T12" fmla="*/ 3 w 72"/>
                  <a:gd name="T13" fmla="*/ 1325 h 79"/>
                  <a:gd name="T14" fmla="*/ 8 w 72"/>
                  <a:gd name="T15" fmla="*/ 1337 h 79"/>
                  <a:gd name="T16" fmla="*/ 12 w 72"/>
                  <a:gd name="T17" fmla="*/ 1342 h 79"/>
                  <a:gd name="T18" fmla="*/ 20 w 72"/>
                  <a:gd name="T19" fmla="*/ 1347 h 79"/>
                  <a:gd name="T20" fmla="*/ 29 w 72"/>
                  <a:gd name="T21" fmla="*/ 1349 h 79"/>
                  <a:gd name="T22" fmla="*/ 48 w 72"/>
                  <a:gd name="T23" fmla="*/ 1349 h 79"/>
                  <a:gd name="T24" fmla="*/ 58 w 72"/>
                  <a:gd name="T25" fmla="*/ 1345 h 79"/>
                  <a:gd name="T26" fmla="*/ 65 w 72"/>
                  <a:gd name="T27" fmla="*/ 1337 h 79"/>
                  <a:gd name="T28" fmla="*/ 66 w 72"/>
                  <a:gd name="T29" fmla="*/ 1335 h 79"/>
                  <a:gd name="T30" fmla="*/ 39 w 72"/>
                  <a:gd name="T31" fmla="*/ 1335 h 79"/>
                  <a:gd name="T32" fmla="*/ 32 w 72"/>
                  <a:gd name="T33" fmla="*/ 1333 h 79"/>
                  <a:gd name="T34" fmla="*/ 27 w 72"/>
                  <a:gd name="T35" fmla="*/ 1330 h 79"/>
                  <a:gd name="T36" fmla="*/ 22 w 72"/>
                  <a:gd name="T37" fmla="*/ 1323 h 79"/>
                  <a:gd name="T38" fmla="*/ 22 w 72"/>
                  <a:gd name="T39" fmla="*/ 1316 h 79"/>
                  <a:gd name="T40" fmla="*/ 72 w 72"/>
                  <a:gd name="T41" fmla="*/ 1316 h 79"/>
                  <a:gd name="T42" fmla="*/ 72 w 72"/>
                  <a:gd name="T43" fmla="*/ 1306 h 79"/>
                  <a:gd name="T44" fmla="*/ 72 w 72"/>
                  <a:gd name="T45" fmla="*/ 1304 h 79"/>
                  <a:gd name="T46" fmla="*/ 22 w 72"/>
                  <a:gd name="T47" fmla="*/ 1304 h 79"/>
                  <a:gd name="T48" fmla="*/ 22 w 72"/>
                  <a:gd name="T49" fmla="*/ 1297 h 79"/>
                  <a:gd name="T50" fmla="*/ 32 w 72"/>
                  <a:gd name="T51" fmla="*/ 1287 h 79"/>
                  <a:gd name="T52" fmla="*/ 36 w 72"/>
                  <a:gd name="T53" fmla="*/ 1285 h 79"/>
                  <a:gd name="T54" fmla="*/ 64 w 72"/>
                  <a:gd name="T55" fmla="*/ 1285 h 79"/>
                  <a:gd name="T56" fmla="*/ 63 w 72"/>
                  <a:gd name="T57" fmla="*/ 1282 h 79"/>
                  <a:gd name="T58" fmla="*/ 58 w 72"/>
                  <a:gd name="T59" fmla="*/ 1277 h 79"/>
                  <a:gd name="T60" fmla="*/ 51 w 72"/>
                  <a:gd name="T61" fmla="*/ 1273 h 79"/>
                  <a:gd name="T62" fmla="*/ 44 w 72"/>
                  <a:gd name="T63" fmla="*/ 1270 h 7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2" h="79">
                    <a:moveTo>
                      <a:pt x="44" y="0"/>
                    </a:moveTo>
                    <a:lnTo>
                      <a:pt x="29" y="0"/>
                    </a:lnTo>
                    <a:lnTo>
                      <a:pt x="22" y="3"/>
                    </a:lnTo>
                    <a:lnTo>
                      <a:pt x="10" y="10"/>
                    </a:lnTo>
                    <a:lnTo>
                      <a:pt x="3" y="24"/>
                    </a:lnTo>
                    <a:lnTo>
                      <a:pt x="0" y="41"/>
                    </a:lnTo>
                    <a:lnTo>
                      <a:pt x="3" y="55"/>
                    </a:lnTo>
                    <a:lnTo>
                      <a:pt x="8" y="67"/>
                    </a:lnTo>
                    <a:lnTo>
                      <a:pt x="12" y="72"/>
                    </a:lnTo>
                    <a:lnTo>
                      <a:pt x="20" y="77"/>
                    </a:lnTo>
                    <a:lnTo>
                      <a:pt x="29" y="79"/>
                    </a:lnTo>
                    <a:lnTo>
                      <a:pt x="48" y="79"/>
                    </a:lnTo>
                    <a:lnTo>
                      <a:pt x="58" y="75"/>
                    </a:lnTo>
                    <a:lnTo>
                      <a:pt x="65" y="67"/>
                    </a:lnTo>
                    <a:lnTo>
                      <a:pt x="66" y="65"/>
                    </a:lnTo>
                    <a:lnTo>
                      <a:pt x="39" y="65"/>
                    </a:lnTo>
                    <a:lnTo>
                      <a:pt x="32" y="63"/>
                    </a:lnTo>
                    <a:lnTo>
                      <a:pt x="27" y="60"/>
                    </a:lnTo>
                    <a:lnTo>
                      <a:pt x="22" y="53"/>
                    </a:lnTo>
                    <a:lnTo>
                      <a:pt x="22" y="46"/>
                    </a:lnTo>
                    <a:lnTo>
                      <a:pt x="72" y="46"/>
                    </a:lnTo>
                    <a:lnTo>
                      <a:pt x="72" y="36"/>
                    </a:lnTo>
                    <a:lnTo>
                      <a:pt x="72" y="34"/>
                    </a:lnTo>
                    <a:lnTo>
                      <a:pt x="22" y="34"/>
                    </a:lnTo>
                    <a:lnTo>
                      <a:pt x="22" y="27"/>
                    </a:lnTo>
                    <a:lnTo>
                      <a:pt x="32" y="17"/>
                    </a:lnTo>
                    <a:lnTo>
                      <a:pt x="36" y="15"/>
                    </a:lnTo>
                    <a:lnTo>
                      <a:pt x="64" y="15"/>
                    </a:lnTo>
                    <a:lnTo>
                      <a:pt x="63" y="12"/>
                    </a:lnTo>
                    <a:lnTo>
                      <a:pt x="58" y="7"/>
                    </a:lnTo>
                    <a:lnTo>
                      <a:pt x="51" y="3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8" name="Group 333"/>
            <p:cNvGrpSpPr>
              <a:grpSpLocks/>
            </p:cNvGrpSpPr>
            <p:nvPr/>
          </p:nvGrpSpPr>
          <p:grpSpPr bwMode="auto">
            <a:xfrm>
              <a:off x="6106" y="1323"/>
              <a:ext cx="26" cy="12"/>
              <a:chOff x="6106" y="1323"/>
              <a:chExt cx="26" cy="12"/>
            </a:xfrm>
          </p:grpSpPr>
          <p:sp>
            <p:nvSpPr>
              <p:cNvPr id="93" name="Freeform 334"/>
              <p:cNvSpPr>
                <a:spLocks/>
              </p:cNvSpPr>
              <p:nvPr/>
            </p:nvSpPr>
            <p:spPr bwMode="auto">
              <a:xfrm>
                <a:off x="6106" y="1323"/>
                <a:ext cx="26" cy="12"/>
              </a:xfrm>
              <a:custGeom>
                <a:avLst/>
                <a:gdLst>
                  <a:gd name="T0" fmla="*/ 7 w 26"/>
                  <a:gd name="T1" fmla="*/ 1323 h 12"/>
                  <a:gd name="T2" fmla="*/ 2 w 26"/>
                  <a:gd name="T3" fmla="*/ 1333 h 12"/>
                  <a:gd name="T4" fmla="*/ 0 w 26"/>
                  <a:gd name="T5" fmla="*/ 1335 h 12"/>
                  <a:gd name="T6" fmla="*/ 22 w 26"/>
                  <a:gd name="T7" fmla="*/ 1335 h 12"/>
                  <a:gd name="T8" fmla="*/ 26 w 26"/>
                  <a:gd name="T9" fmla="*/ 1328 h 12"/>
                  <a:gd name="T10" fmla="*/ 7 w 26"/>
                  <a:gd name="T11" fmla="*/ 1323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12">
                    <a:moveTo>
                      <a:pt x="7" y="0"/>
                    </a:moveTo>
                    <a:lnTo>
                      <a:pt x="2" y="10"/>
                    </a:lnTo>
                    <a:lnTo>
                      <a:pt x="0" y="12"/>
                    </a:lnTo>
                    <a:lnTo>
                      <a:pt x="22" y="12"/>
                    </a:lnTo>
                    <a:lnTo>
                      <a:pt x="26" y="5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9" name="Group 335"/>
            <p:cNvGrpSpPr>
              <a:grpSpLocks/>
            </p:cNvGrpSpPr>
            <p:nvPr/>
          </p:nvGrpSpPr>
          <p:grpSpPr bwMode="auto">
            <a:xfrm>
              <a:off x="6098" y="1285"/>
              <a:ext cx="35" cy="19"/>
              <a:chOff x="6098" y="1285"/>
              <a:chExt cx="35" cy="19"/>
            </a:xfrm>
          </p:grpSpPr>
          <p:sp>
            <p:nvSpPr>
              <p:cNvPr id="92" name="Freeform 336"/>
              <p:cNvSpPr>
                <a:spLocks/>
              </p:cNvSpPr>
              <p:nvPr/>
            </p:nvSpPr>
            <p:spPr bwMode="auto">
              <a:xfrm>
                <a:off x="6098" y="1285"/>
                <a:ext cx="35" cy="19"/>
              </a:xfrm>
              <a:custGeom>
                <a:avLst/>
                <a:gdLst>
                  <a:gd name="T0" fmla="*/ 28 w 35"/>
                  <a:gd name="T1" fmla="*/ 1285 h 19"/>
                  <a:gd name="T2" fmla="*/ 0 w 35"/>
                  <a:gd name="T3" fmla="*/ 1285 h 19"/>
                  <a:gd name="T4" fmla="*/ 8 w 35"/>
                  <a:gd name="T5" fmla="*/ 1287 h 19"/>
                  <a:gd name="T6" fmla="*/ 12 w 35"/>
                  <a:gd name="T7" fmla="*/ 1289 h 19"/>
                  <a:gd name="T8" fmla="*/ 17 w 35"/>
                  <a:gd name="T9" fmla="*/ 1304 h 19"/>
                  <a:gd name="T10" fmla="*/ 36 w 35"/>
                  <a:gd name="T11" fmla="*/ 1304 h 19"/>
                  <a:gd name="T12" fmla="*/ 34 w 35"/>
                  <a:gd name="T13" fmla="*/ 1297 h 19"/>
                  <a:gd name="T14" fmla="*/ 28 w 35"/>
                  <a:gd name="T15" fmla="*/ 1285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9">
                    <a:moveTo>
                      <a:pt x="28" y="0"/>
                    </a:moveTo>
                    <a:lnTo>
                      <a:pt x="0" y="0"/>
                    </a:lnTo>
                    <a:lnTo>
                      <a:pt x="8" y="2"/>
                    </a:lnTo>
                    <a:lnTo>
                      <a:pt x="12" y="4"/>
                    </a:lnTo>
                    <a:lnTo>
                      <a:pt x="17" y="19"/>
                    </a:lnTo>
                    <a:lnTo>
                      <a:pt x="36" y="19"/>
                    </a:lnTo>
                    <a:lnTo>
                      <a:pt x="34" y="12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0" name="Group 337"/>
            <p:cNvGrpSpPr>
              <a:grpSpLocks/>
            </p:cNvGrpSpPr>
            <p:nvPr/>
          </p:nvGrpSpPr>
          <p:grpSpPr bwMode="auto">
            <a:xfrm>
              <a:off x="6149" y="1273"/>
              <a:ext cx="48" cy="77"/>
              <a:chOff x="6149" y="1273"/>
              <a:chExt cx="48" cy="77"/>
            </a:xfrm>
          </p:grpSpPr>
          <p:sp>
            <p:nvSpPr>
              <p:cNvPr id="91" name="Freeform 338"/>
              <p:cNvSpPr>
                <a:spLocks/>
              </p:cNvSpPr>
              <p:nvPr/>
            </p:nvSpPr>
            <p:spPr bwMode="auto">
              <a:xfrm>
                <a:off x="6149" y="1273"/>
                <a:ext cx="48" cy="77"/>
              </a:xfrm>
              <a:custGeom>
                <a:avLst/>
                <a:gdLst>
                  <a:gd name="T0" fmla="*/ 19 w 48"/>
                  <a:gd name="T1" fmla="*/ 1273 h 77"/>
                  <a:gd name="T2" fmla="*/ 0 w 48"/>
                  <a:gd name="T3" fmla="*/ 1273 h 77"/>
                  <a:gd name="T4" fmla="*/ 0 w 48"/>
                  <a:gd name="T5" fmla="*/ 1349 h 77"/>
                  <a:gd name="T6" fmla="*/ 21 w 48"/>
                  <a:gd name="T7" fmla="*/ 1349 h 77"/>
                  <a:gd name="T8" fmla="*/ 21 w 48"/>
                  <a:gd name="T9" fmla="*/ 1309 h 77"/>
                  <a:gd name="T10" fmla="*/ 24 w 48"/>
                  <a:gd name="T11" fmla="*/ 1299 h 77"/>
                  <a:gd name="T12" fmla="*/ 26 w 48"/>
                  <a:gd name="T13" fmla="*/ 1294 h 77"/>
                  <a:gd name="T14" fmla="*/ 31 w 48"/>
                  <a:gd name="T15" fmla="*/ 1289 h 77"/>
                  <a:gd name="T16" fmla="*/ 46 w 48"/>
                  <a:gd name="T17" fmla="*/ 1289 h 77"/>
                  <a:gd name="T18" fmla="*/ 48 w 48"/>
                  <a:gd name="T19" fmla="*/ 1282 h 77"/>
                  <a:gd name="T20" fmla="*/ 19 w 48"/>
                  <a:gd name="T21" fmla="*/ 1282 h 77"/>
                  <a:gd name="T22" fmla="*/ 19 w 48"/>
                  <a:gd name="T23" fmla="*/ 1273 h 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8" h="77">
                    <a:moveTo>
                      <a:pt x="19" y="0"/>
                    </a:moveTo>
                    <a:lnTo>
                      <a:pt x="0" y="0"/>
                    </a:lnTo>
                    <a:lnTo>
                      <a:pt x="0" y="76"/>
                    </a:lnTo>
                    <a:lnTo>
                      <a:pt x="21" y="76"/>
                    </a:lnTo>
                    <a:lnTo>
                      <a:pt x="21" y="36"/>
                    </a:lnTo>
                    <a:lnTo>
                      <a:pt x="24" y="26"/>
                    </a:lnTo>
                    <a:lnTo>
                      <a:pt x="26" y="21"/>
                    </a:lnTo>
                    <a:lnTo>
                      <a:pt x="31" y="16"/>
                    </a:lnTo>
                    <a:lnTo>
                      <a:pt x="46" y="16"/>
                    </a:lnTo>
                    <a:lnTo>
                      <a:pt x="48" y="9"/>
                    </a:lnTo>
                    <a:lnTo>
                      <a:pt x="19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1" name="Group 339"/>
            <p:cNvGrpSpPr>
              <a:grpSpLocks/>
            </p:cNvGrpSpPr>
            <p:nvPr/>
          </p:nvGrpSpPr>
          <p:grpSpPr bwMode="auto">
            <a:xfrm>
              <a:off x="6190" y="1289"/>
              <a:ext cx="5" cy="2"/>
              <a:chOff x="6190" y="1289"/>
              <a:chExt cx="5" cy="2"/>
            </a:xfrm>
          </p:grpSpPr>
          <p:sp>
            <p:nvSpPr>
              <p:cNvPr id="90" name="Freeform 340"/>
              <p:cNvSpPr>
                <a:spLocks/>
              </p:cNvSpPr>
              <p:nvPr/>
            </p:nvSpPr>
            <p:spPr bwMode="auto">
              <a:xfrm>
                <a:off x="6190" y="1289"/>
                <a:ext cx="5" cy="2"/>
              </a:xfrm>
              <a:custGeom>
                <a:avLst/>
                <a:gdLst>
                  <a:gd name="T0" fmla="*/ 5 w 5"/>
                  <a:gd name="T1" fmla="*/ 1289 h 2"/>
                  <a:gd name="T2" fmla="*/ 0 w 5"/>
                  <a:gd name="T3" fmla="*/ 1289 h 2"/>
                  <a:gd name="T4" fmla="*/ 4 w 5"/>
                  <a:gd name="T5" fmla="*/ 1292 h 2"/>
                  <a:gd name="T6" fmla="*/ 5 w 5"/>
                  <a:gd name="T7" fmla="*/ 1289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2" name="Group 341"/>
            <p:cNvGrpSpPr>
              <a:grpSpLocks/>
            </p:cNvGrpSpPr>
            <p:nvPr/>
          </p:nvGrpSpPr>
          <p:grpSpPr bwMode="auto">
            <a:xfrm>
              <a:off x="6168" y="1270"/>
              <a:ext cx="31" cy="12"/>
              <a:chOff x="6168" y="1270"/>
              <a:chExt cx="31" cy="12"/>
            </a:xfrm>
          </p:grpSpPr>
          <p:sp>
            <p:nvSpPr>
              <p:cNvPr id="89" name="Freeform 342"/>
              <p:cNvSpPr>
                <a:spLocks/>
              </p:cNvSpPr>
              <p:nvPr/>
            </p:nvSpPr>
            <p:spPr bwMode="auto">
              <a:xfrm>
                <a:off x="6168" y="1270"/>
                <a:ext cx="31" cy="12"/>
              </a:xfrm>
              <a:custGeom>
                <a:avLst/>
                <a:gdLst>
                  <a:gd name="T0" fmla="*/ 26 w 31"/>
                  <a:gd name="T1" fmla="*/ 1270 h 12"/>
                  <a:gd name="T2" fmla="*/ 14 w 31"/>
                  <a:gd name="T3" fmla="*/ 1270 h 12"/>
                  <a:gd name="T4" fmla="*/ 10 w 31"/>
                  <a:gd name="T5" fmla="*/ 1273 h 12"/>
                  <a:gd name="T6" fmla="*/ 0 w 31"/>
                  <a:gd name="T7" fmla="*/ 1282 h 12"/>
                  <a:gd name="T8" fmla="*/ 29 w 31"/>
                  <a:gd name="T9" fmla="*/ 1282 h 12"/>
                  <a:gd name="T10" fmla="*/ 31 w 31"/>
                  <a:gd name="T11" fmla="*/ 1275 h 12"/>
                  <a:gd name="T12" fmla="*/ 26 w 31"/>
                  <a:gd name="T13" fmla="*/ 127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12">
                    <a:moveTo>
                      <a:pt x="26" y="0"/>
                    </a:moveTo>
                    <a:lnTo>
                      <a:pt x="14" y="0"/>
                    </a:lnTo>
                    <a:lnTo>
                      <a:pt x="10" y="3"/>
                    </a:lnTo>
                    <a:lnTo>
                      <a:pt x="0" y="12"/>
                    </a:lnTo>
                    <a:lnTo>
                      <a:pt x="29" y="12"/>
                    </a:lnTo>
                    <a:lnTo>
                      <a:pt x="31" y="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3" name="Group 343"/>
            <p:cNvGrpSpPr>
              <a:grpSpLocks/>
            </p:cNvGrpSpPr>
            <p:nvPr/>
          </p:nvGrpSpPr>
          <p:grpSpPr bwMode="auto">
            <a:xfrm>
              <a:off x="6209" y="1273"/>
              <a:ext cx="67" cy="77"/>
              <a:chOff x="6209" y="1273"/>
              <a:chExt cx="67" cy="77"/>
            </a:xfrm>
          </p:grpSpPr>
          <p:sp>
            <p:nvSpPr>
              <p:cNvPr id="88" name="Freeform 344"/>
              <p:cNvSpPr>
                <a:spLocks/>
              </p:cNvSpPr>
              <p:nvPr/>
            </p:nvSpPr>
            <p:spPr bwMode="auto">
              <a:xfrm>
                <a:off x="6209" y="1273"/>
                <a:ext cx="67" cy="77"/>
              </a:xfrm>
              <a:custGeom>
                <a:avLst/>
                <a:gdLst>
                  <a:gd name="T0" fmla="*/ 19 w 67"/>
                  <a:gd name="T1" fmla="*/ 1273 h 77"/>
                  <a:gd name="T2" fmla="*/ 0 w 67"/>
                  <a:gd name="T3" fmla="*/ 1273 h 77"/>
                  <a:gd name="T4" fmla="*/ 0 w 67"/>
                  <a:gd name="T5" fmla="*/ 1349 h 77"/>
                  <a:gd name="T6" fmla="*/ 19 w 67"/>
                  <a:gd name="T7" fmla="*/ 1349 h 77"/>
                  <a:gd name="T8" fmla="*/ 19 w 67"/>
                  <a:gd name="T9" fmla="*/ 1304 h 77"/>
                  <a:gd name="T10" fmla="*/ 21 w 67"/>
                  <a:gd name="T11" fmla="*/ 1297 h 77"/>
                  <a:gd name="T12" fmla="*/ 24 w 67"/>
                  <a:gd name="T13" fmla="*/ 1294 h 77"/>
                  <a:gd name="T14" fmla="*/ 26 w 67"/>
                  <a:gd name="T15" fmla="*/ 1289 h 77"/>
                  <a:gd name="T16" fmla="*/ 36 w 67"/>
                  <a:gd name="T17" fmla="*/ 1285 h 77"/>
                  <a:gd name="T18" fmla="*/ 67 w 67"/>
                  <a:gd name="T19" fmla="*/ 1285 h 77"/>
                  <a:gd name="T20" fmla="*/ 66 w 67"/>
                  <a:gd name="T21" fmla="*/ 1282 h 77"/>
                  <a:gd name="T22" fmla="*/ 19 w 67"/>
                  <a:gd name="T23" fmla="*/ 1282 h 77"/>
                  <a:gd name="T24" fmla="*/ 19 w 67"/>
                  <a:gd name="T25" fmla="*/ 1273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7" h="77">
                    <a:moveTo>
                      <a:pt x="19" y="0"/>
                    </a:moveTo>
                    <a:lnTo>
                      <a:pt x="0" y="0"/>
                    </a:lnTo>
                    <a:lnTo>
                      <a:pt x="0" y="76"/>
                    </a:lnTo>
                    <a:lnTo>
                      <a:pt x="19" y="76"/>
                    </a:lnTo>
                    <a:lnTo>
                      <a:pt x="19" y="31"/>
                    </a:lnTo>
                    <a:lnTo>
                      <a:pt x="21" y="24"/>
                    </a:lnTo>
                    <a:lnTo>
                      <a:pt x="24" y="21"/>
                    </a:lnTo>
                    <a:lnTo>
                      <a:pt x="26" y="16"/>
                    </a:lnTo>
                    <a:lnTo>
                      <a:pt x="36" y="12"/>
                    </a:lnTo>
                    <a:lnTo>
                      <a:pt x="67" y="12"/>
                    </a:lnTo>
                    <a:lnTo>
                      <a:pt x="66" y="9"/>
                    </a:lnTo>
                    <a:lnTo>
                      <a:pt x="19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4" name="Group 345"/>
            <p:cNvGrpSpPr>
              <a:grpSpLocks/>
            </p:cNvGrpSpPr>
            <p:nvPr/>
          </p:nvGrpSpPr>
          <p:grpSpPr bwMode="auto">
            <a:xfrm>
              <a:off x="6245" y="1285"/>
              <a:ext cx="34" cy="65"/>
              <a:chOff x="6245" y="1285"/>
              <a:chExt cx="34" cy="65"/>
            </a:xfrm>
          </p:grpSpPr>
          <p:sp>
            <p:nvSpPr>
              <p:cNvPr id="87" name="Freeform 346"/>
              <p:cNvSpPr>
                <a:spLocks/>
              </p:cNvSpPr>
              <p:nvPr/>
            </p:nvSpPr>
            <p:spPr bwMode="auto">
              <a:xfrm>
                <a:off x="6245" y="1285"/>
                <a:ext cx="34" cy="65"/>
              </a:xfrm>
              <a:custGeom>
                <a:avLst/>
                <a:gdLst>
                  <a:gd name="T0" fmla="*/ 31 w 34"/>
                  <a:gd name="T1" fmla="*/ 1285 h 65"/>
                  <a:gd name="T2" fmla="*/ 0 w 34"/>
                  <a:gd name="T3" fmla="*/ 1285 h 65"/>
                  <a:gd name="T4" fmla="*/ 5 w 34"/>
                  <a:gd name="T5" fmla="*/ 1287 h 65"/>
                  <a:gd name="T6" fmla="*/ 7 w 34"/>
                  <a:gd name="T7" fmla="*/ 1287 h 65"/>
                  <a:gd name="T8" fmla="*/ 9 w 34"/>
                  <a:gd name="T9" fmla="*/ 1292 h 65"/>
                  <a:gd name="T10" fmla="*/ 12 w 34"/>
                  <a:gd name="T11" fmla="*/ 1294 h 65"/>
                  <a:gd name="T12" fmla="*/ 14 w 34"/>
                  <a:gd name="T13" fmla="*/ 1299 h 65"/>
                  <a:gd name="T14" fmla="*/ 14 w 34"/>
                  <a:gd name="T15" fmla="*/ 1349 h 65"/>
                  <a:gd name="T16" fmla="*/ 33 w 34"/>
                  <a:gd name="T17" fmla="*/ 1349 h 65"/>
                  <a:gd name="T18" fmla="*/ 33 w 34"/>
                  <a:gd name="T19" fmla="*/ 1292 h 65"/>
                  <a:gd name="T20" fmla="*/ 31 w 34"/>
                  <a:gd name="T21" fmla="*/ 1287 h 65"/>
                  <a:gd name="T22" fmla="*/ 31 w 34"/>
                  <a:gd name="T23" fmla="*/ 1285 h 6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4" h="65">
                    <a:moveTo>
                      <a:pt x="31" y="0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9" y="7"/>
                    </a:lnTo>
                    <a:lnTo>
                      <a:pt x="12" y="9"/>
                    </a:lnTo>
                    <a:lnTo>
                      <a:pt x="14" y="14"/>
                    </a:lnTo>
                    <a:lnTo>
                      <a:pt x="14" y="64"/>
                    </a:lnTo>
                    <a:lnTo>
                      <a:pt x="33" y="64"/>
                    </a:lnTo>
                    <a:lnTo>
                      <a:pt x="33" y="7"/>
                    </a:lnTo>
                    <a:lnTo>
                      <a:pt x="31" y="2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5" name="Group 347"/>
            <p:cNvGrpSpPr>
              <a:grpSpLocks/>
            </p:cNvGrpSpPr>
            <p:nvPr/>
          </p:nvGrpSpPr>
          <p:grpSpPr bwMode="auto">
            <a:xfrm>
              <a:off x="6228" y="1270"/>
              <a:ext cx="47" cy="12"/>
              <a:chOff x="6228" y="1270"/>
              <a:chExt cx="47" cy="12"/>
            </a:xfrm>
          </p:grpSpPr>
          <p:sp>
            <p:nvSpPr>
              <p:cNvPr id="86" name="Freeform 348"/>
              <p:cNvSpPr>
                <a:spLocks/>
              </p:cNvSpPr>
              <p:nvPr/>
            </p:nvSpPr>
            <p:spPr bwMode="auto">
              <a:xfrm>
                <a:off x="6228" y="1270"/>
                <a:ext cx="47" cy="12"/>
              </a:xfrm>
              <a:custGeom>
                <a:avLst/>
                <a:gdLst>
                  <a:gd name="T0" fmla="*/ 31 w 47"/>
                  <a:gd name="T1" fmla="*/ 1270 h 12"/>
                  <a:gd name="T2" fmla="*/ 24 w 47"/>
                  <a:gd name="T3" fmla="*/ 1270 h 12"/>
                  <a:gd name="T4" fmla="*/ 10 w 47"/>
                  <a:gd name="T5" fmla="*/ 1273 h 12"/>
                  <a:gd name="T6" fmla="*/ 0 w 47"/>
                  <a:gd name="T7" fmla="*/ 1282 h 12"/>
                  <a:gd name="T8" fmla="*/ 47 w 47"/>
                  <a:gd name="T9" fmla="*/ 1282 h 12"/>
                  <a:gd name="T10" fmla="*/ 43 w 47"/>
                  <a:gd name="T11" fmla="*/ 1275 h 12"/>
                  <a:gd name="T12" fmla="*/ 38 w 47"/>
                  <a:gd name="T13" fmla="*/ 1273 h 12"/>
                  <a:gd name="T14" fmla="*/ 31 w 47"/>
                  <a:gd name="T15" fmla="*/ 1270 h 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7" h="12">
                    <a:moveTo>
                      <a:pt x="31" y="0"/>
                    </a:moveTo>
                    <a:lnTo>
                      <a:pt x="24" y="0"/>
                    </a:lnTo>
                    <a:lnTo>
                      <a:pt x="10" y="3"/>
                    </a:lnTo>
                    <a:lnTo>
                      <a:pt x="0" y="12"/>
                    </a:lnTo>
                    <a:lnTo>
                      <a:pt x="47" y="12"/>
                    </a:lnTo>
                    <a:lnTo>
                      <a:pt x="43" y="5"/>
                    </a:lnTo>
                    <a:lnTo>
                      <a:pt x="38" y="3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6" name="Group 349"/>
            <p:cNvGrpSpPr>
              <a:grpSpLocks/>
            </p:cNvGrpSpPr>
            <p:nvPr/>
          </p:nvGrpSpPr>
          <p:grpSpPr bwMode="auto">
            <a:xfrm>
              <a:off x="6293" y="1285"/>
              <a:ext cx="70" cy="65"/>
              <a:chOff x="6293" y="1285"/>
              <a:chExt cx="70" cy="65"/>
            </a:xfrm>
          </p:grpSpPr>
          <p:sp>
            <p:nvSpPr>
              <p:cNvPr id="85" name="Freeform 350"/>
              <p:cNvSpPr>
                <a:spLocks/>
              </p:cNvSpPr>
              <p:nvPr/>
            </p:nvSpPr>
            <p:spPr bwMode="auto">
              <a:xfrm>
                <a:off x="6293" y="1285"/>
                <a:ext cx="70" cy="65"/>
              </a:xfrm>
              <a:custGeom>
                <a:avLst/>
                <a:gdLst>
                  <a:gd name="T0" fmla="*/ 65 w 70"/>
                  <a:gd name="T1" fmla="*/ 1285 h 65"/>
                  <a:gd name="T2" fmla="*/ 36 w 70"/>
                  <a:gd name="T3" fmla="*/ 1285 h 65"/>
                  <a:gd name="T4" fmla="*/ 45 w 70"/>
                  <a:gd name="T5" fmla="*/ 1289 h 65"/>
                  <a:gd name="T6" fmla="*/ 48 w 70"/>
                  <a:gd name="T7" fmla="*/ 1292 h 65"/>
                  <a:gd name="T8" fmla="*/ 48 w 70"/>
                  <a:gd name="T9" fmla="*/ 1299 h 65"/>
                  <a:gd name="T10" fmla="*/ 41 w 70"/>
                  <a:gd name="T11" fmla="*/ 1301 h 65"/>
                  <a:gd name="T12" fmla="*/ 29 w 70"/>
                  <a:gd name="T13" fmla="*/ 1304 h 65"/>
                  <a:gd name="T14" fmla="*/ 19 w 70"/>
                  <a:gd name="T15" fmla="*/ 1306 h 65"/>
                  <a:gd name="T16" fmla="*/ 12 w 70"/>
                  <a:gd name="T17" fmla="*/ 1309 h 65"/>
                  <a:gd name="T18" fmla="*/ 7 w 70"/>
                  <a:gd name="T19" fmla="*/ 1311 h 65"/>
                  <a:gd name="T20" fmla="*/ 2 w 70"/>
                  <a:gd name="T21" fmla="*/ 1321 h 65"/>
                  <a:gd name="T22" fmla="*/ 0 w 70"/>
                  <a:gd name="T23" fmla="*/ 1328 h 65"/>
                  <a:gd name="T24" fmla="*/ 2 w 70"/>
                  <a:gd name="T25" fmla="*/ 1337 h 65"/>
                  <a:gd name="T26" fmla="*/ 7 w 70"/>
                  <a:gd name="T27" fmla="*/ 1345 h 65"/>
                  <a:gd name="T28" fmla="*/ 17 w 70"/>
                  <a:gd name="T29" fmla="*/ 1349 h 65"/>
                  <a:gd name="T30" fmla="*/ 33 w 70"/>
                  <a:gd name="T31" fmla="*/ 1349 h 65"/>
                  <a:gd name="T32" fmla="*/ 38 w 70"/>
                  <a:gd name="T33" fmla="*/ 1347 h 65"/>
                  <a:gd name="T34" fmla="*/ 45 w 70"/>
                  <a:gd name="T35" fmla="*/ 1345 h 65"/>
                  <a:gd name="T36" fmla="*/ 50 w 70"/>
                  <a:gd name="T37" fmla="*/ 1340 h 65"/>
                  <a:gd name="T38" fmla="*/ 70 w 70"/>
                  <a:gd name="T39" fmla="*/ 1340 h 65"/>
                  <a:gd name="T40" fmla="*/ 69 w 70"/>
                  <a:gd name="T41" fmla="*/ 1337 h 65"/>
                  <a:gd name="T42" fmla="*/ 68 w 70"/>
                  <a:gd name="T43" fmla="*/ 1335 h 65"/>
                  <a:gd name="T44" fmla="*/ 29 w 70"/>
                  <a:gd name="T45" fmla="*/ 1335 h 65"/>
                  <a:gd name="T46" fmla="*/ 24 w 70"/>
                  <a:gd name="T47" fmla="*/ 1333 h 65"/>
                  <a:gd name="T48" fmla="*/ 21 w 70"/>
                  <a:gd name="T49" fmla="*/ 1330 h 65"/>
                  <a:gd name="T50" fmla="*/ 21 w 70"/>
                  <a:gd name="T51" fmla="*/ 1323 h 65"/>
                  <a:gd name="T52" fmla="*/ 29 w 70"/>
                  <a:gd name="T53" fmla="*/ 1316 h 65"/>
                  <a:gd name="T54" fmla="*/ 36 w 70"/>
                  <a:gd name="T55" fmla="*/ 1313 h 65"/>
                  <a:gd name="T56" fmla="*/ 43 w 70"/>
                  <a:gd name="T57" fmla="*/ 1313 h 65"/>
                  <a:gd name="T58" fmla="*/ 48 w 70"/>
                  <a:gd name="T59" fmla="*/ 1311 h 65"/>
                  <a:gd name="T60" fmla="*/ 67 w 70"/>
                  <a:gd name="T61" fmla="*/ 1311 h 65"/>
                  <a:gd name="T62" fmla="*/ 67 w 70"/>
                  <a:gd name="T63" fmla="*/ 1289 h 65"/>
                  <a:gd name="T64" fmla="*/ 65 w 70"/>
                  <a:gd name="T65" fmla="*/ 1285 h 6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0" h="65">
                    <a:moveTo>
                      <a:pt x="65" y="0"/>
                    </a:moveTo>
                    <a:lnTo>
                      <a:pt x="36" y="0"/>
                    </a:lnTo>
                    <a:lnTo>
                      <a:pt x="45" y="4"/>
                    </a:lnTo>
                    <a:lnTo>
                      <a:pt x="48" y="7"/>
                    </a:lnTo>
                    <a:lnTo>
                      <a:pt x="48" y="14"/>
                    </a:lnTo>
                    <a:lnTo>
                      <a:pt x="41" y="16"/>
                    </a:lnTo>
                    <a:lnTo>
                      <a:pt x="29" y="19"/>
                    </a:lnTo>
                    <a:lnTo>
                      <a:pt x="19" y="21"/>
                    </a:lnTo>
                    <a:lnTo>
                      <a:pt x="12" y="24"/>
                    </a:lnTo>
                    <a:lnTo>
                      <a:pt x="7" y="26"/>
                    </a:lnTo>
                    <a:lnTo>
                      <a:pt x="2" y="36"/>
                    </a:lnTo>
                    <a:lnTo>
                      <a:pt x="0" y="43"/>
                    </a:lnTo>
                    <a:lnTo>
                      <a:pt x="2" y="52"/>
                    </a:lnTo>
                    <a:lnTo>
                      <a:pt x="7" y="60"/>
                    </a:lnTo>
                    <a:lnTo>
                      <a:pt x="17" y="64"/>
                    </a:lnTo>
                    <a:lnTo>
                      <a:pt x="33" y="64"/>
                    </a:lnTo>
                    <a:lnTo>
                      <a:pt x="38" y="62"/>
                    </a:lnTo>
                    <a:lnTo>
                      <a:pt x="45" y="60"/>
                    </a:lnTo>
                    <a:lnTo>
                      <a:pt x="50" y="55"/>
                    </a:lnTo>
                    <a:lnTo>
                      <a:pt x="70" y="55"/>
                    </a:lnTo>
                    <a:lnTo>
                      <a:pt x="69" y="52"/>
                    </a:lnTo>
                    <a:lnTo>
                      <a:pt x="68" y="50"/>
                    </a:lnTo>
                    <a:lnTo>
                      <a:pt x="29" y="50"/>
                    </a:lnTo>
                    <a:lnTo>
                      <a:pt x="24" y="48"/>
                    </a:lnTo>
                    <a:lnTo>
                      <a:pt x="21" y="45"/>
                    </a:lnTo>
                    <a:lnTo>
                      <a:pt x="21" y="38"/>
                    </a:lnTo>
                    <a:lnTo>
                      <a:pt x="29" y="31"/>
                    </a:lnTo>
                    <a:lnTo>
                      <a:pt x="36" y="28"/>
                    </a:lnTo>
                    <a:lnTo>
                      <a:pt x="43" y="28"/>
                    </a:lnTo>
                    <a:lnTo>
                      <a:pt x="48" y="26"/>
                    </a:lnTo>
                    <a:lnTo>
                      <a:pt x="67" y="26"/>
                    </a:lnTo>
                    <a:lnTo>
                      <a:pt x="67" y="4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7" name="Group 351"/>
            <p:cNvGrpSpPr>
              <a:grpSpLocks/>
            </p:cNvGrpSpPr>
            <p:nvPr/>
          </p:nvGrpSpPr>
          <p:grpSpPr bwMode="auto">
            <a:xfrm>
              <a:off x="6343" y="1340"/>
              <a:ext cx="22" cy="10"/>
              <a:chOff x="6343" y="1340"/>
              <a:chExt cx="22" cy="10"/>
            </a:xfrm>
          </p:grpSpPr>
          <p:sp>
            <p:nvSpPr>
              <p:cNvPr id="84" name="Freeform 352"/>
              <p:cNvSpPr>
                <a:spLocks/>
              </p:cNvSpPr>
              <p:nvPr/>
            </p:nvSpPr>
            <p:spPr bwMode="auto">
              <a:xfrm>
                <a:off x="6343" y="1340"/>
                <a:ext cx="22" cy="10"/>
              </a:xfrm>
              <a:custGeom>
                <a:avLst/>
                <a:gdLst>
                  <a:gd name="T0" fmla="*/ 20 w 22"/>
                  <a:gd name="T1" fmla="*/ 1340 h 10"/>
                  <a:gd name="T2" fmla="*/ 0 w 22"/>
                  <a:gd name="T3" fmla="*/ 1340 h 10"/>
                  <a:gd name="T4" fmla="*/ 0 w 22"/>
                  <a:gd name="T5" fmla="*/ 1342 h 10"/>
                  <a:gd name="T6" fmla="*/ 3 w 22"/>
                  <a:gd name="T7" fmla="*/ 1347 h 10"/>
                  <a:gd name="T8" fmla="*/ 3 w 22"/>
                  <a:gd name="T9" fmla="*/ 1349 h 10"/>
                  <a:gd name="T10" fmla="*/ 22 w 22"/>
                  <a:gd name="T11" fmla="*/ 1349 h 10"/>
                  <a:gd name="T12" fmla="*/ 22 w 22"/>
                  <a:gd name="T13" fmla="*/ 1345 h 10"/>
                  <a:gd name="T14" fmla="*/ 20 w 22"/>
                  <a:gd name="T15" fmla="*/ 134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" h="10">
                    <a:moveTo>
                      <a:pt x="2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22" y="9"/>
                    </a:lnTo>
                    <a:lnTo>
                      <a:pt x="22" y="5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8" name="Group 353"/>
            <p:cNvGrpSpPr>
              <a:grpSpLocks/>
            </p:cNvGrpSpPr>
            <p:nvPr/>
          </p:nvGrpSpPr>
          <p:grpSpPr bwMode="auto">
            <a:xfrm>
              <a:off x="6331" y="1311"/>
              <a:ext cx="30" cy="24"/>
              <a:chOff x="6331" y="1311"/>
              <a:chExt cx="30" cy="24"/>
            </a:xfrm>
          </p:grpSpPr>
          <p:sp>
            <p:nvSpPr>
              <p:cNvPr id="83" name="Freeform 354"/>
              <p:cNvSpPr>
                <a:spLocks/>
              </p:cNvSpPr>
              <p:nvPr/>
            </p:nvSpPr>
            <p:spPr bwMode="auto">
              <a:xfrm>
                <a:off x="6331" y="1311"/>
                <a:ext cx="30" cy="24"/>
              </a:xfrm>
              <a:custGeom>
                <a:avLst/>
                <a:gdLst>
                  <a:gd name="T0" fmla="*/ 29 w 30"/>
                  <a:gd name="T1" fmla="*/ 1311 h 24"/>
                  <a:gd name="T2" fmla="*/ 10 w 30"/>
                  <a:gd name="T3" fmla="*/ 1311 h 24"/>
                  <a:gd name="T4" fmla="*/ 10 w 30"/>
                  <a:gd name="T5" fmla="*/ 1325 h 24"/>
                  <a:gd name="T6" fmla="*/ 7 w 30"/>
                  <a:gd name="T7" fmla="*/ 1330 h 24"/>
                  <a:gd name="T8" fmla="*/ 5 w 30"/>
                  <a:gd name="T9" fmla="*/ 1333 h 24"/>
                  <a:gd name="T10" fmla="*/ 0 w 30"/>
                  <a:gd name="T11" fmla="*/ 1335 h 24"/>
                  <a:gd name="T12" fmla="*/ 30 w 30"/>
                  <a:gd name="T13" fmla="*/ 1335 h 24"/>
                  <a:gd name="T14" fmla="*/ 29 w 30"/>
                  <a:gd name="T15" fmla="*/ 1333 h 24"/>
                  <a:gd name="T16" fmla="*/ 29 w 30"/>
                  <a:gd name="T17" fmla="*/ 131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0" h="24">
                    <a:moveTo>
                      <a:pt x="29" y="0"/>
                    </a:moveTo>
                    <a:lnTo>
                      <a:pt x="10" y="0"/>
                    </a:lnTo>
                    <a:lnTo>
                      <a:pt x="10" y="14"/>
                    </a:lnTo>
                    <a:lnTo>
                      <a:pt x="7" y="19"/>
                    </a:lnTo>
                    <a:lnTo>
                      <a:pt x="5" y="22"/>
                    </a:lnTo>
                    <a:lnTo>
                      <a:pt x="0" y="24"/>
                    </a:lnTo>
                    <a:lnTo>
                      <a:pt x="30" y="24"/>
                    </a:lnTo>
                    <a:lnTo>
                      <a:pt x="29" y="22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9" name="Group 355"/>
            <p:cNvGrpSpPr>
              <a:grpSpLocks/>
            </p:cNvGrpSpPr>
            <p:nvPr/>
          </p:nvGrpSpPr>
          <p:grpSpPr bwMode="auto">
            <a:xfrm>
              <a:off x="6295" y="1270"/>
              <a:ext cx="63" cy="26"/>
              <a:chOff x="6295" y="1270"/>
              <a:chExt cx="63" cy="26"/>
            </a:xfrm>
          </p:grpSpPr>
          <p:sp>
            <p:nvSpPr>
              <p:cNvPr id="82" name="Freeform 356"/>
              <p:cNvSpPr>
                <a:spLocks/>
              </p:cNvSpPr>
              <p:nvPr/>
            </p:nvSpPr>
            <p:spPr bwMode="auto">
              <a:xfrm>
                <a:off x="6295" y="1270"/>
                <a:ext cx="63" cy="26"/>
              </a:xfrm>
              <a:custGeom>
                <a:avLst/>
                <a:gdLst>
                  <a:gd name="T0" fmla="*/ 46 w 63"/>
                  <a:gd name="T1" fmla="*/ 1270 h 26"/>
                  <a:gd name="T2" fmla="*/ 34 w 63"/>
                  <a:gd name="T3" fmla="*/ 1270 h 26"/>
                  <a:gd name="T4" fmla="*/ 22 w 63"/>
                  <a:gd name="T5" fmla="*/ 1273 h 26"/>
                  <a:gd name="T6" fmla="*/ 12 w 63"/>
                  <a:gd name="T7" fmla="*/ 1275 h 26"/>
                  <a:gd name="T8" fmla="*/ 5 w 63"/>
                  <a:gd name="T9" fmla="*/ 1282 h 26"/>
                  <a:gd name="T10" fmla="*/ 0 w 63"/>
                  <a:gd name="T11" fmla="*/ 1292 h 26"/>
                  <a:gd name="T12" fmla="*/ 19 w 63"/>
                  <a:gd name="T13" fmla="*/ 1297 h 26"/>
                  <a:gd name="T14" fmla="*/ 24 w 63"/>
                  <a:gd name="T15" fmla="*/ 1287 h 26"/>
                  <a:gd name="T16" fmla="*/ 29 w 63"/>
                  <a:gd name="T17" fmla="*/ 1287 h 26"/>
                  <a:gd name="T18" fmla="*/ 34 w 63"/>
                  <a:gd name="T19" fmla="*/ 1285 h 26"/>
                  <a:gd name="T20" fmla="*/ 63 w 63"/>
                  <a:gd name="T21" fmla="*/ 1285 h 26"/>
                  <a:gd name="T22" fmla="*/ 63 w 63"/>
                  <a:gd name="T23" fmla="*/ 1282 h 26"/>
                  <a:gd name="T24" fmla="*/ 60 w 63"/>
                  <a:gd name="T25" fmla="*/ 1277 h 26"/>
                  <a:gd name="T26" fmla="*/ 55 w 63"/>
                  <a:gd name="T27" fmla="*/ 1273 h 26"/>
                  <a:gd name="T28" fmla="*/ 46 w 63"/>
                  <a:gd name="T29" fmla="*/ 1270 h 2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3" h="26">
                    <a:moveTo>
                      <a:pt x="46" y="0"/>
                    </a:moveTo>
                    <a:lnTo>
                      <a:pt x="34" y="0"/>
                    </a:lnTo>
                    <a:lnTo>
                      <a:pt x="22" y="3"/>
                    </a:lnTo>
                    <a:lnTo>
                      <a:pt x="12" y="5"/>
                    </a:lnTo>
                    <a:lnTo>
                      <a:pt x="5" y="12"/>
                    </a:lnTo>
                    <a:lnTo>
                      <a:pt x="0" y="22"/>
                    </a:lnTo>
                    <a:lnTo>
                      <a:pt x="19" y="27"/>
                    </a:lnTo>
                    <a:lnTo>
                      <a:pt x="24" y="17"/>
                    </a:lnTo>
                    <a:lnTo>
                      <a:pt x="29" y="17"/>
                    </a:lnTo>
                    <a:lnTo>
                      <a:pt x="34" y="15"/>
                    </a:lnTo>
                    <a:lnTo>
                      <a:pt x="63" y="15"/>
                    </a:lnTo>
                    <a:lnTo>
                      <a:pt x="63" y="12"/>
                    </a:lnTo>
                    <a:lnTo>
                      <a:pt x="60" y="7"/>
                    </a:lnTo>
                    <a:lnTo>
                      <a:pt x="55" y="3"/>
                    </a:lnTo>
                    <a:lnTo>
                      <a:pt x="46" y="0"/>
                    </a:lnTo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0" name="Group 357"/>
            <p:cNvGrpSpPr>
              <a:grpSpLocks/>
            </p:cNvGrpSpPr>
            <p:nvPr/>
          </p:nvGrpSpPr>
          <p:grpSpPr bwMode="auto">
            <a:xfrm>
              <a:off x="6394" y="1244"/>
              <a:ext cx="2" cy="108"/>
              <a:chOff x="6394" y="1244"/>
              <a:chExt cx="2" cy="108"/>
            </a:xfrm>
          </p:grpSpPr>
          <p:sp>
            <p:nvSpPr>
              <p:cNvPr id="81" name="Freeform 358"/>
              <p:cNvSpPr>
                <a:spLocks/>
              </p:cNvSpPr>
              <p:nvPr/>
            </p:nvSpPr>
            <p:spPr bwMode="auto">
              <a:xfrm>
                <a:off x="6394" y="1244"/>
                <a:ext cx="2" cy="108"/>
              </a:xfrm>
              <a:custGeom>
                <a:avLst/>
                <a:gdLst>
                  <a:gd name="T0" fmla="*/ 0 w 2"/>
                  <a:gd name="T1" fmla="*/ 1244 h 108"/>
                  <a:gd name="T2" fmla="*/ 0 w 2"/>
                  <a:gd name="T3" fmla="*/ 1352 h 10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08">
                    <a:moveTo>
                      <a:pt x="0" y="0"/>
                    </a:moveTo>
                    <a:lnTo>
                      <a:pt x="0" y="108"/>
                    </a:lnTo>
                  </a:path>
                </a:pathLst>
              </a:custGeom>
              <a:noFill/>
              <a:ln w="16510">
                <a:solidFill>
                  <a:srgbClr val="1A1A1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170" name="Oval 169"/>
          <p:cNvSpPr/>
          <p:nvPr/>
        </p:nvSpPr>
        <p:spPr>
          <a:xfrm>
            <a:off x="1828830" y="1600220"/>
            <a:ext cx="4571949" cy="4571950"/>
          </a:xfrm>
          <a:prstGeom prst="ellipse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Oval 170"/>
          <p:cNvSpPr/>
          <p:nvPr/>
        </p:nvSpPr>
        <p:spPr>
          <a:xfrm>
            <a:off x="2468903" y="2240293"/>
            <a:ext cx="3291804" cy="3383243"/>
          </a:xfrm>
          <a:prstGeom prst="ellipse">
            <a:avLst/>
          </a:prstGeom>
          <a:noFill/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Rectangle 171"/>
          <p:cNvSpPr/>
          <p:nvPr/>
        </p:nvSpPr>
        <p:spPr>
          <a:xfrm>
            <a:off x="5303512" y="5897853"/>
            <a:ext cx="359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↔ Feedback, influence, control</a:t>
            </a:r>
          </a:p>
        </p:txBody>
      </p:sp>
    </p:spTree>
    <p:extLst>
      <p:ext uri="{BB962C8B-B14F-4D97-AF65-F5344CB8AC3E}">
        <p14:creationId xmlns:p14="http://schemas.microsoft.com/office/powerpoint/2010/main" val="214573174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B50202"/>
                </a:solidFill>
              </a:rPr>
              <a:t>Exhibit 5-16</a:t>
            </a:r>
            <a:br>
              <a:rPr lang="en-US" sz="3200" dirty="0" smtClean="0">
                <a:solidFill>
                  <a:srgbClr val="B50202"/>
                </a:solidFill>
              </a:rPr>
            </a:br>
            <a:r>
              <a:rPr lang="en-US" sz="3200" dirty="0" smtClean="0"/>
              <a:t>The Entrepreneurial Strategy Matrix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31</a:t>
            </a:fld>
            <a:endParaRPr lang="en-US" dirty="0">
              <a:cs typeface="+mn-cs"/>
            </a:endParaRPr>
          </a:p>
        </p:txBody>
      </p:sp>
      <p:pic>
        <p:nvPicPr>
          <p:cNvPr id="5" name="Picture 4" descr="130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4" y="1882742"/>
            <a:ext cx="6957016" cy="45637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2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B50202"/>
                </a:solidFill>
              </a:rPr>
              <a:t>Exhibit 5-16</a:t>
            </a:r>
            <a:br>
              <a:rPr lang="en-US" sz="3200" dirty="0" smtClean="0">
                <a:solidFill>
                  <a:srgbClr val="B50202"/>
                </a:solidFill>
              </a:rPr>
            </a:br>
            <a:r>
              <a:rPr lang="en-US" sz="3200" dirty="0" smtClean="0"/>
              <a:t>The Entrepreneurial Strategy Matrix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32</a:t>
            </a:fld>
            <a:endParaRPr lang="en-US" dirty="0">
              <a:cs typeface="+mn-cs"/>
            </a:endParaRPr>
          </a:p>
        </p:txBody>
      </p:sp>
      <p:pic>
        <p:nvPicPr>
          <p:cNvPr id="6" name="Picture 5" descr="13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62" y="1600220"/>
            <a:ext cx="6676980" cy="4701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55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691659"/>
            <a:ext cx="4503415" cy="4845637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500" dirty="0"/>
              <a:t>B</a:t>
            </a:r>
            <a:r>
              <a:rPr lang="en-US" sz="2500" dirty="0" smtClean="0"/>
              <a:t>usiness plan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/>
              <a:t>C Corporation</a:t>
            </a:r>
          </a:p>
          <a:p>
            <a:pPr>
              <a:spcBef>
                <a:spcPts val="400"/>
              </a:spcBef>
            </a:pPr>
            <a:r>
              <a:rPr lang="en-US" sz="2500" dirty="0" smtClean="0"/>
              <a:t>Corporation 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External environment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General  partners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Internal environment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Limited </a:t>
            </a:r>
            <a:r>
              <a:rPr lang="en-US" sz="2500" dirty="0"/>
              <a:t>liability </a:t>
            </a:r>
            <a:r>
              <a:rPr lang="en-US" sz="2500" dirty="0" smtClean="0"/>
              <a:t>company </a:t>
            </a:r>
            <a:r>
              <a:rPr lang="en-US" sz="2500" dirty="0"/>
              <a:t>(LLC) </a:t>
            </a:r>
          </a:p>
          <a:p>
            <a:pPr>
              <a:spcBef>
                <a:spcPts val="400"/>
              </a:spcBef>
            </a:pPr>
            <a:r>
              <a:rPr lang="en-US" sz="2500" dirty="0" smtClean="0"/>
              <a:t>Limited partner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Partnership</a:t>
            </a:r>
            <a:endParaRPr lang="en-US" sz="2500" dirty="0"/>
          </a:p>
          <a:p>
            <a:pPr>
              <a:spcBef>
                <a:spcPts val="400"/>
              </a:spcBef>
            </a:pPr>
            <a:r>
              <a:rPr lang="en-US" sz="2500" dirty="0" smtClean="0"/>
              <a:t>Partnership </a:t>
            </a:r>
            <a:r>
              <a:rPr lang="en-US" sz="2500" dirty="0"/>
              <a:t>a</a:t>
            </a:r>
            <a:r>
              <a:rPr lang="en-US" sz="2500" dirty="0" smtClean="0"/>
              <a:t>greement</a:t>
            </a:r>
            <a:endParaRPr lang="en-US" sz="25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4914852" y="1691314"/>
            <a:ext cx="4046220" cy="48466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9250" indent="-349250" defTabSz="914400" eaLnBrk="1" latinLnBrk="0" hangingPunct="1">
              <a:spcBef>
                <a:spcPts val="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5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685800" indent="-336550" defTabSz="91440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>
                <a:solidFill>
                  <a:srgbClr val="006699"/>
                </a:solidFill>
                <a:latin typeface="Arial"/>
                <a:cs typeface="Arial"/>
              </a:defRPr>
            </a:lvl2pPr>
            <a:lvl3pPr marL="96837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>
                <a:solidFill>
                  <a:srgbClr val="000000"/>
                </a:solidFill>
                <a:latin typeface="Arial"/>
                <a:cs typeface="Arial"/>
              </a:defRPr>
            </a:lvl3pPr>
            <a:lvl4pPr marL="1263650" indent="-295275" defTabSz="91440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4pPr>
            <a:lvl5pPr marL="154622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5pPr>
            <a:lvl6pPr marL="1828800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6pPr>
            <a:lvl7pPr marL="21177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7pPr>
            <a:lvl8pPr marL="2398713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8pPr>
            <a:lvl9pPr marL="26892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Unlimited </a:t>
            </a:r>
            <a:r>
              <a:rPr lang="en-US" dirty="0"/>
              <a:t>partnership 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S </a:t>
            </a:r>
            <a:r>
              <a:rPr lang="en-US" dirty="0"/>
              <a:t>Corporation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Sole </a:t>
            </a:r>
            <a:r>
              <a:rPr lang="en-US" dirty="0"/>
              <a:t>proprietorship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Stakeholders</a:t>
            </a:r>
            <a:endParaRPr lang="en-US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Strategy </a:t>
            </a:r>
            <a:endParaRPr lang="en-US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System</a:t>
            </a:r>
            <a:endParaRPr lang="en-US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Transformation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/>
              <a:t>Uniform Partnership Act (UPA) 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/>
              <a:t>U</a:t>
            </a:r>
            <a:r>
              <a:rPr lang="en-US" dirty="0" smtClean="0"/>
              <a:t>nlimited </a:t>
            </a:r>
            <a:r>
              <a:rPr lang="en-US" dirty="0"/>
              <a:t>liability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2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3000" dirty="0">
                <a:solidFill>
                  <a:srgbClr val="DE0007"/>
                </a:solidFill>
              </a:rPr>
              <a:t>B</a:t>
            </a:r>
            <a:r>
              <a:rPr lang="en-US" sz="3000" dirty="0" smtClean="0">
                <a:solidFill>
                  <a:srgbClr val="DE0007"/>
                </a:solidFill>
              </a:rPr>
              <a:t>usiness </a:t>
            </a:r>
            <a:r>
              <a:rPr lang="en-US" sz="3000" dirty="0">
                <a:solidFill>
                  <a:srgbClr val="DE0007"/>
                </a:solidFill>
              </a:rPr>
              <a:t>model </a:t>
            </a:r>
            <a:r>
              <a:rPr lang="en-US" sz="3000" dirty="0"/>
              <a:t>identifies </a:t>
            </a:r>
            <a:r>
              <a:rPr lang="en-US" sz="3000" dirty="0" smtClean="0"/>
              <a:t>product </a:t>
            </a:r>
            <a:r>
              <a:rPr lang="en-US" sz="3000" dirty="0"/>
              <a:t>and service value, customers, the way it makes a profit, and </a:t>
            </a:r>
            <a:r>
              <a:rPr lang="en-US" sz="3000" dirty="0" smtClean="0"/>
              <a:t>operations </a:t>
            </a:r>
          </a:p>
          <a:p>
            <a:pPr>
              <a:spcBef>
                <a:spcPts val="600"/>
              </a:spcBef>
            </a:pPr>
            <a:r>
              <a:rPr lang="en-US" sz="3000" dirty="0">
                <a:solidFill>
                  <a:srgbClr val="DE0007"/>
                </a:solidFill>
              </a:rPr>
              <a:t>B</a:t>
            </a:r>
            <a:r>
              <a:rPr lang="en-US" sz="3000" dirty="0" smtClean="0">
                <a:solidFill>
                  <a:srgbClr val="DE0007"/>
                </a:solidFill>
              </a:rPr>
              <a:t>usiness </a:t>
            </a:r>
            <a:r>
              <a:rPr lang="en-US" sz="3000" dirty="0">
                <a:solidFill>
                  <a:srgbClr val="DE0007"/>
                </a:solidFill>
              </a:rPr>
              <a:t>plan </a:t>
            </a:r>
            <a:r>
              <a:rPr lang="en-US" sz="3000" dirty="0"/>
              <a:t>gives the details of the business model in a formal written document </a:t>
            </a:r>
            <a:endParaRPr lang="en-US" sz="3000" dirty="0" smtClean="0"/>
          </a:p>
          <a:p>
            <a:pPr>
              <a:spcBef>
                <a:spcPts val="600"/>
              </a:spcBef>
            </a:pPr>
            <a:r>
              <a:rPr lang="en-US" sz="3000" dirty="0" smtClean="0">
                <a:solidFill>
                  <a:srgbClr val="DE0007"/>
                </a:solidFill>
              </a:rPr>
              <a:t>Strategy </a:t>
            </a:r>
            <a:r>
              <a:rPr lang="en-US" sz="3000" dirty="0"/>
              <a:t>is the </a:t>
            </a:r>
            <a:r>
              <a:rPr lang="en-US" sz="3000" dirty="0" smtClean="0"/>
              <a:t>process </a:t>
            </a:r>
            <a:r>
              <a:rPr lang="en-US" sz="3000" dirty="0"/>
              <a:t>of optimizing the effectiveness of the business model configuration against the external environment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25733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Business 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States </a:t>
            </a:r>
            <a:r>
              <a:rPr lang="en-US" dirty="0"/>
              <a:t>the objectives of the firm and the steps necessary to achieve them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rojects </a:t>
            </a:r>
            <a:r>
              <a:rPr lang="en-US" dirty="0"/>
              <a:t>3-5 years ahead and outlines the route a company </a:t>
            </a:r>
            <a:r>
              <a:rPr lang="en-US" dirty="0" smtClean="0"/>
              <a:t>intends to take</a:t>
            </a:r>
          </a:p>
          <a:p>
            <a:r>
              <a:rPr lang="en-US" dirty="0"/>
              <a:t>The business plan answers three </a:t>
            </a:r>
            <a:r>
              <a:rPr lang="en-US" dirty="0" smtClean="0"/>
              <a:t>questions: 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am I now? </a:t>
            </a:r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/>
              <a:t>am I going?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will I get there?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44695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to </a:t>
            </a:r>
            <a:r>
              <a:rPr lang="en-US" dirty="0" smtClean="0"/>
              <a:t>Help </a:t>
            </a:r>
            <a:r>
              <a:rPr lang="en-US" dirty="0"/>
              <a:t>Y</a:t>
            </a:r>
            <a:r>
              <a:rPr lang="en-US" dirty="0" smtClean="0"/>
              <a:t>ou Develop </a:t>
            </a:r>
            <a:r>
              <a:rPr lang="en-US" dirty="0"/>
              <a:t>Y</a:t>
            </a:r>
            <a:r>
              <a:rPr lang="en-US" dirty="0" smtClean="0"/>
              <a:t>our </a:t>
            </a:r>
            <a:r>
              <a:rPr lang="en-US" dirty="0"/>
              <a:t>B</a:t>
            </a:r>
            <a:r>
              <a:rPr lang="en-US" dirty="0" smtClean="0"/>
              <a:t>usiness Plan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58504235"/>
              </p:ext>
            </p:extLst>
          </p:nvPr>
        </p:nvGraphicFramePr>
        <p:xfrm>
          <a:off x="537452" y="1782567"/>
          <a:ext cx="7874986" cy="411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007266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400"/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400"/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400"/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“5 </a:t>
            </a:r>
            <a:r>
              <a:rPr lang="en-US" dirty="0" smtClean="0"/>
              <a:t>Cs </a:t>
            </a:r>
            <a:r>
              <a:rPr lang="en-US" dirty="0"/>
              <a:t>of </a:t>
            </a:r>
            <a:r>
              <a:rPr lang="en-US" dirty="0" smtClean="0"/>
              <a:t>Credit”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13240146"/>
              </p:ext>
            </p:extLst>
          </p:nvPr>
        </p:nvGraphicFramePr>
        <p:xfrm>
          <a:off x="182929" y="1783098"/>
          <a:ext cx="8320948" cy="4297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845338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432319-0EA6-E847-B007-A232A6333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6">
                                            <p:graphicEl>
                                              <a:dgm id="{34432319-0EA6-E847-B007-A232A6333A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5766B3-AD24-144F-9CF5-E9192303AE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6">
                                            <p:graphicEl>
                                              <a:dgm id="{F95766B3-AD24-144F-9CF5-E9192303AE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2DCD33-D645-A644-992F-F3CE6FBF0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400"/>
                                        <p:tgtEl>
                                          <p:spTgt spid="6">
                                            <p:graphicEl>
                                              <a:dgm id="{2C2DCD33-D645-A644-992F-F3CE6FBF05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4026F9-7138-8D44-922B-FEF60796E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400"/>
                                        <p:tgtEl>
                                          <p:spTgt spid="6">
                                            <p:graphicEl>
                                              <a:dgm id="{2A4026F9-7138-8D44-922B-FEF60796E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FA06EE-9DDB-7D46-B92C-52A54C6DD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400"/>
                                        <p:tgtEl>
                                          <p:spTgt spid="6">
                                            <p:graphicEl>
                                              <a:dgm id="{8CFA06EE-9DDB-7D46-B92C-52A54C6DD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1A0F08-1E35-E14E-AEEE-B765CA39C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400"/>
                                        <p:tgtEl>
                                          <p:spTgt spid="6">
                                            <p:graphicEl>
                                              <a:dgm id="{291A0F08-1E35-E14E-AEEE-B765CA39C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03255E-CC54-F647-AB32-996BFC7F8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400"/>
                                        <p:tgtEl>
                                          <p:spTgt spid="6">
                                            <p:graphicEl>
                                              <a:dgm id="{F603255E-CC54-F647-AB32-996BFC7F8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FDFB6D-8B7F-F74B-8CBC-1E3EA02FD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400"/>
                                        <p:tgtEl>
                                          <p:spTgt spid="6">
                                            <p:graphicEl>
                                              <a:dgm id="{25FDFB6D-8B7F-F74B-8CBC-1E3EA02FD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1C039A-3A36-9A4F-8EC1-59EB28FDA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400"/>
                                        <p:tgtEl>
                                          <p:spTgt spid="6">
                                            <p:graphicEl>
                                              <a:dgm id="{4F1C039A-3A36-9A4F-8EC1-59EB28FDA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AFB34D-99E4-9D48-86E1-C14585067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400"/>
                                        <p:tgtEl>
                                          <p:spTgt spid="6">
                                            <p:graphicEl>
                                              <a:dgm id="{D9AFB34D-99E4-9D48-86E1-C145850677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of the Business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31562" y="1783098"/>
            <a:ext cx="3748999" cy="640073"/>
          </a:xfrm>
          <a:prstGeom prst="roundRect">
            <a:avLst/>
          </a:prstGeom>
          <a:solidFill>
            <a:srgbClr val="B9C0FD"/>
          </a:solidFill>
          <a:ln>
            <a:solidFill>
              <a:srgbClr val="2C7C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Executive summary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1562" y="2697488"/>
            <a:ext cx="3748999" cy="640073"/>
          </a:xfrm>
          <a:prstGeom prst="roundRect">
            <a:avLst/>
          </a:prstGeom>
          <a:solidFill>
            <a:srgbClr val="E6ACA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Introduction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31562" y="3611878"/>
            <a:ext cx="3748999" cy="640073"/>
          </a:xfrm>
          <a:prstGeom prst="roundRect">
            <a:avLst/>
          </a:prstGeom>
          <a:solidFill>
            <a:srgbClr val="B1E18A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Strategy formulation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31562" y="4526268"/>
            <a:ext cx="3748999" cy="640073"/>
          </a:xfrm>
          <a:prstGeom prst="roundRect">
            <a:avLst/>
          </a:prstGeom>
          <a:solidFill>
            <a:srgbClr val="E8D9B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The marketing function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31562" y="5440658"/>
            <a:ext cx="3748999" cy="640073"/>
          </a:xfrm>
          <a:prstGeom prst="roundRect">
            <a:avLst/>
          </a:prstGeom>
          <a:solidFill>
            <a:srgbClr val="F2D2EA"/>
          </a:solidFill>
          <a:ln>
            <a:solidFill>
              <a:srgbClr val="9F728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Location and layout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37756" y="1783098"/>
            <a:ext cx="3748999" cy="640073"/>
          </a:xfrm>
          <a:prstGeom prst="roundRect">
            <a:avLst/>
          </a:prstGeom>
          <a:solidFill>
            <a:srgbClr val="E8D9B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Production/operation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37756" y="2697488"/>
            <a:ext cx="3748999" cy="640073"/>
          </a:xfrm>
          <a:prstGeom prst="roundRect">
            <a:avLst/>
          </a:prstGeom>
          <a:solidFill>
            <a:srgbClr val="F2D2EA"/>
          </a:solidFill>
          <a:ln>
            <a:solidFill>
              <a:srgbClr val="9F728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Human resources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937756" y="3611878"/>
            <a:ext cx="3748999" cy="640073"/>
          </a:xfrm>
          <a:prstGeom prst="roundRect">
            <a:avLst/>
          </a:prstGeom>
          <a:solidFill>
            <a:srgbClr val="AEDBF9"/>
          </a:solidFill>
          <a:ln>
            <a:solidFill>
              <a:srgbClr val="2C7C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Financing function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37756" y="4526268"/>
            <a:ext cx="3748999" cy="640073"/>
          </a:xfrm>
          <a:prstGeom prst="roundRect">
            <a:avLst/>
          </a:prstGeom>
          <a:solidFill>
            <a:srgbClr val="B1E18A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Controls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937756" y="5440658"/>
            <a:ext cx="3748999" cy="640073"/>
          </a:xfrm>
          <a:prstGeom prst="roundRect">
            <a:avLst/>
          </a:prstGeom>
          <a:solidFill>
            <a:srgbClr val="E6ACA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70906964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>
            <a:noAutofit/>
          </a:bodyPr>
          <a:lstStyle/>
          <a:p>
            <a:r>
              <a:rPr lang="en-US" sz="3200" dirty="0"/>
              <a:t>W</a:t>
            </a:r>
            <a:r>
              <a:rPr lang="en-US" sz="3200" dirty="0" smtClean="0"/>
              <a:t>ritten </a:t>
            </a:r>
            <a:r>
              <a:rPr lang="en-US" sz="3200" dirty="0"/>
              <a:t>last because you have to write a business plan before you can summarize the main points of the plan </a:t>
            </a:r>
            <a:endParaRPr lang="en-US" sz="3200" dirty="0" smtClean="0"/>
          </a:p>
          <a:p>
            <a:r>
              <a:rPr lang="en-US" sz="3200" dirty="0" smtClean="0"/>
              <a:t>Should include at least the following:</a:t>
            </a:r>
          </a:p>
          <a:p>
            <a:pPr lvl="1"/>
            <a:r>
              <a:rPr lang="en-US" sz="2000" dirty="0"/>
              <a:t>A brief explanation of the product or service that the business will </a:t>
            </a:r>
            <a:r>
              <a:rPr lang="en-US" sz="2000" dirty="0" smtClean="0"/>
              <a:t>provide and why </a:t>
            </a:r>
            <a:r>
              <a:rPr lang="en-US" sz="2000" dirty="0"/>
              <a:t>this product or service will satisfy customer needs (competitive advantage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/>
              <a:t>A brief summary of the key people (management team) starting the </a:t>
            </a:r>
            <a:r>
              <a:rPr lang="en-US" sz="2000" dirty="0" smtClean="0"/>
              <a:t>business</a:t>
            </a:r>
            <a:endParaRPr lang="en-US" sz="2000" dirty="0"/>
          </a:p>
          <a:p>
            <a:pPr lvl="1"/>
            <a:r>
              <a:rPr lang="en-US" sz="2000" dirty="0"/>
              <a:t>The potential </a:t>
            </a:r>
            <a:r>
              <a:rPr lang="en-US" sz="2000" dirty="0" smtClean="0"/>
              <a:t>profitability</a:t>
            </a:r>
            <a:endParaRPr lang="en-US" sz="2000" dirty="0"/>
          </a:p>
          <a:p>
            <a:pPr lvl="1"/>
            <a:r>
              <a:rPr lang="en-US" sz="2000" dirty="0"/>
              <a:t>The possible expansion of the business in the </a:t>
            </a:r>
            <a:r>
              <a:rPr lang="en-US" sz="2000" dirty="0" smtClean="0"/>
              <a:t>future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8297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10037</TotalTime>
  <Words>1854</Words>
  <Application>Microsoft Office PowerPoint</Application>
  <PresentationFormat>On-screen Show (4:3)</PresentationFormat>
  <Paragraphs>314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LussierPPT-12_2013</vt:lpstr>
      <vt:lpstr>CHAPTER 5</vt:lpstr>
      <vt:lpstr>Learning Outcomes</vt:lpstr>
      <vt:lpstr>Entrepreneurial Process Model  </vt:lpstr>
      <vt:lpstr>Entrepreneurial Process</vt:lpstr>
      <vt:lpstr>The Business Plan </vt:lpstr>
      <vt:lpstr>Resources to Help You Develop Your Business Plan </vt:lpstr>
      <vt:lpstr>The “5 Cs of Credit” </vt:lpstr>
      <vt:lpstr>Sections of the Business Plan</vt:lpstr>
      <vt:lpstr>The Executive Summary</vt:lpstr>
      <vt:lpstr>Introduction Section</vt:lpstr>
      <vt:lpstr>Legal Form of Ownership</vt:lpstr>
      <vt:lpstr>Exhibit 5-3   Sample Organizational Chart  for Sole Proprietorship</vt:lpstr>
      <vt:lpstr>Exhibit 5-4     Advantages and Disadvantages  of Sole Proprietorships</vt:lpstr>
      <vt:lpstr>Partnerships</vt:lpstr>
      <vt:lpstr>Organizational Chart  for Partnership</vt:lpstr>
      <vt:lpstr>Exhibit 5-5  Advantages and Disadvantages of Partnerships </vt:lpstr>
      <vt:lpstr>Elements of Partnerships</vt:lpstr>
      <vt:lpstr>Corporations: Defined</vt:lpstr>
      <vt:lpstr>Organizational Chart  for Corporations</vt:lpstr>
      <vt:lpstr>Exhibit 5-8   Advantages and Disadvantages of Corporations </vt:lpstr>
      <vt:lpstr>Taxation of the C  and Nonprofit Corporations</vt:lpstr>
      <vt:lpstr>Taxation of the S Corporation</vt:lpstr>
      <vt:lpstr>Strategy Formulation  of the Business Plan </vt:lpstr>
      <vt:lpstr>Internal Environment Factors</vt:lpstr>
      <vt:lpstr>Mission Statement</vt:lpstr>
      <vt:lpstr>The Transformation Process</vt:lpstr>
      <vt:lpstr>Structure</vt:lpstr>
      <vt:lpstr>External Environment Analysis</vt:lpstr>
      <vt:lpstr>SWOT  Analysis </vt:lpstr>
      <vt:lpstr>Exhibit 5-15    The Organizational Environment</vt:lpstr>
      <vt:lpstr>Exhibit 5-16 The Entrepreneurial Strategy Matrix</vt:lpstr>
      <vt:lpstr>Exhibit 5-16 The Entrepreneurial Strategy Matrix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5: Business Planning:  What's Your Legal Form and Strategy</dc:subject>
  <dc:creator>Jimidene Murphey</dc:creator>
  <cp:keywords/>
  <dc:description/>
  <cp:lastModifiedBy>katielandmark</cp:lastModifiedBy>
  <cp:revision>760</cp:revision>
  <dcterms:created xsi:type="dcterms:W3CDTF">2003-02-17T02:06:55Z</dcterms:created>
  <dcterms:modified xsi:type="dcterms:W3CDTF">2014-06-11T13:35:39Z</dcterms:modified>
  <cp:category/>
</cp:coreProperties>
</file>