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28"/>
  </p:notesMasterIdLst>
  <p:handoutMasterIdLst>
    <p:handoutMasterId r:id="rId29"/>
  </p:handoutMasterIdLst>
  <p:sldIdLst>
    <p:sldId id="1263" r:id="rId2"/>
    <p:sldId id="1264" r:id="rId3"/>
    <p:sldId id="1266" r:id="rId4"/>
    <p:sldId id="1265" r:id="rId5"/>
    <p:sldId id="1267" r:id="rId6"/>
    <p:sldId id="1268" r:id="rId7"/>
    <p:sldId id="1269" r:id="rId8"/>
    <p:sldId id="1270" r:id="rId9"/>
    <p:sldId id="1271" r:id="rId10"/>
    <p:sldId id="1272" r:id="rId11"/>
    <p:sldId id="1273" r:id="rId12"/>
    <p:sldId id="1274" r:id="rId13"/>
    <p:sldId id="1275" r:id="rId14"/>
    <p:sldId id="1276" r:id="rId15"/>
    <p:sldId id="1277" r:id="rId16"/>
    <p:sldId id="1278" r:id="rId17"/>
    <p:sldId id="1279" r:id="rId18"/>
    <p:sldId id="1280" r:id="rId19"/>
    <p:sldId id="1281" r:id="rId20"/>
    <p:sldId id="1282" r:id="rId21"/>
    <p:sldId id="1283" r:id="rId22"/>
    <p:sldId id="1284" r:id="rId23"/>
    <p:sldId id="1285" r:id="rId24"/>
    <p:sldId id="1286" r:id="rId25"/>
    <p:sldId id="1287" r:id="rId26"/>
    <p:sldId id="1288" r:id="rId27"/>
  </p:sldIdLst>
  <p:sldSz cx="9144000" cy="6858000" type="screen4x3"/>
  <p:notesSz cx="69342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0202"/>
    <a:srgbClr val="3DE101"/>
    <a:srgbClr val="FF6565"/>
    <a:srgbClr val="F6323A"/>
    <a:srgbClr val="4D280A"/>
    <a:srgbClr val="96F9F7"/>
    <a:srgbClr val="008000"/>
    <a:srgbClr val="FFFFFF"/>
    <a:srgbClr val="825E95"/>
    <a:srgbClr val="E7BC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81" autoAdjust="0"/>
    <p:restoredTop sz="99595" autoAdjust="0"/>
  </p:normalViewPr>
  <p:slideViewPr>
    <p:cSldViewPr>
      <p:cViewPr>
        <p:scale>
          <a:sx n="75" d="100"/>
          <a:sy n="75" d="100"/>
        </p:scale>
        <p:origin x="-600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29DE1F-3F2C-5146-A172-ABB94C437DCB}" type="doc">
      <dgm:prSet loTypeId="urn:microsoft.com/office/officeart/2005/8/layout/default#1" loCatId="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7885BE73-2693-414A-BD46-E4662AEDDC93}">
      <dgm:prSet phldrT="[Text]"/>
      <dgm:spPr>
        <a:solidFill>
          <a:srgbClr val="CCFFCC"/>
        </a:solidFill>
        <a:ln>
          <a:solidFill>
            <a:srgbClr val="000000"/>
          </a:solidFill>
        </a:ln>
      </dgm:spPr>
      <dgm:t>
        <a:bodyPr/>
        <a:lstStyle/>
        <a:p>
          <a:r>
            <a:rPr lang="en-US" b="1" dirty="0" smtClean="0">
              <a:solidFill>
                <a:srgbClr val="000000"/>
              </a:solidFill>
            </a:rPr>
            <a:t>What resources do you need?</a:t>
          </a:r>
          <a:endParaRPr lang="en-US" b="1" dirty="0">
            <a:solidFill>
              <a:srgbClr val="000000"/>
            </a:solidFill>
          </a:endParaRPr>
        </a:p>
      </dgm:t>
    </dgm:pt>
    <dgm:pt modelId="{B40F3447-31E3-024C-9CC9-9626F2421683}" type="parTrans" cxnId="{AD5C4CFC-7800-E244-B6B1-58AC847BBB7D}">
      <dgm:prSet/>
      <dgm:spPr/>
      <dgm:t>
        <a:bodyPr/>
        <a:lstStyle/>
        <a:p>
          <a:endParaRPr lang="en-US" b="1"/>
        </a:p>
      </dgm:t>
    </dgm:pt>
    <dgm:pt modelId="{4FF34D33-3C31-8340-B87D-4035F39F17DB}" type="sibTrans" cxnId="{AD5C4CFC-7800-E244-B6B1-58AC847BBB7D}">
      <dgm:prSet/>
      <dgm:spPr/>
      <dgm:t>
        <a:bodyPr/>
        <a:lstStyle/>
        <a:p>
          <a:endParaRPr lang="en-US" b="1"/>
        </a:p>
      </dgm:t>
    </dgm:pt>
    <dgm:pt modelId="{0EB0BA7B-CC6F-7E40-8B08-F392447255AE}">
      <dgm:prSet phldrT="[Text]"/>
      <dgm:spPr>
        <a:solidFill>
          <a:schemeClr val="accent4">
            <a:lumMod val="40000"/>
            <a:lumOff val="60000"/>
          </a:schemeClr>
        </a:solidFill>
        <a:ln>
          <a:solidFill>
            <a:srgbClr val="000000"/>
          </a:solidFill>
        </a:ln>
      </dgm:spPr>
      <dgm:t>
        <a:bodyPr/>
        <a:lstStyle/>
        <a:p>
          <a:r>
            <a:rPr lang="en-US" b="1" dirty="0" smtClean="0">
              <a:solidFill>
                <a:srgbClr val="000000"/>
              </a:solidFill>
            </a:rPr>
            <a:t>Being resourceful with limited resources</a:t>
          </a:r>
          <a:endParaRPr lang="en-US" b="1" dirty="0">
            <a:solidFill>
              <a:srgbClr val="000000"/>
            </a:solidFill>
          </a:endParaRPr>
        </a:p>
      </dgm:t>
    </dgm:pt>
    <dgm:pt modelId="{279CE98E-A5E2-3F4E-9049-CB80AB344B2A}" type="parTrans" cxnId="{5F38CD2F-4DC4-1048-800E-5D38083D47C3}">
      <dgm:prSet/>
      <dgm:spPr/>
      <dgm:t>
        <a:bodyPr/>
        <a:lstStyle/>
        <a:p>
          <a:endParaRPr lang="en-US" b="1"/>
        </a:p>
      </dgm:t>
    </dgm:pt>
    <dgm:pt modelId="{AA6D1D8E-56F3-8E49-BA93-BE43B90BDA52}" type="sibTrans" cxnId="{5F38CD2F-4DC4-1048-800E-5D38083D47C3}">
      <dgm:prSet/>
      <dgm:spPr/>
      <dgm:t>
        <a:bodyPr/>
        <a:lstStyle/>
        <a:p>
          <a:endParaRPr lang="en-US" b="1"/>
        </a:p>
      </dgm:t>
    </dgm:pt>
    <dgm:pt modelId="{F31FEE0C-4F4D-634E-9704-74D8CC75E33B}">
      <dgm:prSet phldrT="[Text]"/>
      <dgm:spPr>
        <a:solidFill>
          <a:schemeClr val="tx2">
            <a:lumMod val="10000"/>
            <a:lumOff val="90000"/>
          </a:schemeClr>
        </a:solidFill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en-US" b="1" dirty="0" smtClean="0">
              <a:solidFill>
                <a:srgbClr val="000000"/>
              </a:solidFill>
            </a:rPr>
            <a:t>Can you get any needed permits, licenses, or certificates?</a:t>
          </a:r>
          <a:endParaRPr lang="en-US" b="1" dirty="0">
            <a:solidFill>
              <a:srgbClr val="000000"/>
            </a:solidFill>
          </a:endParaRPr>
        </a:p>
      </dgm:t>
    </dgm:pt>
    <dgm:pt modelId="{D2DB420F-312B-7A4F-9948-73133975A1C2}" type="parTrans" cxnId="{42EB05D7-1FA5-7B4F-9127-4BE2329BB3EA}">
      <dgm:prSet/>
      <dgm:spPr/>
      <dgm:t>
        <a:bodyPr/>
        <a:lstStyle/>
        <a:p>
          <a:endParaRPr lang="en-US" b="1"/>
        </a:p>
      </dgm:t>
    </dgm:pt>
    <dgm:pt modelId="{D6B348B2-EFB9-604A-B05F-FEBAB613C555}" type="sibTrans" cxnId="{42EB05D7-1FA5-7B4F-9127-4BE2329BB3EA}">
      <dgm:prSet/>
      <dgm:spPr/>
      <dgm:t>
        <a:bodyPr/>
        <a:lstStyle/>
        <a:p>
          <a:endParaRPr lang="en-US" b="1"/>
        </a:p>
      </dgm:t>
    </dgm:pt>
    <dgm:pt modelId="{69BD0FCE-FE15-F941-A2EE-521518909474}" type="pres">
      <dgm:prSet presAssocID="{8B29DE1F-3F2C-5146-A172-ABB94C437DC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326C80-5C90-9149-AE2A-F6E309FF51B8}" type="pres">
      <dgm:prSet presAssocID="{7885BE73-2693-414A-BD46-E4662AEDDC9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EAA886-9644-1541-B10C-1532D579F224}" type="pres">
      <dgm:prSet presAssocID="{4FF34D33-3C31-8340-B87D-4035F39F17DB}" presName="sibTrans" presStyleCnt="0"/>
      <dgm:spPr/>
    </dgm:pt>
    <dgm:pt modelId="{0DBE434B-9295-6641-AF3F-C37E45FB621A}" type="pres">
      <dgm:prSet presAssocID="{0EB0BA7B-CC6F-7E40-8B08-F392447255A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00E798-711C-534D-B0BA-353CED1E9CD0}" type="pres">
      <dgm:prSet presAssocID="{AA6D1D8E-56F3-8E49-BA93-BE43B90BDA52}" presName="sibTrans" presStyleCnt="0"/>
      <dgm:spPr/>
    </dgm:pt>
    <dgm:pt modelId="{C0BBCFA3-9F76-D343-B01F-6B4E7CAE31E7}" type="pres">
      <dgm:prSet presAssocID="{F31FEE0C-4F4D-634E-9704-74D8CC75E33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F38CD2F-4DC4-1048-800E-5D38083D47C3}" srcId="{8B29DE1F-3F2C-5146-A172-ABB94C437DCB}" destId="{0EB0BA7B-CC6F-7E40-8B08-F392447255AE}" srcOrd="1" destOrd="0" parTransId="{279CE98E-A5E2-3F4E-9049-CB80AB344B2A}" sibTransId="{AA6D1D8E-56F3-8E49-BA93-BE43B90BDA52}"/>
    <dgm:cxn modelId="{AD5C4CFC-7800-E244-B6B1-58AC847BBB7D}" srcId="{8B29DE1F-3F2C-5146-A172-ABB94C437DCB}" destId="{7885BE73-2693-414A-BD46-E4662AEDDC93}" srcOrd="0" destOrd="0" parTransId="{B40F3447-31E3-024C-9CC9-9626F2421683}" sibTransId="{4FF34D33-3C31-8340-B87D-4035F39F17DB}"/>
    <dgm:cxn modelId="{9A84AADC-4F5C-2C41-9CA7-F4A888D468D4}" type="presOf" srcId="{7885BE73-2693-414A-BD46-E4662AEDDC93}" destId="{0A326C80-5C90-9149-AE2A-F6E309FF51B8}" srcOrd="0" destOrd="0" presId="urn:microsoft.com/office/officeart/2005/8/layout/default#1"/>
    <dgm:cxn modelId="{95C058F0-C71E-444F-8F16-9DB5F2B1A377}" type="presOf" srcId="{8B29DE1F-3F2C-5146-A172-ABB94C437DCB}" destId="{69BD0FCE-FE15-F941-A2EE-521518909474}" srcOrd="0" destOrd="0" presId="urn:microsoft.com/office/officeart/2005/8/layout/default#1"/>
    <dgm:cxn modelId="{42EB05D7-1FA5-7B4F-9127-4BE2329BB3EA}" srcId="{8B29DE1F-3F2C-5146-A172-ABB94C437DCB}" destId="{F31FEE0C-4F4D-634E-9704-74D8CC75E33B}" srcOrd="2" destOrd="0" parTransId="{D2DB420F-312B-7A4F-9948-73133975A1C2}" sibTransId="{D6B348B2-EFB9-604A-B05F-FEBAB613C555}"/>
    <dgm:cxn modelId="{1C4A581E-137B-4345-9526-CABEB68044AE}" type="presOf" srcId="{F31FEE0C-4F4D-634E-9704-74D8CC75E33B}" destId="{C0BBCFA3-9F76-D343-B01F-6B4E7CAE31E7}" srcOrd="0" destOrd="0" presId="urn:microsoft.com/office/officeart/2005/8/layout/default#1"/>
    <dgm:cxn modelId="{25C1221B-9736-D649-ACA8-072F86C5A4D3}" type="presOf" srcId="{0EB0BA7B-CC6F-7E40-8B08-F392447255AE}" destId="{0DBE434B-9295-6641-AF3F-C37E45FB621A}" srcOrd="0" destOrd="0" presId="urn:microsoft.com/office/officeart/2005/8/layout/default#1"/>
    <dgm:cxn modelId="{EFFA8371-37ED-C941-8FDD-7D5A086F527A}" type="presParOf" srcId="{69BD0FCE-FE15-F941-A2EE-521518909474}" destId="{0A326C80-5C90-9149-AE2A-F6E309FF51B8}" srcOrd="0" destOrd="0" presId="urn:microsoft.com/office/officeart/2005/8/layout/default#1"/>
    <dgm:cxn modelId="{15A847BA-FAFC-394E-ACC3-D23E7B6FF66F}" type="presParOf" srcId="{69BD0FCE-FE15-F941-A2EE-521518909474}" destId="{76EAA886-9644-1541-B10C-1532D579F224}" srcOrd="1" destOrd="0" presId="urn:microsoft.com/office/officeart/2005/8/layout/default#1"/>
    <dgm:cxn modelId="{B0B548F2-87D2-E74D-842F-9F178B47E263}" type="presParOf" srcId="{69BD0FCE-FE15-F941-A2EE-521518909474}" destId="{0DBE434B-9295-6641-AF3F-C37E45FB621A}" srcOrd="2" destOrd="0" presId="urn:microsoft.com/office/officeart/2005/8/layout/default#1"/>
    <dgm:cxn modelId="{B6A35858-0E13-5E4B-9D37-0510C3666956}" type="presParOf" srcId="{69BD0FCE-FE15-F941-A2EE-521518909474}" destId="{B800E798-711C-534D-B0BA-353CED1E9CD0}" srcOrd="3" destOrd="0" presId="urn:microsoft.com/office/officeart/2005/8/layout/default#1"/>
    <dgm:cxn modelId="{6FFFF07F-3AD8-3444-8E8F-C0E8F496AB0C}" type="presParOf" srcId="{69BD0FCE-FE15-F941-A2EE-521518909474}" destId="{C0BBCFA3-9F76-D343-B01F-6B4E7CAE31E7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0E143E-1E16-CA42-B61E-B7F601CF8E2B}" type="doc">
      <dgm:prSet loTypeId="urn:microsoft.com/office/officeart/2005/8/layout/venn3" loCatId="" qsTypeId="urn:microsoft.com/office/officeart/2005/8/quickstyle/3D3" qsCatId="3D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4232830-E5AF-854B-AD31-752916A25DAE}">
      <dgm:prSet/>
      <dgm:spPr/>
      <dgm:t>
        <a:bodyPr/>
        <a:lstStyle/>
        <a:p>
          <a:pPr rtl="0"/>
          <a:r>
            <a:rPr lang="en-US" b="1" i="0" dirty="0" smtClean="0"/>
            <a:t>Buying an existing business</a:t>
          </a:r>
          <a:endParaRPr lang="en-US" dirty="0"/>
        </a:p>
      </dgm:t>
    </dgm:pt>
    <dgm:pt modelId="{CAE68AA9-B299-EB49-8630-4914C640404F}" type="parTrans" cxnId="{58DFE3A6-6EEA-0248-ACC5-EF225CE68B15}">
      <dgm:prSet/>
      <dgm:spPr/>
      <dgm:t>
        <a:bodyPr/>
        <a:lstStyle/>
        <a:p>
          <a:endParaRPr lang="en-US"/>
        </a:p>
      </dgm:t>
    </dgm:pt>
    <dgm:pt modelId="{41990652-D8DE-3B43-BB93-CBA8A618D029}" type="sibTrans" cxnId="{58DFE3A6-6EEA-0248-ACC5-EF225CE68B15}">
      <dgm:prSet/>
      <dgm:spPr/>
      <dgm:t>
        <a:bodyPr/>
        <a:lstStyle/>
        <a:p>
          <a:endParaRPr lang="en-US"/>
        </a:p>
      </dgm:t>
    </dgm:pt>
    <dgm:pt modelId="{0A4CA89A-E33E-7D4B-9624-01CDA28C1DCC}">
      <dgm:prSet/>
      <dgm:spPr/>
      <dgm:t>
        <a:bodyPr/>
        <a:lstStyle/>
        <a:p>
          <a:pPr rtl="0"/>
          <a:r>
            <a:rPr lang="en-US" b="1" i="0" dirty="0" smtClean="0"/>
            <a:t>Buying a franchise</a:t>
          </a:r>
          <a:endParaRPr lang="en-US" dirty="0"/>
        </a:p>
      </dgm:t>
    </dgm:pt>
    <dgm:pt modelId="{F93A94BA-EAFA-E84B-A407-09FFC97C731B}" type="parTrans" cxnId="{1C9FE3F2-03E6-1F4C-B306-1AC1669B014E}">
      <dgm:prSet/>
      <dgm:spPr/>
      <dgm:t>
        <a:bodyPr/>
        <a:lstStyle/>
        <a:p>
          <a:endParaRPr lang="en-US"/>
        </a:p>
      </dgm:t>
    </dgm:pt>
    <dgm:pt modelId="{45D3A313-62B1-AD42-83E3-6C7B47A28AAA}" type="sibTrans" cxnId="{1C9FE3F2-03E6-1F4C-B306-1AC1669B014E}">
      <dgm:prSet/>
      <dgm:spPr/>
      <dgm:t>
        <a:bodyPr/>
        <a:lstStyle/>
        <a:p>
          <a:endParaRPr lang="en-US"/>
        </a:p>
      </dgm:t>
    </dgm:pt>
    <dgm:pt modelId="{777A9BC7-FEEB-C04E-AAF8-C6E6C3075C0A}">
      <dgm:prSet/>
      <dgm:spPr/>
      <dgm:t>
        <a:bodyPr/>
        <a:lstStyle/>
        <a:p>
          <a:pPr rtl="0"/>
          <a:r>
            <a:rPr lang="en-US" b="1" i="0" dirty="0" smtClean="0"/>
            <a:t>Buying licensing rights</a:t>
          </a:r>
          <a:endParaRPr lang="en-US" dirty="0"/>
        </a:p>
      </dgm:t>
    </dgm:pt>
    <dgm:pt modelId="{50FD38DA-14BF-2F42-BCE3-B73F76334FF3}" type="parTrans" cxnId="{B5372953-B06F-4B47-BAE6-23610EDD59CB}">
      <dgm:prSet/>
      <dgm:spPr/>
      <dgm:t>
        <a:bodyPr/>
        <a:lstStyle/>
        <a:p>
          <a:endParaRPr lang="en-US"/>
        </a:p>
      </dgm:t>
    </dgm:pt>
    <dgm:pt modelId="{7AE9C438-2A71-D64F-8D2D-1A5874B0DF2C}" type="sibTrans" cxnId="{B5372953-B06F-4B47-BAE6-23610EDD59CB}">
      <dgm:prSet/>
      <dgm:spPr/>
      <dgm:t>
        <a:bodyPr/>
        <a:lstStyle/>
        <a:p>
          <a:endParaRPr lang="en-US"/>
        </a:p>
      </dgm:t>
    </dgm:pt>
    <dgm:pt modelId="{58E22113-C749-B140-8022-674769E4F2DB}">
      <dgm:prSet/>
      <dgm:spPr/>
      <dgm:t>
        <a:bodyPr/>
        <a:lstStyle/>
        <a:p>
          <a:pPr rtl="0"/>
          <a:r>
            <a:rPr lang="en-US" b="1" i="0" dirty="0" smtClean="0"/>
            <a:t>Starting a corporate venture</a:t>
          </a:r>
          <a:endParaRPr lang="en-US" dirty="0"/>
        </a:p>
      </dgm:t>
    </dgm:pt>
    <dgm:pt modelId="{C1560739-27F1-C746-AF36-7FB81B778671}" type="parTrans" cxnId="{876078A7-165B-2040-812D-32D7AFBF7866}">
      <dgm:prSet/>
      <dgm:spPr/>
      <dgm:t>
        <a:bodyPr/>
        <a:lstStyle/>
        <a:p>
          <a:endParaRPr lang="en-US"/>
        </a:p>
      </dgm:t>
    </dgm:pt>
    <dgm:pt modelId="{FCC307AC-A729-5146-8B99-A4E5491BC896}" type="sibTrans" cxnId="{876078A7-165B-2040-812D-32D7AFBF7866}">
      <dgm:prSet/>
      <dgm:spPr/>
      <dgm:t>
        <a:bodyPr/>
        <a:lstStyle/>
        <a:p>
          <a:endParaRPr lang="en-US"/>
        </a:p>
      </dgm:t>
    </dgm:pt>
    <dgm:pt modelId="{B0F5C103-5A2A-254C-B11B-0D03E5E036D2}">
      <dgm:prSet/>
      <dgm:spPr/>
      <dgm:t>
        <a:bodyPr/>
        <a:lstStyle/>
        <a:p>
          <a:pPr rtl="0"/>
          <a:r>
            <a:rPr lang="en-US" b="1" i="0" dirty="0" smtClean="0"/>
            <a:t>Starting a nonprofit</a:t>
          </a:r>
          <a:endParaRPr lang="en-US" dirty="0"/>
        </a:p>
      </dgm:t>
    </dgm:pt>
    <dgm:pt modelId="{D6F4B50D-9850-B04D-8AFE-88DEAC6025E5}" type="parTrans" cxnId="{41229407-DE1D-AF48-ABF0-CDB29C8C21FB}">
      <dgm:prSet/>
      <dgm:spPr/>
      <dgm:t>
        <a:bodyPr/>
        <a:lstStyle/>
        <a:p>
          <a:endParaRPr lang="en-US"/>
        </a:p>
      </dgm:t>
    </dgm:pt>
    <dgm:pt modelId="{05A8306D-6255-E941-9494-114876F9368A}" type="sibTrans" cxnId="{41229407-DE1D-AF48-ABF0-CDB29C8C21FB}">
      <dgm:prSet/>
      <dgm:spPr/>
      <dgm:t>
        <a:bodyPr/>
        <a:lstStyle/>
        <a:p>
          <a:endParaRPr lang="en-US"/>
        </a:p>
      </dgm:t>
    </dgm:pt>
    <dgm:pt modelId="{51E82A28-713D-CA41-82DC-1F5EF0BB2CA6}" type="pres">
      <dgm:prSet presAssocID="{730E143E-1E16-CA42-B61E-B7F601CF8E2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887A237-9B36-2840-9E2D-9511D7122B7C}" type="pres">
      <dgm:prSet presAssocID="{74232830-E5AF-854B-AD31-752916A25DAE}" presName="Name5" presStyleLbl="vennNode1" presStyleIdx="0" presStyleCnt="5" custLinFactNeighborX="-256" custLinFactNeighborY="-3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F50D15-5F2E-CB42-A8BF-0246A63309B9}" type="pres">
      <dgm:prSet presAssocID="{41990652-D8DE-3B43-BB93-CBA8A618D029}" presName="space" presStyleCnt="0"/>
      <dgm:spPr/>
    </dgm:pt>
    <dgm:pt modelId="{C9203CCD-29F6-2446-9F65-A76EBEC2BE1D}" type="pres">
      <dgm:prSet presAssocID="{0A4CA89A-E33E-7D4B-9624-01CDA28C1DCC}" presName="Name5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6D5E99-F0C1-B84F-9424-05132168B5DE}" type="pres">
      <dgm:prSet presAssocID="{45D3A313-62B1-AD42-83E3-6C7B47A28AAA}" presName="space" presStyleCnt="0"/>
      <dgm:spPr/>
    </dgm:pt>
    <dgm:pt modelId="{FCE4E1FA-F5EE-964A-8677-FFFA97759C0D}" type="pres">
      <dgm:prSet presAssocID="{777A9BC7-FEEB-C04E-AAF8-C6E6C3075C0A}" presName="Name5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868532-D93B-D448-9755-FB5E5C96ACA8}" type="pres">
      <dgm:prSet presAssocID="{7AE9C438-2A71-D64F-8D2D-1A5874B0DF2C}" presName="space" presStyleCnt="0"/>
      <dgm:spPr/>
    </dgm:pt>
    <dgm:pt modelId="{65AA261C-6400-2B4B-AB47-525A6C97F5B3}" type="pres">
      <dgm:prSet presAssocID="{58E22113-C749-B140-8022-674769E4F2DB}" presName="Name5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AD7880-500E-2740-952C-26D24B25D283}" type="pres">
      <dgm:prSet presAssocID="{FCC307AC-A729-5146-8B99-A4E5491BC896}" presName="space" presStyleCnt="0"/>
      <dgm:spPr/>
    </dgm:pt>
    <dgm:pt modelId="{5A6FEFCB-58AF-654A-A5DF-E5EAF926BCBD}" type="pres">
      <dgm:prSet presAssocID="{B0F5C103-5A2A-254C-B11B-0D03E5E036D2}" presName="Name5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4387CF-E4F6-814D-A5C1-2046AD99ED31}" type="presOf" srcId="{730E143E-1E16-CA42-B61E-B7F601CF8E2B}" destId="{51E82A28-713D-CA41-82DC-1F5EF0BB2CA6}" srcOrd="0" destOrd="0" presId="urn:microsoft.com/office/officeart/2005/8/layout/venn3"/>
    <dgm:cxn modelId="{B5372953-B06F-4B47-BAE6-23610EDD59CB}" srcId="{730E143E-1E16-CA42-B61E-B7F601CF8E2B}" destId="{777A9BC7-FEEB-C04E-AAF8-C6E6C3075C0A}" srcOrd="2" destOrd="0" parTransId="{50FD38DA-14BF-2F42-BCE3-B73F76334FF3}" sibTransId="{7AE9C438-2A71-D64F-8D2D-1A5874B0DF2C}"/>
    <dgm:cxn modelId="{DF187243-6CDE-FC4A-B906-7B4988947168}" type="presOf" srcId="{74232830-E5AF-854B-AD31-752916A25DAE}" destId="{1887A237-9B36-2840-9E2D-9511D7122B7C}" srcOrd="0" destOrd="0" presId="urn:microsoft.com/office/officeart/2005/8/layout/venn3"/>
    <dgm:cxn modelId="{06C06316-CEB8-A641-8886-6B716B565138}" type="presOf" srcId="{0A4CA89A-E33E-7D4B-9624-01CDA28C1DCC}" destId="{C9203CCD-29F6-2446-9F65-A76EBEC2BE1D}" srcOrd="0" destOrd="0" presId="urn:microsoft.com/office/officeart/2005/8/layout/venn3"/>
    <dgm:cxn modelId="{B63C6ED1-2139-9749-BFFF-6AA3B2D3578D}" type="presOf" srcId="{B0F5C103-5A2A-254C-B11B-0D03E5E036D2}" destId="{5A6FEFCB-58AF-654A-A5DF-E5EAF926BCBD}" srcOrd="0" destOrd="0" presId="urn:microsoft.com/office/officeart/2005/8/layout/venn3"/>
    <dgm:cxn modelId="{58DFE3A6-6EEA-0248-ACC5-EF225CE68B15}" srcId="{730E143E-1E16-CA42-B61E-B7F601CF8E2B}" destId="{74232830-E5AF-854B-AD31-752916A25DAE}" srcOrd="0" destOrd="0" parTransId="{CAE68AA9-B299-EB49-8630-4914C640404F}" sibTransId="{41990652-D8DE-3B43-BB93-CBA8A618D029}"/>
    <dgm:cxn modelId="{1C9FE3F2-03E6-1F4C-B306-1AC1669B014E}" srcId="{730E143E-1E16-CA42-B61E-B7F601CF8E2B}" destId="{0A4CA89A-E33E-7D4B-9624-01CDA28C1DCC}" srcOrd="1" destOrd="0" parTransId="{F93A94BA-EAFA-E84B-A407-09FFC97C731B}" sibTransId="{45D3A313-62B1-AD42-83E3-6C7B47A28AAA}"/>
    <dgm:cxn modelId="{197B8ECA-D920-634E-9FD7-42E7DC6BF9B7}" type="presOf" srcId="{777A9BC7-FEEB-C04E-AAF8-C6E6C3075C0A}" destId="{FCE4E1FA-F5EE-964A-8677-FFFA97759C0D}" srcOrd="0" destOrd="0" presId="urn:microsoft.com/office/officeart/2005/8/layout/venn3"/>
    <dgm:cxn modelId="{DE178E9B-723D-8C4E-BD3A-E713AF975BA2}" type="presOf" srcId="{58E22113-C749-B140-8022-674769E4F2DB}" destId="{65AA261C-6400-2B4B-AB47-525A6C97F5B3}" srcOrd="0" destOrd="0" presId="urn:microsoft.com/office/officeart/2005/8/layout/venn3"/>
    <dgm:cxn modelId="{41229407-DE1D-AF48-ABF0-CDB29C8C21FB}" srcId="{730E143E-1E16-CA42-B61E-B7F601CF8E2B}" destId="{B0F5C103-5A2A-254C-B11B-0D03E5E036D2}" srcOrd="4" destOrd="0" parTransId="{D6F4B50D-9850-B04D-8AFE-88DEAC6025E5}" sibTransId="{05A8306D-6255-E941-9494-114876F9368A}"/>
    <dgm:cxn modelId="{876078A7-165B-2040-812D-32D7AFBF7866}" srcId="{730E143E-1E16-CA42-B61E-B7F601CF8E2B}" destId="{58E22113-C749-B140-8022-674769E4F2DB}" srcOrd="3" destOrd="0" parTransId="{C1560739-27F1-C746-AF36-7FB81B778671}" sibTransId="{FCC307AC-A729-5146-8B99-A4E5491BC896}"/>
    <dgm:cxn modelId="{DA69BF64-1EAD-8641-8E8B-230DFA879CAF}" type="presParOf" srcId="{51E82A28-713D-CA41-82DC-1F5EF0BB2CA6}" destId="{1887A237-9B36-2840-9E2D-9511D7122B7C}" srcOrd="0" destOrd="0" presId="urn:microsoft.com/office/officeart/2005/8/layout/venn3"/>
    <dgm:cxn modelId="{48565BCA-1F31-674A-8CD9-CA72D61FE9E9}" type="presParOf" srcId="{51E82A28-713D-CA41-82DC-1F5EF0BB2CA6}" destId="{FCF50D15-5F2E-CB42-A8BF-0246A63309B9}" srcOrd="1" destOrd="0" presId="urn:microsoft.com/office/officeart/2005/8/layout/venn3"/>
    <dgm:cxn modelId="{23614959-6848-3546-AE23-B5254E3A47A9}" type="presParOf" srcId="{51E82A28-713D-CA41-82DC-1F5EF0BB2CA6}" destId="{C9203CCD-29F6-2446-9F65-A76EBEC2BE1D}" srcOrd="2" destOrd="0" presId="urn:microsoft.com/office/officeart/2005/8/layout/venn3"/>
    <dgm:cxn modelId="{695DE3A6-340A-3C49-85EB-79C6BE32441E}" type="presParOf" srcId="{51E82A28-713D-CA41-82DC-1F5EF0BB2CA6}" destId="{B56D5E99-F0C1-B84F-9424-05132168B5DE}" srcOrd="3" destOrd="0" presId="urn:microsoft.com/office/officeart/2005/8/layout/venn3"/>
    <dgm:cxn modelId="{DD99DC3F-845A-634A-B209-B68B1F4A2DEC}" type="presParOf" srcId="{51E82A28-713D-CA41-82DC-1F5EF0BB2CA6}" destId="{FCE4E1FA-F5EE-964A-8677-FFFA97759C0D}" srcOrd="4" destOrd="0" presId="urn:microsoft.com/office/officeart/2005/8/layout/venn3"/>
    <dgm:cxn modelId="{7C6DD0B8-9969-CF4D-A18A-A213D3FD3552}" type="presParOf" srcId="{51E82A28-713D-CA41-82DC-1F5EF0BB2CA6}" destId="{6C868532-D93B-D448-9755-FB5E5C96ACA8}" srcOrd="5" destOrd="0" presId="urn:microsoft.com/office/officeart/2005/8/layout/venn3"/>
    <dgm:cxn modelId="{6119C8C4-DF82-724E-83C4-8FF200A88347}" type="presParOf" srcId="{51E82A28-713D-CA41-82DC-1F5EF0BB2CA6}" destId="{65AA261C-6400-2B4B-AB47-525A6C97F5B3}" srcOrd="6" destOrd="0" presId="urn:microsoft.com/office/officeart/2005/8/layout/venn3"/>
    <dgm:cxn modelId="{7860B2E1-8578-3F4E-8585-0B68DAF83168}" type="presParOf" srcId="{51E82A28-713D-CA41-82DC-1F5EF0BB2CA6}" destId="{26AD7880-500E-2740-952C-26D24B25D283}" srcOrd="7" destOrd="0" presId="urn:microsoft.com/office/officeart/2005/8/layout/venn3"/>
    <dgm:cxn modelId="{B022D2B7-05D5-C64B-AC40-01633196B665}" type="presParOf" srcId="{51E82A28-713D-CA41-82DC-1F5EF0BB2CA6}" destId="{5A6FEFCB-58AF-654A-A5DF-E5EAF926BCBD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326C80-5C90-9149-AE2A-F6E309FF51B8}">
      <dsp:nvSpPr>
        <dsp:cNvPr id="0" name=""/>
        <dsp:cNvSpPr/>
      </dsp:nvSpPr>
      <dsp:spPr>
        <a:xfrm>
          <a:off x="281541" y="2294"/>
          <a:ext cx="3302340" cy="1981404"/>
        </a:xfrm>
        <a:prstGeom prst="rect">
          <a:avLst/>
        </a:prstGeom>
        <a:solidFill>
          <a:srgbClr val="CCFFCC"/>
        </a:solidFill>
        <a:ln>
          <a:solidFill>
            <a:srgbClr val="000000"/>
          </a:solidFill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dirty="0" smtClean="0">
              <a:solidFill>
                <a:srgbClr val="000000"/>
              </a:solidFill>
            </a:rPr>
            <a:t>What resources do you need?</a:t>
          </a:r>
          <a:endParaRPr lang="en-US" sz="3100" b="1" kern="1200" dirty="0">
            <a:solidFill>
              <a:srgbClr val="000000"/>
            </a:solidFill>
          </a:endParaRPr>
        </a:p>
      </dsp:txBody>
      <dsp:txXfrm>
        <a:off x="281541" y="2294"/>
        <a:ext cx="3302340" cy="1981404"/>
      </dsp:txXfrm>
    </dsp:sp>
    <dsp:sp modelId="{0DBE434B-9295-6641-AF3F-C37E45FB621A}">
      <dsp:nvSpPr>
        <dsp:cNvPr id="0" name=""/>
        <dsp:cNvSpPr/>
      </dsp:nvSpPr>
      <dsp:spPr>
        <a:xfrm>
          <a:off x="3914116" y="2294"/>
          <a:ext cx="3302340" cy="1981404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solidFill>
            <a:srgbClr val="000000"/>
          </a:solidFill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dirty="0" smtClean="0">
              <a:solidFill>
                <a:srgbClr val="000000"/>
              </a:solidFill>
            </a:rPr>
            <a:t>Being resourceful with limited resources</a:t>
          </a:r>
          <a:endParaRPr lang="en-US" sz="3100" b="1" kern="1200" dirty="0">
            <a:solidFill>
              <a:srgbClr val="000000"/>
            </a:solidFill>
          </a:endParaRPr>
        </a:p>
      </dsp:txBody>
      <dsp:txXfrm>
        <a:off x="3914116" y="2294"/>
        <a:ext cx="3302340" cy="1981404"/>
      </dsp:txXfrm>
    </dsp:sp>
    <dsp:sp modelId="{C0BBCFA3-9F76-D343-B01F-6B4E7CAE31E7}">
      <dsp:nvSpPr>
        <dsp:cNvPr id="0" name=""/>
        <dsp:cNvSpPr/>
      </dsp:nvSpPr>
      <dsp:spPr>
        <a:xfrm>
          <a:off x="2097828" y="2313933"/>
          <a:ext cx="3302340" cy="1981404"/>
        </a:xfrm>
        <a:prstGeom prst="rect">
          <a:avLst/>
        </a:prstGeom>
        <a:solidFill>
          <a:schemeClr val="tx2">
            <a:lumMod val="10000"/>
            <a:lumOff val="90000"/>
          </a:schemeClr>
        </a:solidFill>
        <a:ln>
          <a:solidFill>
            <a:schemeClr val="bg2">
              <a:lumMod val="25000"/>
            </a:schemeClr>
          </a:solidFill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dirty="0" smtClean="0">
              <a:solidFill>
                <a:srgbClr val="000000"/>
              </a:solidFill>
            </a:rPr>
            <a:t>Can you get any needed permits, licenses, or certificates?</a:t>
          </a:r>
          <a:endParaRPr lang="en-US" sz="3100" b="1" kern="1200" dirty="0">
            <a:solidFill>
              <a:srgbClr val="000000"/>
            </a:solidFill>
          </a:endParaRPr>
        </a:p>
      </dsp:txBody>
      <dsp:txXfrm>
        <a:off x="2097828" y="2313933"/>
        <a:ext cx="3302340" cy="19814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7A237-9B36-2840-9E2D-9511D7122B7C}">
      <dsp:nvSpPr>
        <dsp:cNvPr id="0" name=""/>
        <dsp:cNvSpPr/>
      </dsp:nvSpPr>
      <dsp:spPr>
        <a:xfrm>
          <a:off x="1" y="457190"/>
          <a:ext cx="2089524" cy="208952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993" tIns="26670" rIns="114993" bIns="2667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i="0" kern="1200" dirty="0" smtClean="0"/>
            <a:t>Buying an existing business</a:t>
          </a:r>
          <a:endParaRPr lang="en-US" sz="2100" kern="1200" dirty="0"/>
        </a:p>
      </dsp:txBody>
      <dsp:txXfrm>
        <a:off x="306005" y="763194"/>
        <a:ext cx="1477516" cy="1477516"/>
      </dsp:txXfrm>
    </dsp:sp>
    <dsp:sp modelId="{C9203CCD-29F6-2446-9F65-A76EBEC2BE1D}">
      <dsp:nvSpPr>
        <dsp:cNvPr id="0" name=""/>
        <dsp:cNvSpPr/>
      </dsp:nvSpPr>
      <dsp:spPr>
        <a:xfrm>
          <a:off x="1672690" y="463981"/>
          <a:ext cx="2089524" cy="208952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993" tIns="26670" rIns="114993" bIns="2667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i="0" kern="1200" dirty="0" smtClean="0"/>
            <a:t>Buying a franchise</a:t>
          </a:r>
          <a:endParaRPr lang="en-US" sz="2100" kern="1200" dirty="0"/>
        </a:p>
      </dsp:txBody>
      <dsp:txXfrm>
        <a:off x="1978694" y="769985"/>
        <a:ext cx="1477516" cy="1477516"/>
      </dsp:txXfrm>
    </dsp:sp>
    <dsp:sp modelId="{FCE4E1FA-F5EE-964A-8677-FFFA97759C0D}">
      <dsp:nvSpPr>
        <dsp:cNvPr id="0" name=""/>
        <dsp:cNvSpPr/>
      </dsp:nvSpPr>
      <dsp:spPr>
        <a:xfrm>
          <a:off x="3344309" y="463981"/>
          <a:ext cx="2089524" cy="208952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993" tIns="26670" rIns="114993" bIns="2667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i="0" kern="1200" dirty="0" smtClean="0"/>
            <a:t>Buying licensing rights</a:t>
          </a:r>
          <a:endParaRPr lang="en-US" sz="2100" kern="1200" dirty="0"/>
        </a:p>
      </dsp:txBody>
      <dsp:txXfrm>
        <a:off x="3650313" y="769985"/>
        <a:ext cx="1477516" cy="1477516"/>
      </dsp:txXfrm>
    </dsp:sp>
    <dsp:sp modelId="{65AA261C-6400-2B4B-AB47-525A6C97F5B3}">
      <dsp:nvSpPr>
        <dsp:cNvPr id="0" name=""/>
        <dsp:cNvSpPr/>
      </dsp:nvSpPr>
      <dsp:spPr>
        <a:xfrm>
          <a:off x="5015929" y="463981"/>
          <a:ext cx="2089524" cy="208952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993" tIns="26670" rIns="114993" bIns="2667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i="0" kern="1200" dirty="0" smtClean="0"/>
            <a:t>Starting a corporate venture</a:t>
          </a:r>
          <a:endParaRPr lang="en-US" sz="2100" kern="1200" dirty="0"/>
        </a:p>
      </dsp:txBody>
      <dsp:txXfrm>
        <a:off x="5321933" y="769985"/>
        <a:ext cx="1477516" cy="1477516"/>
      </dsp:txXfrm>
    </dsp:sp>
    <dsp:sp modelId="{5A6FEFCB-58AF-654A-A5DF-E5EAF926BCBD}">
      <dsp:nvSpPr>
        <dsp:cNvPr id="0" name=""/>
        <dsp:cNvSpPr/>
      </dsp:nvSpPr>
      <dsp:spPr>
        <a:xfrm>
          <a:off x="6687548" y="463981"/>
          <a:ext cx="2089524" cy="208952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993" tIns="26670" rIns="114993" bIns="2667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i="0" kern="1200" dirty="0" smtClean="0"/>
            <a:t>Starting a nonprofit</a:t>
          </a:r>
          <a:endParaRPr lang="en-US" sz="2100" kern="1200" dirty="0"/>
        </a:p>
      </dsp:txBody>
      <dsp:txXfrm>
        <a:off x="6993552" y="769985"/>
        <a:ext cx="1477516" cy="14775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82015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1B131F4-3B88-402D-9C51-9B529F0BCE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977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4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10075"/>
            <a:ext cx="5086350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82015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6753370-D1C7-442B-B39A-305ADA2AF7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126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49275" y="2220266"/>
            <a:ext cx="8056563" cy="1362075"/>
          </a:xfrm>
        </p:spPr>
        <p:txBody>
          <a:bodyPr anchor="b" anchorCtr="0"/>
          <a:lstStyle>
            <a:lvl1pPr algn="ctr">
              <a:defRPr lang="en-US" sz="4400" b="1" kern="1200" dirty="0">
                <a:solidFill>
                  <a:srgbClr val="236684"/>
                </a:solidFill>
                <a:effectLst>
                  <a:outerShdw blurRad="28575" dist="25400" dir="2700000" algn="tl" rotWithShape="0">
                    <a:srgbClr val="000000">
                      <a:alpha val="80000"/>
                    </a:srgbClr>
                  </a:outerShdw>
                </a:effectLst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549275" y="4123349"/>
            <a:ext cx="8056563" cy="1134431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lang="en-US" sz="2800" b="1" i="0" kern="120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 bwMode="auto">
          <a:xfrm flipV="1">
            <a:off x="2194586" y="3794756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 flipV="1">
            <a:off x="548634" y="1874537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>
          <a:xfrm>
            <a:off x="50" y="6537926"/>
            <a:ext cx="5221932" cy="27368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>
          <a:xfrm>
            <a:off x="8320999" y="6537926"/>
            <a:ext cx="731512" cy="27431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4400" b="1" kern="1200" dirty="0">
                <a:solidFill>
                  <a:srgbClr val="236684"/>
                </a:solidFill>
                <a:effectLst>
                  <a:outerShdw blurRad="28575" dist="25400" dir="2700000" algn="tl" rotWithShape="0">
                    <a:srgbClr val="000000">
                      <a:alpha val="80000"/>
                    </a:srgbClr>
                  </a:outerShdw>
                </a:effectLst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>
            <a:lvl1pPr>
              <a:defRPr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4400" b="1" kern="1200" dirty="0">
                <a:solidFill>
                  <a:srgbClr val="236684"/>
                </a:solidFill>
                <a:effectLst>
                  <a:outerShdw blurRad="28575" dist="25400" dir="2700000" algn="tl" rotWithShape="0">
                    <a:srgbClr val="000000">
                      <a:alpha val="80000"/>
                    </a:srgbClr>
                  </a:outerShdw>
                </a:effectLst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" y="6446487"/>
            <a:ext cx="5221932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38630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30942"/>
          </a:xfrm>
        </p:spPr>
        <p:txBody>
          <a:bodyPr/>
          <a:lstStyle>
            <a:lvl1pPr algn="ctr">
              <a:defRPr lang="en-US" sz="4400" b="1" kern="1200" dirty="0">
                <a:solidFill>
                  <a:srgbClr val="236684"/>
                </a:solidFill>
                <a:effectLst>
                  <a:outerShdw blurRad="28575" dist="25400" dir="2700000" algn="tl" rotWithShape="0">
                    <a:srgbClr val="000000">
                      <a:alpha val="80000"/>
                    </a:srgbClr>
                  </a:outerShdw>
                </a:effectLst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  <p:sp>
        <p:nvSpPr>
          <p:cNvPr id="7" name="Rounded Rectangle 6"/>
          <p:cNvSpPr/>
          <p:nvPr userDrawn="1"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" y="6446487"/>
            <a:ext cx="5221932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17875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25475"/>
          </a:xfrm>
        </p:spPr>
        <p:txBody>
          <a:bodyPr/>
          <a:lstStyle>
            <a:lvl1pPr algn="ctr">
              <a:defRPr lang="en-US" sz="4400" b="1" kern="1200" dirty="0">
                <a:solidFill>
                  <a:srgbClr val="236684"/>
                </a:solidFill>
                <a:effectLst>
                  <a:outerShdw blurRad="28575" dist="25400" dir="2700000" algn="tl" rotWithShape="0">
                    <a:srgbClr val="000000">
                      <a:alpha val="80000"/>
                    </a:srgbClr>
                  </a:outerShdw>
                </a:effectLst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 userDrawn="1"/>
        </p:nvSpPr>
        <p:spPr bwMode="auto">
          <a:xfrm flipV="1">
            <a:off x="50" y="8748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" y="6446487"/>
            <a:ext cx="5221932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94913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30942"/>
          </a:xfrm>
        </p:spPr>
        <p:txBody>
          <a:bodyPr/>
          <a:lstStyle>
            <a:lvl1pPr algn="ctr">
              <a:defRPr lang="en-US" sz="4400" b="1" kern="1200" dirty="0">
                <a:solidFill>
                  <a:srgbClr val="236684"/>
                </a:solidFill>
                <a:effectLst>
                  <a:outerShdw blurRad="28575" dist="25400" dir="2700000" algn="tl" rotWithShape="0">
                    <a:srgbClr val="000000">
                      <a:alpha val="80000"/>
                    </a:srgbClr>
                  </a:outerShdw>
                </a:effectLst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 userDrawn="1"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917875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5682"/>
            <a:ext cx="9144000" cy="1336956"/>
          </a:xfrm>
        </p:spPr>
        <p:txBody>
          <a:bodyPr/>
          <a:lstStyle>
            <a:lvl1pPr>
              <a:defRPr lang="en-US" sz="4400" b="1" kern="1200" dirty="0">
                <a:solidFill>
                  <a:srgbClr val="236684"/>
                </a:solidFill>
                <a:effectLst>
                  <a:outerShdw blurRad="28575" dist="25400" dir="2700000" algn="tl" rotWithShape="0">
                    <a:srgbClr val="000000">
                      <a:alpha val="80000"/>
                    </a:srgbClr>
                  </a:outerShdw>
                </a:effectLst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038630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75484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3pPr>
              <a:defRPr>
                <a:solidFill>
                  <a:srgbClr val="000000"/>
                </a:solidFill>
              </a:defRPr>
            </a:lvl3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  <p:sp>
        <p:nvSpPr>
          <p:cNvPr id="7" name="Rectangle 6"/>
          <p:cNvSpPr/>
          <p:nvPr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Big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806" y="137196"/>
            <a:ext cx="8416925" cy="128014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806" y="2148854"/>
            <a:ext cx="8416925" cy="2651731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800" b="1" i="0">
                <a:solidFill>
                  <a:srgbClr val="000000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 flipV="1">
            <a:off x="2103147" y="4892024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 flipV="1">
            <a:off x="548634" y="1783098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220266"/>
            <a:ext cx="8056563" cy="1362075"/>
          </a:xfrm>
        </p:spPr>
        <p:txBody>
          <a:bodyPr anchor="b" anchorCtr="0"/>
          <a:lstStyle>
            <a:lvl1pPr algn="ctr">
              <a:defRPr lang="en-US" sz="4400" b="1" kern="1200" smtClean="0">
                <a:solidFill>
                  <a:srgbClr val="236684"/>
                </a:solidFill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4123349"/>
            <a:ext cx="8056563" cy="1134431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lang="en-US" sz="2800" b="1" i="0" kern="1200" smtClean="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 flipV="1">
            <a:off x="2194586" y="3977634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 flipV="1">
            <a:off x="548634" y="2057415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>
            <a:lvl1pPr>
              <a:defRPr lang="en-US" sz="4400" b="1" kern="1200" dirty="0">
                <a:solidFill>
                  <a:srgbClr val="236684"/>
                </a:solidFill>
                <a:effectLst>
                  <a:outerShdw blurRad="28575" dist="25400" dir="2700000" algn="tl" rotWithShape="0">
                    <a:srgbClr val="000000">
                      <a:alpha val="80000"/>
                    </a:srgbClr>
                  </a:outerShdw>
                </a:effectLst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846286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800">
                <a:solidFill>
                  <a:srgbClr val="000000"/>
                </a:solidFill>
              </a:defRPr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846286"/>
          </a:xfrm>
        </p:spPr>
        <p:txBody>
          <a:bodyPr>
            <a:normAutofit/>
          </a:bodyPr>
          <a:lstStyle>
            <a:lvl1pPr marL="349250" indent="-349250">
              <a:spcBef>
                <a:spcPts val="1600"/>
              </a:spcBef>
              <a:defRPr lang="en-US" sz="2800" b="1" i="0" kern="1200" dirty="0" smtClean="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9250" lvl="0" indent="-349250" algn="l" defTabSz="914400" rtl="0" eaLnBrk="1" latinLnBrk="0" hangingPunct="1">
              <a:spcBef>
                <a:spcPts val="1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smtClean="0"/>
              <a:t>Click to edit Master text styles</a:t>
            </a:r>
          </a:p>
          <a:p>
            <a:pPr marL="349250" lvl="1" indent="-349250" algn="l" defTabSz="914400" rtl="0" eaLnBrk="1" latinLnBrk="0" hangingPunct="1">
              <a:spcBef>
                <a:spcPts val="1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smtClean="0"/>
              <a:t>Second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9015"/>
            <a:ext cx="9144000" cy="1126888"/>
          </a:xfrm>
        </p:spPr>
        <p:txBody>
          <a:bodyPr/>
          <a:lstStyle>
            <a:lvl1pPr>
              <a:defRPr lang="en-US" sz="4400" b="1" kern="1200" dirty="0">
                <a:solidFill>
                  <a:srgbClr val="236684"/>
                </a:solidFill>
                <a:effectLst>
                  <a:outerShdw blurRad="28575" dist="25400" dir="2700000" algn="tl" rotWithShape="0">
                    <a:srgbClr val="000000">
                      <a:alpha val="80000"/>
                    </a:srgbClr>
                  </a:outerShdw>
                </a:effectLst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928" y="1508781"/>
            <a:ext cx="4389072" cy="933765"/>
          </a:xfrm>
          <a:solidFill>
            <a:srgbClr val="007CA8"/>
          </a:solidFill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928" y="2530293"/>
            <a:ext cx="4389072" cy="382475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69" y="1508781"/>
            <a:ext cx="4297043" cy="933765"/>
          </a:xfrm>
          <a:solidFill>
            <a:srgbClr val="007CA8"/>
          </a:solidFill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69" y="2530293"/>
            <a:ext cx="4297043" cy="382475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 flipV="1">
            <a:off x="0" y="1325903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2" name="Rectangle 11"/>
          <p:cNvSpPr/>
          <p:nvPr/>
        </p:nvSpPr>
        <p:spPr bwMode="auto">
          <a:xfrm flipV="1">
            <a:off x="182928" y="2423169"/>
            <a:ext cx="4389072" cy="45719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754877" y="2423171"/>
            <a:ext cx="4297633" cy="45719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4400" b="1" kern="1200" dirty="0">
                <a:solidFill>
                  <a:srgbClr val="236684"/>
                </a:solidFill>
                <a:effectLst>
                  <a:outerShdw blurRad="28575" dist="25400" dir="2700000" algn="tl" rotWithShape="0">
                    <a:srgbClr val="000000">
                      <a:alpha val="80000"/>
                    </a:srgbClr>
                  </a:outerShdw>
                </a:effectLst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28" y="611872"/>
            <a:ext cx="4480511" cy="1162050"/>
          </a:xfrm>
        </p:spPr>
        <p:txBody>
          <a:bodyPr anchor="b"/>
          <a:lstStyle>
            <a:lvl1pPr algn="ctr">
              <a:defRPr lang="en-US" sz="3600" b="1" kern="1200" dirty="0">
                <a:solidFill>
                  <a:srgbClr val="236684"/>
                </a:solidFill>
                <a:effectLst>
                  <a:outerShdw blurRad="28575" dist="25400" dir="2700000" algn="tl" rotWithShape="0">
                    <a:srgbClr val="000000">
                      <a:alpha val="80000"/>
                    </a:srgbClr>
                  </a:outerShdw>
                </a:effectLst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928" y="1787856"/>
            <a:ext cx="4480511" cy="4201436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28" y="611872"/>
            <a:ext cx="4754828" cy="1162050"/>
          </a:xfrm>
        </p:spPr>
        <p:txBody>
          <a:bodyPr anchor="b"/>
          <a:lstStyle>
            <a:lvl1pPr algn="ctr">
              <a:defRPr sz="3200" b="1"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928" y="1787856"/>
            <a:ext cx="4754828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07576"/>
            <a:ext cx="9144000" cy="1336956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663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" y="6446487"/>
            <a:ext cx="52219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6" r:id="rId12"/>
    <p:sldLayoutId id="2147483697" r:id="rId13"/>
    <p:sldLayoutId id="2147483677" r:id="rId14"/>
    <p:sldLayoutId id="2147483681" r:id="rId15"/>
    <p:sldLayoutId id="2147483682" r:id="rId16"/>
  </p:sldLayoutIdLst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 autoUpdateAnimBg="0"/>
    </p:bld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lang="en-US" sz="4400" b="1" kern="1200" dirty="0" smtClean="0">
          <a:solidFill>
            <a:srgbClr val="236684"/>
          </a:solidFill>
          <a:effectLst>
            <a:outerShdw blurRad="28575" dist="25400" dir="2700000" algn="tl" rotWithShape="0">
              <a:srgbClr val="000000">
                <a:alpha val="80000"/>
              </a:srgbClr>
            </a:outerShdw>
          </a:effectLst>
          <a:latin typeface="Bookman Old Style"/>
          <a:ea typeface="+mj-ea"/>
          <a:cs typeface="Bookman Old Style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rgbClr val="005785"/>
        </a:buClr>
        <a:buSzPct val="110000"/>
        <a:buFont typeface="Wingdings 2" pitchFamily="18" charset="2"/>
        <a:buChar char=""/>
        <a:defRPr lang="en-US" sz="3600" b="1" i="0" kern="1200" dirty="0" smtClean="0">
          <a:solidFill>
            <a:schemeClr val="tx1"/>
          </a:solidFill>
          <a:effectLst/>
          <a:latin typeface="Arial"/>
          <a:ea typeface="+mn-ea"/>
          <a:cs typeface="Arial"/>
        </a:defRPr>
      </a:lvl1pPr>
      <a:lvl2pPr marL="685800" indent="-336550" algn="l" defTabSz="914400" rtl="0" eaLnBrk="1" latinLnBrk="0" hangingPunct="1">
        <a:spcBef>
          <a:spcPts val="600"/>
        </a:spcBef>
        <a:buClr>
          <a:srgbClr val="0081C4"/>
        </a:buClr>
        <a:buSzPct val="110000"/>
        <a:buFont typeface="Wingdings 2" pitchFamily="18" charset="2"/>
        <a:buChar char=""/>
        <a:defRPr sz="2800" b="1" i="0" kern="1200">
          <a:solidFill>
            <a:srgbClr val="000000"/>
          </a:solidFill>
          <a:effectLst/>
          <a:latin typeface="Arial"/>
          <a:ea typeface="+mn-ea"/>
          <a:cs typeface="Arial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b="1" kern="1200">
          <a:solidFill>
            <a:schemeClr val="tx1">
              <a:lumMod val="65000"/>
              <a:lumOff val="35000"/>
            </a:schemeClr>
          </a:solidFill>
          <a:effectLst/>
          <a:latin typeface="Arial"/>
          <a:ea typeface="+mn-ea"/>
          <a:cs typeface="Arial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aseline="24000" dirty="0">
                <a:latin typeface="Tahoma" pitchFamily="34" charset="0"/>
              </a:rPr>
              <a:t>CHAPTER</a:t>
            </a:r>
            <a:r>
              <a:rPr lang="en-US" sz="6000" dirty="0">
                <a:latin typeface="Tahoma" pitchFamily="34" charset="0"/>
              </a:rPr>
              <a:t> </a:t>
            </a:r>
            <a:r>
              <a:rPr lang="en-US" sz="6000" dirty="0" smtClean="0">
                <a:solidFill>
                  <a:srgbClr val="A50021"/>
                </a:solidFill>
              </a:rPr>
              <a:t>4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3300"/>
              </a:spcBef>
            </a:pPr>
            <a:r>
              <a:rPr lang="en-US" sz="4000" dirty="0"/>
              <a:t>How </a:t>
            </a:r>
            <a:r>
              <a:rPr lang="en-US" sz="4000" dirty="0" smtClean="0"/>
              <a:t>Do </a:t>
            </a:r>
            <a:r>
              <a:rPr lang="en-US" sz="4000" dirty="0"/>
              <a:t>You Assess the Chances of Venture Success? </a:t>
            </a:r>
          </a:p>
          <a:p>
            <a:pPr>
              <a:spcBef>
                <a:spcPts val="3300"/>
              </a:spcBef>
            </a:pPr>
            <a:r>
              <a:rPr lang="en-US" sz="4000" dirty="0" smtClean="0"/>
              <a:t>Feasibility </a:t>
            </a:r>
            <a:r>
              <a:rPr lang="en-US" sz="4000" dirty="0"/>
              <a:t>Analysis and Protecting </a:t>
            </a:r>
            <a:r>
              <a:rPr lang="en-US" sz="4000" dirty="0" smtClean="0"/>
              <a:t>the Business </a:t>
            </a:r>
            <a:r>
              <a:rPr lang="en-US" sz="4000" dirty="0"/>
              <a:t>Model Legally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684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Industry Feasibility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800"/>
              </a:spcBef>
            </a:pPr>
            <a:r>
              <a:rPr lang="en-US" sz="2400" dirty="0"/>
              <a:t>NAICS codes </a:t>
            </a:r>
            <a:endParaRPr lang="en-US" sz="2400" dirty="0" smtClean="0"/>
          </a:p>
          <a:p>
            <a:pPr>
              <a:spcBef>
                <a:spcPts val="800"/>
              </a:spcBef>
            </a:pPr>
            <a:r>
              <a:rPr lang="en-US" sz="2400" dirty="0"/>
              <a:t>Industry attractiveness criteria </a:t>
            </a:r>
          </a:p>
          <a:p>
            <a:pPr lvl="1">
              <a:spcBef>
                <a:spcPts val="800"/>
              </a:spcBef>
            </a:pPr>
            <a:r>
              <a:rPr lang="en-US" sz="1800" dirty="0" smtClean="0"/>
              <a:t>What is the size of the industry (units and dollars)? Generally, larger is more attractive. </a:t>
            </a:r>
          </a:p>
          <a:p>
            <a:pPr lvl="1">
              <a:spcBef>
                <a:spcPts val="800"/>
              </a:spcBef>
            </a:pPr>
            <a:r>
              <a:rPr lang="en-US" sz="1800" dirty="0" smtClean="0"/>
              <a:t>What is the geographic range of the industry in which you want to compete  (local, regional, national, or international)?</a:t>
            </a:r>
          </a:p>
          <a:p>
            <a:pPr lvl="1">
              <a:spcBef>
                <a:spcPts val="800"/>
              </a:spcBef>
            </a:pPr>
            <a:r>
              <a:rPr lang="en-US" sz="1800" dirty="0" smtClean="0"/>
              <a:t>Are industry sales growing, mature and level, or declining?</a:t>
            </a:r>
          </a:p>
          <a:p>
            <a:pPr lvl="1">
              <a:spcBef>
                <a:spcPts val="800"/>
              </a:spcBef>
            </a:pPr>
            <a:r>
              <a:rPr lang="en-US" sz="1800" dirty="0" smtClean="0"/>
              <a:t>What are the industry trends and sales forecast for the short and long term? </a:t>
            </a:r>
          </a:p>
          <a:p>
            <a:pPr lvl="1">
              <a:spcBef>
                <a:spcPts val="800"/>
              </a:spcBef>
            </a:pPr>
            <a:r>
              <a:rPr lang="en-US" sz="1800" dirty="0" smtClean="0"/>
              <a:t>Are the products and services things customers “must have,” rather than “want to have”? What is the industry profit margin?</a:t>
            </a:r>
          </a:p>
          <a:p>
            <a:pPr lvl="1">
              <a:spcBef>
                <a:spcPts val="800"/>
              </a:spcBef>
            </a:pPr>
            <a:r>
              <a:rPr lang="en-US" sz="1800" dirty="0" smtClean="0"/>
              <a:t>How profitable is the industry? Obviously, higher is more attractive. </a:t>
            </a:r>
          </a:p>
          <a:p>
            <a:pPr lvl="1">
              <a:spcBef>
                <a:spcPts val="800"/>
              </a:spcBef>
            </a:pPr>
            <a:r>
              <a:rPr lang="en-US" sz="1800" dirty="0" smtClean="0"/>
              <a:t>What is the level of competition? 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10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9431426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Industry Feasibility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800"/>
              </a:spcBef>
            </a:pPr>
            <a:r>
              <a:rPr lang="en-US" sz="3200" dirty="0"/>
              <a:t>Five force industry feasibility </a:t>
            </a:r>
            <a:r>
              <a:rPr lang="en-US" sz="3200" dirty="0" smtClean="0"/>
              <a:t>analysis</a:t>
            </a:r>
          </a:p>
          <a:p>
            <a:pPr lvl="1">
              <a:spcBef>
                <a:spcPts val="800"/>
              </a:spcBef>
            </a:pPr>
            <a:r>
              <a:rPr lang="en-US" dirty="0"/>
              <a:t>A</a:t>
            </a:r>
            <a:r>
              <a:rPr lang="en-US" dirty="0" smtClean="0"/>
              <a:t>ssesses competition</a:t>
            </a:r>
            <a:r>
              <a:rPr lang="en-US" dirty="0"/>
              <a:t>, power of customers and suppliers, and </a:t>
            </a:r>
            <a:r>
              <a:rPr lang="en-US" dirty="0" smtClean="0"/>
              <a:t>threat </a:t>
            </a:r>
            <a:r>
              <a:rPr lang="en-US" dirty="0"/>
              <a:t>of substitute products or services and new </a:t>
            </a:r>
            <a:r>
              <a:rPr lang="en-US" dirty="0" smtClean="0"/>
              <a:t>entrants</a:t>
            </a:r>
          </a:p>
          <a:p>
            <a:pPr>
              <a:spcBef>
                <a:spcPts val="800"/>
              </a:spcBef>
            </a:pPr>
            <a:r>
              <a:rPr lang="en-US" sz="3200" dirty="0"/>
              <a:t>Industry feasibility test </a:t>
            </a:r>
            <a:endParaRPr lang="en-US" sz="2400" dirty="0" smtClean="0"/>
          </a:p>
          <a:p>
            <a:pPr lvl="1">
              <a:spcBef>
                <a:spcPts val="800"/>
              </a:spcBef>
            </a:pPr>
            <a:r>
              <a:rPr lang="en-US" dirty="0"/>
              <a:t>Use questions from the five force industry feasibility </a:t>
            </a:r>
            <a:r>
              <a:rPr lang="en-US" dirty="0" smtClean="0"/>
              <a:t>analysis</a:t>
            </a:r>
            <a:r>
              <a:rPr lang="en-US" dirty="0"/>
              <a:t> </a:t>
            </a:r>
            <a:r>
              <a:rPr lang="en-US" dirty="0" smtClean="0"/>
              <a:t>to determine overall feasibility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11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8649865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Are Your Operations </a:t>
            </a:r>
            <a:r>
              <a:rPr lang="en-US" dirty="0" smtClean="0">
                <a:effectLst/>
              </a:rPr>
              <a:t>Feasible?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Management Feasibility </a:t>
            </a:r>
            <a:endParaRPr lang="en-US" dirty="0" smtClean="0"/>
          </a:p>
          <a:p>
            <a:pPr lvl="1"/>
            <a:r>
              <a:rPr lang="en-US" dirty="0">
                <a:solidFill>
                  <a:srgbClr val="C00000"/>
                </a:solidFill>
              </a:rPr>
              <a:t>Management </a:t>
            </a:r>
            <a:r>
              <a:rPr lang="en-US" dirty="0" smtClean="0">
                <a:solidFill>
                  <a:srgbClr val="C00000"/>
                </a:solidFill>
              </a:rPr>
              <a:t>credentials</a:t>
            </a:r>
            <a:r>
              <a:rPr lang="en-US" dirty="0" smtClean="0"/>
              <a:t>: Even </a:t>
            </a:r>
            <a:r>
              <a:rPr lang="en-US" dirty="0"/>
              <a:t>if you are the sole </a:t>
            </a:r>
            <a:r>
              <a:rPr lang="en-US" dirty="0" smtClean="0"/>
              <a:t>owner, </a:t>
            </a:r>
            <a:r>
              <a:rPr lang="en-US" dirty="0"/>
              <a:t>you should have a management team to support </a:t>
            </a:r>
            <a:r>
              <a:rPr lang="en-US" dirty="0" smtClean="0"/>
              <a:t>you. 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Elevator pitch</a:t>
            </a:r>
            <a:r>
              <a:rPr lang="en-US" dirty="0" smtClean="0"/>
              <a:t>: Your </a:t>
            </a:r>
            <a:r>
              <a:rPr lang="en-US" dirty="0"/>
              <a:t>pitch needs to get target customers to buy your product or </a:t>
            </a:r>
            <a:r>
              <a:rPr lang="en-US" dirty="0" smtClean="0"/>
              <a:t>service.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12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1442638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Resource </a:t>
            </a:r>
            <a:r>
              <a:rPr lang="en-US" dirty="0" smtClean="0">
                <a:effectLst/>
              </a:rPr>
              <a:t>Feasibility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13</a:t>
            </a:fld>
            <a:endParaRPr lang="en-US" dirty="0">
              <a:cs typeface="+mn-cs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127045528"/>
              </p:ext>
            </p:extLst>
          </p:nvPr>
        </p:nvGraphicFramePr>
        <p:xfrm>
          <a:off x="823001" y="1874537"/>
          <a:ext cx="7497998" cy="4297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7226406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A326C80-5C90-9149-AE2A-F6E309FF51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400"/>
                                        <p:tgtEl>
                                          <p:spTgt spid="6">
                                            <p:graphicEl>
                                              <a:dgm id="{0A326C80-5C90-9149-AE2A-F6E309FF51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BE434B-9295-6641-AF3F-C37E45FB62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400"/>
                                        <p:tgtEl>
                                          <p:spTgt spid="6">
                                            <p:graphicEl>
                                              <a:dgm id="{0DBE434B-9295-6641-AF3F-C37E45FB62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0BBCFA3-9F76-D343-B01F-6B4E7CAE31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400"/>
                                        <p:tgtEl>
                                          <p:spTgt spid="6">
                                            <p:graphicEl>
                                              <a:dgm id="{C0BBCFA3-9F76-D343-B01F-6B4E7CAE31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Are Your Profits Feasible?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Startup </a:t>
            </a:r>
            <a:r>
              <a:rPr lang="en-US" dirty="0" smtClean="0"/>
              <a:t>costs </a:t>
            </a:r>
          </a:p>
          <a:p>
            <a:pPr lvl="1"/>
            <a:r>
              <a:rPr lang="en-US" dirty="0"/>
              <a:t>Startup costs are usually one-time costs for capital assets </a:t>
            </a:r>
            <a:endParaRPr lang="en-US" dirty="0" smtClean="0"/>
          </a:p>
          <a:p>
            <a:r>
              <a:rPr lang="en-US" dirty="0"/>
              <a:t>E</a:t>
            </a:r>
            <a:r>
              <a:rPr lang="en-US" dirty="0" smtClean="0"/>
              <a:t>xpenses </a:t>
            </a:r>
          </a:p>
          <a:p>
            <a:pPr lvl="1"/>
            <a:r>
              <a:rPr lang="en-US" dirty="0"/>
              <a:t>Expenses are ongoing and are commonly paid on a weekly or monthly basis </a:t>
            </a:r>
            <a:endParaRPr lang="en-US" dirty="0" smtClean="0"/>
          </a:p>
          <a:p>
            <a:r>
              <a:rPr lang="en-US" dirty="0"/>
              <a:t>Price and </a:t>
            </a:r>
            <a:r>
              <a:rPr lang="en-US" dirty="0" smtClean="0"/>
              <a:t>revenues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an </a:t>
            </a:r>
            <a:r>
              <a:rPr lang="en-US" dirty="0"/>
              <a:t>be based on competitor prices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14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9063214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Are Your Profits Feasible?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Markups </a:t>
            </a:r>
            <a:endParaRPr lang="en-US" dirty="0" smtClean="0"/>
          </a:p>
          <a:p>
            <a:pPr lvl="1"/>
            <a:r>
              <a:rPr lang="en-US" dirty="0">
                <a:solidFill>
                  <a:srgbClr val="BC0202"/>
                </a:solidFill>
              </a:rPr>
              <a:t>Markup</a:t>
            </a:r>
            <a:r>
              <a:rPr lang="en-US" dirty="0" smtClean="0"/>
              <a:t> </a:t>
            </a:r>
            <a:r>
              <a:rPr lang="en-US" dirty="0"/>
              <a:t>is how much you charge your customer over your </a:t>
            </a:r>
            <a:r>
              <a:rPr lang="en-US" dirty="0" smtClean="0"/>
              <a:t>cost</a:t>
            </a:r>
          </a:p>
          <a:p>
            <a:r>
              <a:rPr lang="en-US" dirty="0"/>
              <a:t>Profits </a:t>
            </a:r>
            <a:endParaRPr lang="en-US" dirty="0" smtClean="0"/>
          </a:p>
          <a:p>
            <a:pPr lvl="1"/>
            <a:r>
              <a:rPr lang="en-US" dirty="0"/>
              <a:t>S</a:t>
            </a:r>
            <a:r>
              <a:rPr lang="en-US" dirty="0" smtClean="0"/>
              <a:t>ubtract </a:t>
            </a:r>
            <a:r>
              <a:rPr lang="en-US" dirty="0"/>
              <a:t>your expenses from your revenues </a:t>
            </a:r>
            <a:endParaRPr lang="en-US" dirty="0" smtClean="0"/>
          </a:p>
          <a:p>
            <a:pPr lvl="1"/>
            <a:r>
              <a:rPr lang="en-US" dirty="0">
                <a:solidFill>
                  <a:srgbClr val="BC0202"/>
                </a:solidFill>
              </a:rPr>
              <a:t>Net </a:t>
            </a:r>
            <a:r>
              <a:rPr lang="en-US" dirty="0" smtClean="0">
                <a:solidFill>
                  <a:srgbClr val="BC0202"/>
                </a:solidFill>
              </a:rPr>
              <a:t>profits </a:t>
            </a:r>
            <a:r>
              <a:rPr lang="en-US" dirty="0"/>
              <a:t>are profits after taxes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15</a:t>
            </a:fld>
            <a:endParaRPr lang="en-US" dirty="0">
              <a:cs typeface="+mn-cs"/>
            </a:endParaRPr>
          </a:p>
        </p:txBody>
      </p:sp>
      <p:sp>
        <p:nvSpPr>
          <p:cNvPr id="7" name="Bevel 6"/>
          <p:cNvSpPr/>
          <p:nvPr/>
        </p:nvSpPr>
        <p:spPr>
          <a:xfrm>
            <a:off x="640123" y="5532097"/>
            <a:ext cx="7680876" cy="1005829"/>
          </a:xfrm>
          <a:prstGeom prst="bevel">
            <a:avLst>
              <a:gd name="adj" fmla="val 933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Entrepreneurs tend to be </a:t>
            </a:r>
            <a:r>
              <a:rPr lang="en-US" sz="28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optimistic and underestimate startup costs and expenses</a:t>
            </a:r>
            <a:endParaRPr lang="en-US" sz="2800" b="1" dirty="0">
              <a:solidFill>
                <a:schemeClr val="tx2">
                  <a:lumMod val="75000"/>
                  <a:lumOff val="25000"/>
                </a:schemeClr>
              </a:solid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976145281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Return on </a:t>
            </a:r>
            <a:r>
              <a:rPr lang="en-US" dirty="0" smtClean="0">
                <a:effectLst/>
              </a:rPr>
              <a:t>Investment </a:t>
            </a:r>
            <a:r>
              <a:rPr lang="en-US" dirty="0">
                <a:effectLst/>
              </a:rPr>
              <a:t>(ROI)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mportant </a:t>
            </a:r>
            <a:r>
              <a:rPr lang="en-US" dirty="0"/>
              <a:t>measure of </a:t>
            </a:r>
            <a:r>
              <a:rPr lang="en-US" dirty="0" smtClean="0"/>
              <a:t>profitability</a:t>
            </a:r>
          </a:p>
          <a:p>
            <a:r>
              <a:rPr lang="en-US" dirty="0" smtClean="0"/>
              <a:t>ROI </a:t>
            </a:r>
            <a:r>
              <a:rPr lang="en-US" dirty="0"/>
              <a:t>is </a:t>
            </a:r>
            <a:r>
              <a:rPr lang="en-US" dirty="0" smtClean="0"/>
              <a:t>calculated </a:t>
            </a:r>
            <a:r>
              <a:rPr lang="en-US" dirty="0"/>
              <a:t>by taking the net profit divided by the startup cost </a:t>
            </a:r>
            <a:r>
              <a:rPr lang="en-US" dirty="0" smtClean="0"/>
              <a:t> </a:t>
            </a:r>
          </a:p>
          <a:p>
            <a:r>
              <a:rPr lang="en-US" dirty="0" smtClean="0"/>
              <a:t>Feasible ROI depends on several factors, such as capital invested, risk involved, and alternative investments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16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826900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Protecting Your Ideas and Intellectual Property Legally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tartups </a:t>
            </a:r>
            <a:r>
              <a:rPr lang="en-US" dirty="0"/>
              <a:t>should protect their </a:t>
            </a:r>
            <a:r>
              <a:rPr lang="en-US" dirty="0" smtClean="0"/>
              <a:t>ideas</a:t>
            </a:r>
          </a:p>
          <a:p>
            <a:r>
              <a:rPr lang="en-US" dirty="0" smtClean="0"/>
              <a:t>Legal methods of protecting a business</a:t>
            </a:r>
          </a:p>
          <a:p>
            <a:pPr lvl="1"/>
            <a:r>
              <a:rPr lang="en-US" dirty="0" smtClean="0"/>
              <a:t>Trade secrets</a:t>
            </a:r>
          </a:p>
          <a:p>
            <a:pPr lvl="1"/>
            <a:r>
              <a:rPr lang="en-US" dirty="0" smtClean="0"/>
              <a:t>Trademarks</a:t>
            </a:r>
          </a:p>
          <a:p>
            <a:pPr lvl="1"/>
            <a:r>
              <a:rPr lang="en-US" dirty="0" smtClean="0"/>
              <a:t>Copyrights</a:t>
            </a:r>
          </a:p>
          <a:p>
            <a:pPr lvl="1"/>
            <a:r>
              <a:rPr lang="en-US" dirty="0" smtClean="0"/>
              <a:t>Patents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17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2754393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Contracts and Intellectual Property Rights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BC0202"/>
                </a:solidFill>
              </a:rPr>
              <a:t>Contracts</a:t>
            </a:r>
            <a:r>
              <a:rPr lang="en-US" dirty="0" smtClean="0"/>
              <a:t>: </a:t>
            </a:r>
            <a:r>
              <a:rPr lang="en-US" dirty="0"/>
              <a:t>legal oral or written agreements between two or more parties specifying what each party must do, or must not do, for a specified </a:t>
            </a:r>
            <a:r>
              <a:rPr lang="en-US" dirty="0" smtClean="0"/>
              <a:t>time </a:t>
            </a:r>
          </a:p>
          <a:p>
            <a:r>
              <a:rPr lang="en-US" dirty="0">
                <a:solidFill>
                  <a:srgbClr val="BC0202"/>
                </a:solidFill>
              </a:rPr>
              <a:t>P</a:t>
            </a:r>
            <a:r>
              <a:rPr lang="en-US" dirty="0" smtClean="0">
                <a:solidFill>
                  <a:srgbClr val="BC0202"/>
                </a:solidFill>
              </a:rPr>
              <a:t>artnership agreement</a:t>
            </a:r>
            <a:r>
              <a:rPr lang="en-US" dirty="0" smtClean="0"/>
              <a:t>: an </a:t>
            </a:r>
            <a:r>
              <a:rPr lang="en-US" dirty="0"/>
              <a:t>important legal contract that protects all partners </a:t>
            </a:r>
            <a:endParaRPr lang="en-US" dirty="0" smtClean="0"/>
          </a:p>
          <a:p>
            <a:r>
              <a:rPr lang="en-US" dirty="0">
                <a:solidFill>
                  <a:srgbClr val="BC0202"/>
                </a:solidFill>
              </a:rPr>
              <a:t>Breach of contract</a:t>
            </a:r>
            <a:r>
              <a:rPr lang="en-US" dirty="0" smtClean="0"/>
              <a:t>: when one party does not perform as specified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18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6451063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Contracts and Intellectual Property Rights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BC0202"/>
                </a:solidFill>
              </a:rPr>
              <a:t>Legal help</a:t>
            </a:r>
            <a:r>
              <a:rPr lang="en-US" dirty="0" smtClean="0"/>
              <a:t>: </a:t>
            </a:r>
            <a:r>
              <a:rPr lang="en-US" dirty="0"/>
              <a:t>d</a:t>
            </a:r>
            <a:r>
              <a:rPr lang="en-US" dirty="0" smtClean="0"/>
              <a:t>on’t </a:t>
            </a:r>
            <a:r>
              <a:rPr lang="en-US" dirty="0"/>
              <a:t>sign any contract without having the lawyer review it first </a:t>
            </a:r>
            <a:endParaRPr lang="en-US" dirty="0" smtClean="0"/>
          </a:p>
          <a:p>
            <a:r>
              <a:rPr lang="en-US" dirty="0" smtClean="0">
                <a:solidFill>
                  <a:srgbClr val="BC0202"/>
                </a:solidFill>
              </a:rPr>
              <a:t>Letter of agreement</a:t>
            </a:r>
            <a:r>
              <a:rPr lang="en-US" dirty="0" smtClean="0"/>
              <a:t>: </a:t>
            </a:r>
            <a:r>
              <a:rPr lang="en-US" dirty="0"/>
              <a:t>contractual document that puts an oral understanding in writing in the form of a business letter </a:t>
            </a:r>
            <a:endParaRPr lang="en-US" dirty="0" smtClean="0"/>
          </a:p>
          <a:p>
            <a:r>
              <a:rPr lang="en-US" dirty="0"/>
              <a:t>Intellectual p</a:t>
            </a:r>
            <a:r>
              <a:rPr lang="en-US" dirty="0" smtClean="0"/>
              <a:t>roperty rights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19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643577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spcBef>
                <a:spcPts val="2000"/>
              </a:spcBef>
              <a:buClr>
                <a:srgbClr val="005785"/>
              </a:buClr>
              <a:buSzPct val="110000"/>
            </a:pPr>
            <a:r>
              <a:rPr lang="en-US" dirty="0">
                <a:solidFill>
                  <a:srgbClr val="000000"/>
                </a:solidFill>
                <a:effectLst/>
                <a:ea typeface="+mn-ea"/>
              </a:rPr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67" y="1874537"/>
            <a:ext cx="8317184" cy="3794747"/>
          </a:xfrm>
        </p:spPr>
        <p:txBody>
          <a:bodyPr>
            <a:noAutofit/>
          </a:bodyPr>
          <a:lstStyle/>
          <a:p>
            <a:pPr lvl="0">
              <a:spcBef>
                <a:spcPts val="800"/>
              </a:spcBef>
            </a:pPr>
            <a:r>
              <a:rPr lang="en-US" sz="2000" dirty="0"/>
              <a:t>Describe the relationship between feasibility analysis and research, and the types of research. </a:t>
            </a:r>
          </a:p>
          <a:p>
            <a:pPr lvl="0">
              <a:spcBef>
                <a:spcPts val="800"/>
              </a:spcBef>
            </a:pPr>
            <a:r>
              <a:rPr lang="en-US" sz="2000" dirty="0"/>
              <a:t>Identify the parts of the feasibility analysis process.</a:t>
            </a:r>
          </a:p>
          <a:p>
            <a:pPr lvl="0">
              <a:spcBef>
                <a:spcPts val="800"/>
              </a:spcBef>
            </a:pPr>
            <a:r>
              <a:rPr lang="en-US" sz="2000" dirty="0"/>
              <a:t>Explain the customer purchasing decision process. </a:t>
            </a:r>
          </a:p>
          <a:p>
            <a:pPr lvl="0">
              <a:spcBef>
                <a:spcPts val="800"/>
              </a:spcBef>
            </a:pPr>
            <a:r>
              <a:rPr lang="en-US" sz="2000" dirty="0"/>
              <a:t>Discuss two methods for determining the feasibility of the demand for a product or service. </a:t>
            </a:r>
          </a:p>
          <a:p>
            <a:pPr lvl="0">
              <a:spcBef>
                <a:spcPts val="800"/>
              </a:spcBef>
            </a:pPr>
            <a:r>
              <a:rPr lang="en-US" sz="2000" dirty="0"/>
              <a:t>Describe what the NAICS codes are, how to find them, and how they are used in feasibility analysis.</a:t>
            </a:r>
          </a:p>
          <a:p>
            <a:pPr lvl="0">
              <a:spcBef>
                <a:spcPts val="800"/>
              </a:spcBef>
            </a:pPr>
            <a:r>
              <a:rPr lang="en-US" sz="2000" dirty="0"/>
              <a:t>Explain the important parts of a profit feasibility analysis for a new business venture. </a:t>
            </a:r>
          </a:p>
          <a:p>
            <a:pPr lvl="0">
              <a:spcBef>
                <a:spcPts val="800"/>
              </a:spcBef>
            </a:pPr>
            <a:r>
              <a:rPr lang="en-US" sz="2000" dirty="0"/>
              <a:t>Discuss legal methods that can be used to protect the ideas in a business model. </a:t>
            </a:r>
          </a:p>
          <a:p>
            <a:pPr lvl="0">
              <a:spcBef>
                <a:spcPts val="800"/>
              </a:spcBef>
            </a:pPr>
            <a:r>
              <a:rPr lang="en-US" sz="2000" dirty="0"/>
              <a:t>Define the 15 key terms identified in this chapter.</a:t>
            </a:r>
          </a:p>
          <a:p>
            <a:pPr>
              <a:spcBef>
                <a:spcPts val="800"/>
              </a:spcBef>
            </a:pPr>
            <a:endParaRPr lang="en-US" sz="19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</a:t>
            </a:fld>
            <a:endParaRPr lang="en-US" dirty="0">
              <a:cs typeface="+mn-cs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182928" y="1508781"/>
            <a:ext cx="8778116" cy="54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2250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Char char="•"/>
              <a:defRPr sz="28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2547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90000"/>
              <a:buFont typeface="Wingdings" pitchFamily="2" charset="2"/>
              <a:buChar char="Ø"/>
              <a:defRPr sz="2400">
                <a:solidFill>
                  <a:srgbClr val="99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2pPr>
            <a:lvl3pPr marL="1030288" indent="-2905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SzPct val="75000"/>
              <a:buFont typeface="Wingdings" pitchFamily="2" charset="2"/>
              <a:buChar char="v"/>
              <a:defRPr sz="20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3pPr>
            <a:lvl4pPr marL="1366838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4pPr>
            <a:lvl5pPr marL="16573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5pPr>
            <a:lvl6pPr marL="21145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6pPr>
            <a:lvl7pPr marL="25717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7pPr>
            <a:lvl8pPr marL="30289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8pPr>
            <a:lvl9pPr marL="34861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studying this chapter, you should be able to:</a:t>
            </a:r>
            <a:endParaRPr lang="en-US" sz="2600" kern="0" dirty="0"/>
          </a:p>
        </p:txBody>
      </p:sp>
    </p:spTree>
    <p:extLst>
      <p:ext uri="{BB962C8B-B14F-4D97-AF65-F5344CB8AC3E}">
        <p14:creationId xmlns:p14="http://schemas.microsoft.com/office/powerpoint/2010/main" val="186220043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Trade Secrets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BC0202"/>
                </a:solidFill>
              </a:rPr>
              <a:t>Trade secrets </a:t>
            </a:r>
            <a:r>
              <a:rPr lang="en-US" dirty="0"/>
              <a:t>are ideas, processes or other </a:t>
            </a:r>
            <a:r>
              <a:rPr lang="en-US" dirty="0" smtClean="0"/>
              <a:t>things that </a:t>
            </a:r>
            <a:r>
              <a:rPr lang="en-US" dirty="0"/>
              <a:t>give a business a competitive advantage over rivals </a:t>
            </a:r>
            <a:endParaRPr lang="en-US" dirty="0" smtClean="0"/>
          </a:p>
          <a:p>
            <a:pPr lvl="1"/>
            <a:r>
              <a:rPr lang="en-US" dirty="0"/>
              <a:t>Confidentiality verbal </a:t>
            </a:r>
            <a:r>
              <a:rPr lang="en-US" dirty="0" smtClean="0"/>
              <a:t>agreements</a:t>
            </a:r>
          </a:p>
          <a:p>
            <a:pPr lvl="1"/>
            <a:r>
              <a:rPr lang="en-US" dirty="0"/>
              <a:t>Nondisclosure agreement contracts 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20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358228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Trademarks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C0202"/>
                </a:solidFill>
              </a:rPr>
              <a:t>trademark</a:t>
            </a:r>
            <a:r>
              <a:rPr lang="en-US" dirty="0"/>
              <a:t> is a distinguishing word, name, symbol, or </a:t>
            </a:r>
            <a:r>
              <a:rPr lang="en-US" dirty="0" smtClean="0"/>
              <a:t>device </a:t>
            </a:r>
            <a:r>
              <a:rPr lang="en-US" dirty="0"/>
              <a:t>used to identify a product or service. </a:t>
            </a:r>
            <a:endParaRPr lang="en-US" dirty="0" smtClean="0"/>
          </a:p>
          <a:p>
            <a:pPr lvl="1"/>
            <a:r>
              <a:rPr lang="en-US" dirty="0" smtClean="0"/>
              <a:t>Service marks</a:t>
            </a:r>
          </a:p>
          <a:p>
            <a:pPr lvl="1"/>
            <a:r>
              <a:rPr lang="en-US" dirty="0" smtClean="0"/>
              <a:t>Collective mark</a:t>
            </a:r>
          </a:p>
          <a:p>
            <a:pPr lvl="1"/>
            <a:r>
              <a:rPr lang="en-US" dirty="0" smtClean="0"/>
              <a:t>Nonregistered trademark</a:t>
            </a:r>
          </a:p>
          <a:p>
            <a:pPr lvl="1"/>
            <a:r>
              <a:rPr lang="en-US" dirty="0" smtClean="0"/>
              <a:t>Getting a registered trademark gives you stronger legal protection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21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607140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Copyrights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Prevent </a:t>
            </a:r>
            <a:r>
              <a:rPr lang="en-US" dirty="0"/>
              <a:t>others from using and distributing original work of authors and artists without permission, which may require a fee for its use </a:t>
            </a:r>
            <a:endParaRPr lang="en-US" dirty="0" smtClean="0"/>
          </a:p>
          <a:p>
            <a:r>
              <a:rPr lang="en-US" dirty="0"/>
              <a:t>What is and isn’t protected under copyright </a:t>
            </a:r>
            <a:r>
              <a:rPr lang="en-US" dirty="0" smtClean="0"/>
              <a:t>law? </a:t>
            </a:r>
          </a:p>
          <a:p>
            <a:r>
              <a:rPr lang="en-US" dirty="0"/>
              <a:t>Copyright content and infringement </a:t>
            </a:r>
            <a:endParaRPr lang="en-US" dirty="0" smtClean="0"/>
          </a:p>
          <a:p>
            <a:r>
              <a:rPr lang="en-US" dirty="0" smtClean="0"/>
              <a:t>Electronic rights</a:t>
            </a:r>
          </a:p>
          <a:p>
            <a:r>
              <a:rPr lang="en-US" dirty="0" smtClean="0"/>
              <a:t>Nonregistered copyrights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22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6086821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Patents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400" dirty="0"/>
              <a:t>A </a:t>
            </a:r>
            <a:r>
              <a:rPr lang="en-US" sz="3400" dirty="0">
                <a:solidFill>
                  <a:srgbClr val="BC0202"/>
                </a:solidFill>
              </a:rPr>
              <a:t>patent</a:t>
            </a:r>
            <a:r>
              <a:rPr lang="en-US" sz="3400" dirty="0"/>
              <a:t> protects others from making, using, or selling an invention or process for a specified </a:t>
            </a:r>
            <a:r>
              <a:rPr lang="en-US" sz="3400" dirty="0" smtClean="0"/>
              <a:t>time</a:t>
            </a:r>
          </a:p>
          <a:p>
            <a:r>
              <a:rPr lang="en-US" sz="3400" dirty="0"/>
              <a:t>One year after first use deadline and patent infringement </a:t>
            </a:r>
            <a:endParaRPr lang="en-US" sz="3400" dirty="0" smtClean="0"/>
          </a:p>
          <a:p>
            <a:r>
              <a:rPr lang="en-US" sz="3400" dirty="0" smtClean="0"/>
              <a:t> </a:t>
            </a:r>
            <a:r>
              <a:rPr lang="en-US" sz="3400" dirty="0"/>
              <a:t>Types and duration of patents </a:t>
            </a:r>
            <a:endParaRPr lang="en-US" sz="3400" dirty="0" smtClean="0"/>
          </a:p>
          <a:p>
            <a:pPr lvl="1"/>
            <a:r>
              <a:rPr lang="en-US" dirty="0" smtClean="0"/>
              <a:t>Utility</a:t>
            </a:r>
          </a:p>
          <a:p>
            <a:pPr lvl="1"/>
            <a:r>
              <a:rPr lang="en-US" dirty="0" smtClean="0"/>
              <a:t>Business method</a:t>
            </a:r>
          </a:p>
          <a:p>
            <a:pPr lvl="1"/>
            <a:r>
              <a:rPr lang="en-US" dirty="0" smtClean="0"/>
              <a:t>Design</a:t>
            </a:r>
          </a:p>
          <a:p>
            <a:pPr lvl="1"/>
            <a:r>
              <a:rPr lang="en-US" dirty="0" smtClean="0"/>
              <a:t>Plant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23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7086979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ffectLst/>
              </a:rPr>
              <a:t>Multiple Protections and Ethical </a:t>
            </a:r>
            <a:r>
              <a:rPr lang="en-US" sz="3600" dirty="0" smtClean="0">
                <a:effectLst/>
              </a:rPr>
              <a:t/>
            </a:r>
            <a:br>
              <a:rPr lang="en-US" sz="3600" dirty="0" smtClean="0">
                <a:effectLst/>
              </a:rPr>
            </a:br>
            <a:r>
              <a:rPr lang="en-US" sz="3600" dirty="0" smtClean="0">
                <a:effectLst/>
              </a:rPr>
              <a:t>and </a:t>
            </a:r>
            <a:r>
              <a:rPr lang="en-US" sz="3600" dirty="0">
                <a:effectLst/>
              </a:rPr>
              <a:t>Legal Use of </a:t>
            </a:r>
            <a:r>
              <a:rPr lang="en-US" sz="3600" dirty="0" smtClean="0">
                <a:effectLst/>
              </a:rPr>
              <a:t>Others’ </a:t>
            </a:r>
            <a:r>
              <a:rPr lang="en-US" sz="3600" dirty="0">
                <a:effectLst/>
              </a:rPr>
              <a:t>Ideas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Multiple protections </a:t>
            </a:r>
            <a:endParaRPr lang="en-US" dirty="0" smtClean="0"/>
          </a:p>
          <a:p>
            <a:r>
              <a:rPr lang="en-US" dirty="0"/>
              <a:t>Ethical and l</a:t>
            </a:r>
            <a:r>
              <a:rPr lang="en-US" dirty="0" smtClean="0"/>
              <a:t>egal use </a:t>
            </a:r>
            <a:r>
              <a:rPr lang="en-US" dirty="0"/>
              <a:t>of o</a:t>
            </a:r>
            <a:r>
              <a:rPr lang="en-US" dirty="0" smtClean="0"/>
              <a:t>thers’ </a:t>
            </a:r>
            <a:r>
              <a:rPr lang="en-US" dirty="0"/>
              <a:t>i</a:t>
            </a:r>
            <a:r>
              <a:rPr lang="en-US" dirty="0" smtClean="0"/>
              <a:t>deas </a:t>
            </a:r>
          </a:p>
          <a:p>
            <a:r>
              <a:rPr lang="en-US" dirty="0" smtClean="0">
                <a:solidFill>
                  <a:srgbClr val="BC0202"/>
                </a:solidFill>
              </a:rPr>
              <a:t>Piracy</a:t>
            </a:r>
            <a:r>
              <a:rPr lang="en-US" dirty="0" smtClean="0"/>
              <a:t>: illegal use </a:t>
            </a:r>
            <a:r>
              <a:rPr lang="en-US" dirty="0"/>
              <a:t>of legally protected intellectual property </a:t>
            </a:r>
            <a:endParaRPr lang="en-US" dirty="0" smtClean="0"/>
          </a:p>
          <a:p>
            <a:r>
              <a:rPr lang="en-US" dirty="0" smtClean="0">
                <a:solidFill>
                  <a:srgbClr val="BC0202"/>
                </a:solidFill>
              </a:rPr>
              <a:t>Patent trolls</a:t>
            </a:r>
            <a:r>
              <a:rPr lang="en-US" dirty="0" smtClean="0"/>
              <a:t>: </a:t>
            </a:r>
            <a:r>
              <a:rPr lang="en-US" dirty="0"/>
              <a:t>company that is solely in business to </a:t>
            </a:r>
            <a:r>
              <a:rPr lang="en-US" dirty="0" smtClean="0"/>
              <a:t>make </a:t>
            </a:r>
            <a:r>
              <a:rPr lang="en-US" dirty="0"/>
              <a:t>money by threatening to sue companies who are using intellectual property that the </a:t>
            </a:r>
            <a:r>
              <a:rPr lang="en-US" dirty="0" smtClean="0"/>
              <a:t>business </a:t>
            </a:r>
            <a:r>
              <a:rPr lang="en-US" dirty="0"/>
              <a:t>has ownership of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24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1978685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Other Options </a:t>
            </a:r>
            <a:r>
              <a:rPr lang="en-US" dirty="0" smtClean="0">
                <a:effectLst/>
              </a:rPr>
              <a:t>for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Starting </a:t>
            </a:r>
            <a:r>
              <a:rPr lang="en-US" dirty="0">
                <a:effectLst/>
              </a:rPr>
              <a:t>a New Venture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2139770"/>
              </p:ext>
            </p:extLst>
          </p:nvPr>
        </p:nvGraphicFramePr>
        <p:xfrm>
          <a:off x="182928" y="2148854"/>
          <a:ext cx="8778144" cy="3017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25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3205886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887A237-9B36-2840-9E2D-9511D7122B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1887A237-9B36-2840-9E2D-9511D7122B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9203CCD-29F6-2446-9F65-A76EBEC2BE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C9203CCD-29F6-2446-9F65-A76EBEC2BE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CE4E1FA-F5EE-964A-8677-FFFA97759C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FCE4E1FA-F5EE-964A-8677-FFFA97759C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5AA261C-6400-2B4B-AB47-525A6C97F5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dgm id="{65AA261C-6400-2B4B-AB47-525A6C97F5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6FEFCB-58AF-654A-A5DF-E5EAF926BC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dgm id="{5A6FEFCB-58AF-654A-A5DF-E5EAF926BC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Key Terms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26</a:t>
            </a:fld>
            <a:endParaRPr lang="en-US" dirty="0">
              <a:cs typeface="+mn-cs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 bwMode="auto">
          <a:xfrm>
            <a:off x="365806" y="1691658"/>
            <a:ext cx="4046220" cy="4846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2250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Char char="•"/>
              <a:defRPr sz="28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2547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90000"/>
              <a:buFont typeface="Wingdings" pitchFamily="2" charset="2"/>
              <a:buChar char="Ø"/>
              <a:defRPr sz="2400">
                <a:solidFill>
                  <a:srgbClr val="99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2pPr>
            <a:lvl3pPr marL="1030288" indent="-2905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SzPct val="75000"/>
              <a:buFont typeface="Wingdings" pitchFamily="2" charset="2"/>
              <a:buChar char="v"/>
              <a:defRPr sz="20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3pPr>
            <a:lvl4pPr marL="1366838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4pPr>
            <a:lvl5pPr marL="16573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5pPr>
            <a:lvl6pPr marL="21145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6pPr>
            <a:lvl7pPr marL="25717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7pPr>
            <a:lvl8pPr marL="30289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8pPr>
            <a:lvl9pPr marL="34861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9pPr>
          </a:lstStyle>
          <a:p>
            <a:r>
              <a:rPr lang="en-US" sz="25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B</a:t>
            </a:r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uying </a:t>
            </a:r>
            <a:r>
              <a:rPr lang="en-US" sz="25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intention survey</a:t>
            </a:r>
          </a:p>
          <a:p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Contracts</a:t>
            </a:r>
            <a:endParaRPr lang="en-US" sz="2500" b="1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Copyright </a:t>
            </a:r>
            <a:endParaRPr lang="en-US" sz="2500" b="1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Feasibility </a:t>
            </a:r>
            <a:r>
              <a:rPr lang="en-US" sz="25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analysis </a:t>
            </a:r>
          </a:p>
          <a:p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Five </a:t>
            </a:r>
            <a:r>
              <a:rPr lang="en-US" sz="25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force industry feasibility analysis</a:t>
            </a:r>
          </a:p>
          <a:p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Market</a:t>
            </a:r>
            <a:r>
              <a:rPr lang="en-US" sz="25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-oriented</a:t>
            </a:r>
          </a:p>
          <a:p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Observation </a:t>
            </a:r>
            <a:r>
              <a:rPr lang="en-US" sz="25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research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4480561" y="1691314"/>
            <a:ext cx="4571950" cy="4480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2250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Char char="•"/>
              <a:defRPr sz="28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2547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90000"/>
              <a:buFont typeface="Wingdings" pitchFamily="2" charset="2"/>
              <a:buChar char="Ø"/>
              <a:defRPr sz="2400">
                <a:solidFill>
                  <a:srgbClr val="99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2pPr>
            <a:lvl3pPr marL="1030288" indent="-2905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SzPct val="75000"/>
              <a:buFont typeface="Wingdings" pitchFamily="2" charset="2"/>
              <a:buChar char="v"/>
              <a:defRPr sz="20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3pPr>
            <a:lvl4pPr marL="1366838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4pPr>
            <a:lvl5pPr marL="16573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5pPr>
            <a:lvl6pPr marL="21145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6pPr>
            <a:lvl7pPr marL="25717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7pPr>
            <a:lvl8pPr marL="30289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8pPr>
            <a:lvl9pPr marL="34861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Patent</a:t>
            </a:r>
            <a:endParaRPr lang="en-US" sz="2500" b="1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Primary research</a:t>
            </a:r>
            <a:endParaRPr lang="en-US" sz="2500" b="1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Prototype</a:t>
            </a:r>
            <a:endParaRPr lang="en-US" sz="2500" b="1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Return </a:t>
            </a:r>
            <a:r>
              <a:rPr lang="en-US" sz="25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on investment (ROI)</a:t>
            </a:r>
          </a:p>
          <a:p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Secondary </a:t>
            </a:r>
            <a:r>
              <a:rPr lang="en-US" sz="25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research</a:t>
            </a:r>
          </a:p>
          <a:p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Survey research</a:t>
            </a:r>
            <a:endParaRPr lang="en-US" sz="2500" b="1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Trade </a:t>
            </a:r>
            <a:r>
              <a:rPr lang="en-US" sz="25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secrets</a:t>
            </a:r>
          </a:p>
          <a:p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Trademark</a:t>
            </a:r>
            <a:endParaRPr lang="en-US" sz="2500" b="1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186721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3"/>
      <p:bldP spid="7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rgbClr val="800000"/>
                </a:solidFill>
                <a:effectLst/>
              </a:rPr>
              <a:t>Exhibit 4-1</a:t>
            </a:r>
            <a:r>
              <a:rPr lang="en-US" sz="3600" dirty="0">
                <a:effectLst/>
              </a:rPr>
              <a:t>  </a:t>
            </a:r>
            <a:br>
              <a:rPr lang="en-US" sz="3600" dirty="0">
                <a:effectLst/>
              </a:rPr>
            </a:br>
            <a:r>
              <a:rPr lang="en-US" sz="3600" dirty="0">
                <a:effectLst/>
              </a:rPr>
              <a:t>Entrepreneurial Process Model 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3</a:t>
            </a:fld>
            <a:endParaRPr lang="en-US" dirty="0">
              <a:cs typeface="+mn-cs"/>
            </a:endParaRPr>
          </a:p>
        </p:txBody>
      </p:sp>
      <p:sp>
        <p:nvSpPr>
          <p:cNvPr id="7" name="Down Arrow Callout 6"/>
          <p:cNvSpPr/>
          <p:nvPr/>
        </p:nvSpPr>
        <p:spPr>
          <a:xfrm>
            <a:off x="365806" y="2423171"/>
            <a:ext cx="3840438" cy="914390"/>
          </a:xfrm>
          <a:prstGeom prst="downArrowCallout">
            <a:avLst>
              <a:gd name="adj1" fmla="val 12599"/>
              <a:gd name="adj2" fmla="val 17559"/>
              <a:gd name="adj3" fmla="val 22002"/>
              <a:gd name="adj4" fmla="val 64977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dk1"/>
                </a:solidFill>
              </a:rPr>
              <a:t>Decision to be an entrepreneur or engage in entrepreneurial behavior</a:t>
            </a:r>
            <a:endParaRPr lang="en-US" sz="16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118657"/>
              </p:ext>
            </p:extLst>
          </p:nvPr>
        </p:nvGraphicFramePr>
        <p:xfrm>
          <a:off x="365805" y="1691659"/>
          <a:ext cx="8503827" cy="64008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3931878"/>
                <a:gridCol w="1737340"/>
                <a:gridCol w="283460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Selecting the New Venture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Planning the Venture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Financing and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ontrolling the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Venture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9" name="Down Arrow Callout 8"/>
          <p:cNvSpPr/>
          <p:nvPr/>
        </p:nvSpPr>
        <p:spPr>
          <a:xfrm>
            <a:off x="365806" y="3337560"/>
            <a:ext cx="3840438" cy="822952"/>
          </a:xfrm>
          <a:prstGeom prst="downArrowCallout">
            <a:avLst>
              <a:gd name="adj1" fmla="val 12599"/>
              <a:gd name="adj2" fmla="val 20476"/>
              <a:gd name="adj3" fmla="val 25000"/>
              <a:gd name="adj4" fmla="val 64977"/>
            </a:avLst>
          </a:prstGeom>
          <a:solidFill>
            <a:srgbClr val="E8BDA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Select an option to become an entrepreneur </a:t>
            </a:r>
            <a:endParaRPr lang="en-US" sz="1600" b="1" dirty="0" smtClean="0">
              <a:solidFill>
                <a:srgbClr val="000000"/>
              </a:solidFill>
            </a:endParaRPr>
          </a:p>
        </p:txBody>
      </p:sp>
      <p:sp>
        <p:nvSpPr>
          <p:cNvPr id="10" name="Down Arrow Callout 9"/>
          <p:cNvSpPr/>
          <p:nvPr/>
        </p:nvSpPr>
        <p:spPr>
          <a:xfrm>
            <a:off x="365806" y="4160512"/>
            <a:ext cx="3840438" cy="548634"/>
          </a:xfrm>
          <a:prstGeom prst="downArrowCallout">
            <a:avLst>
              <a:gd name="adj1" fmla="val 12599"/>
              <a:gd name="adj2" fmla="val 25000"/>
              <a:gd name="adj3" fmla="val 25000"/>
              <a:gd name="adj4" fmla="val 64977"/>
            </a:avLst>
          </a:prstGeom>
          <a:solidFill>
            <a:srgbClr val="E7BCF3"/>
          </a:solidFill>
          <a:ln>
            <a:solidFill>
              <a:srgbClr val="825E9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Develop a business model </a:t>
            </a:r>
            <a:endParaRPr lang="en-US" sz="1600" b="1" dirty="0" smtClean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5805" y="5349219"/>
            <a:ext cx="1554463" cy="2743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 *Fails -- Stop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65806" y="4800585"/>
            <a:ext cx="3840438" cy="36575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Test the feasibility of your </a:t>
            </a:r>
            <a:r>
              <a:rPr lang="en-US" sz="1600" b="1" dirty="0" smtClean="0">
                <a:solidFill>
                  <a:srgbClr val="000000"/>
                </a:solidFill>
              </a:rPr>
              <a:t>model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6" name="Quad Arrow 15"/>
          <p:cNvSpPr/>
          <p:nvPr/>
        </p:nvSpPr>
        <p:spPr>
          <a:xfrm>
            <a:off x="1920269" y="5166341"/>
            <a:ext cx="731512" cy="640073"/>
          </a:xfrm>
          <a:prstGeom prst="quadArrow">
            <a:avLst>
              <a:gd name="adj1" fmla="val 14905"/>
              <a:gd name="adj2" fmla="val 22500"/>
              <a:gd name="adj3" fmla="val 22500"/>
            </a:avLst>
          </a:prstGeom>
          <a:solidFill>
            <a:srgbClr val="8CA1B3"/>
          </a:solidFill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365806" y="5806413"/>
            <a:ext cx="3840438" cy="640073"/>
          </a:xfrm>
          <a:prstGeom prst="rect">
            <a:avLst/>
          </a:prstGeom>
          <a:solidFill>
            <a:srgbClr val="96F9F7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* You </a:t>
            </a:r>
            <a:r>
              <a:rPr lang="en-US" sz="1600" b="1" dirty="0">
                <a:solidFill>
                  <a:srgbClr val="000000"/>
                </a:solidFill>
              </a:rPr>
              <a:t>can go back to develop and test other business models</a:t>
            </a:r>
          </a:p>
        </p:txBody>
      </p:sp>
      <p:sp>
        <p:nvSpPr>
          <p:cNvPr id="18" name="Right Arrow Callout 17"/>
          <p:cNvSpPr/>
          <p:nvPr/>
        </p:nvSpPr>
        <p:spPr>
          <a:xfrm>
            <a:off x="2651781" y="5349219"/>
            <a:ext cx="1938507" cy="274317"/>
          </a:xfrm>
          <a:prstGeom prst="rightArrowCallout">
            <a:avLst>
              <a:gd name="adj1" fmla="val 28715"/>
              <a:gd name="adj2" fmla="val 42147"/>
              <a:gd name="adj3" fmla="val 46104"/>
              <a:gd name="adj4" fmla="val 88058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Pass--Proceed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20" name="Right Arrow Callout 19"/>
          <p:cNvSpPr/>
          <p:nvPr/>
        </p:nvSpPr>
        <p:spPr>
          <a:xfrm>
            <a:off x="4297683" y="2331732"/>
            <a:ext cx="1828780" cy="1005830"/>
          </a:xfrm>
          <a:prstGeom prst="rightArrowCallout">
            <a:avLst>
              <a:gd name="adj1" fmla="val 18710"/>
              <a:gd name="adj2" fmla="val 23124"/>
              <a:gd name="adj3" fmla="val 25488"/>
              <a:gd name="adj4" fmla="val 78075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dk1"/>
                </a:solidFill>
              </a:rPr>
              <a:t>Develop an effective </a:t>
            </a:r>
            <a:r>
              <a:rPr lang="en-US" sz="1600" b="1" dirty="0" smtClean="0">
                <a:solidFill>
                  <a:schemeClr val="dk1"/>
                </a:solidFill>
              </a:rPr>
              <a:t>business plan</a:t>
            </a:r>
            <a:endParaRPr lang="en-US" sz="1600" b="1" dirty="0">
              <a:solidFill>
                <a:schemeClr val="dk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126463" y="2331732"/>
            <a:ext cx="2743170" cy="91439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dk1"/>
                </a:solidFill>
              </a:rPr>
              <a:t>Get funding, </a:t>
            </a:r>
            <a:r>
              <a:rPr lang="en-US" sz="1600" b="1" dirty="0" smtClean="0">
                <a:solidFill>
                  <a:schemeClr val="dk1"/>
                </a:solidFill>
              </a:rPr>
              <a:t>start </a:t>
            </a:r>
            <a:r>
              <a:rPr lang="en-US" sz="1600" b="1" dirty="0">
                <a:solidFill>
                  <a:schemeClr val="dk1"/>
                </a:solidFill>
              </a:rPr>
              <a:t>the venture, and run the business successfully</a:t>
            </a:r>
          </a:p>
        </p:txBody>
      </p:sp>
    </p:spTree>
    <p:extLst>
      <p:ext uri="{BB962C8B-B14F-4D97-AF65-F5344CB8AC3E}">
        <p14:creationId xmlns:p14="http://schemas.microsoft.com/office/powerpoint/2010/main" val="118947903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Feasibility Analysis 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BC0202"/>
                </a:solidFill>
              </a:rPr>
              <a:t>Feasibility analysis </a:t>
            </a:r>
            <a:r>
              <a:rPr lang="en-US" sz="3200" dirty="0"/>
              <a:t>is the process of testing a business model to determine </a:t>
            </a:r>
            <a:r>
              <a:rPr lang="en-US" sz="3200" dirty="0" smtClean="0"/>
              <a:t>viability </a:t>
            </a:r>
            <a:r>
              <a:rPr lang="en-US" sz="3200" dirty="0"/>
              <a:t>of a business opportunity </a:t>
            </a:r>
            <a:endParaRPr lang="en-US" sz="3200" dirty="0" smtClean="0"/>
          </a:p>
          <a:p>
            <a:r>
              <a:rPr lang="en-US" sz="3200" dirty="0"/>
              <a:t>Why should you conduct a feasibility </a:t>
            </a:r>
            <a:r>
              <a:rPr lang="en-US" sz="3200" dirty="0" smtClean="0"/>
              <a:t>analysis? </a:t>
            </a:r>
          </a:p>
          <a:p>
            <a:r>
              <a:rPr lang="en-US" sz="3200" dirty="0"/>
              <a:t>What happens to </a:t>
            </a:r>
            <a:r>
              <a:rPr lang="en-US" sz="3200" dirty="0" smtClean="0"/>
              <a:t>a new </a:t>
            </a:r>
            <a:r>
              <a:rPr lang="en-US" sz="3200" dirty="0"/>
              <a:t>venture with a poor business </a:t>
            </a:r>
            <a:r>
              <a:rPr lang="en-US" sz="3200" dirty="0" smtClean="0"/>
              <a:t>model?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4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9793938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accent6"/>
                </a:solidFill>
                <a:effectLst/>
              </a:rPr>
              <a:t>Exhibit 4-2 </a:t>
            </a:r>
            <a:r>
              <a:rPr lang="en-US" sz="3600" dirty="0" smtClean="0">
                <a:solidFill>
                  <a:srgbClr val="F6323A"/>
                </a:solidFill>
                <a:effectLst/>
              </a:rPr>
              <a:t/>
            </a:r>
            <a:br>
              <a:rPr lang="en-US" sz="3600" dirty="0" smtClean="0">
                <a:solidFill>
                  <a:srgbClr val="F6323A"/>
                </a:solidFill>
                <a:effectLst/>
              </a:rPr>
            </a:br>
            <a:r>
              <a:rPr lang="en-US" sz="3600" dirty="0" smtClean="0">
                <a:effectLst/>
              </a:rPr>
              <a:t>Feasibility </a:t>
            </a:r>
            <a:r>
              <a:rPr lang="en-US" sz="3600" dirty="0">
                <a:effectLst/>
              </a:rPr>
              <a:t>Analysis Process 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5</a:t>
            </a:fld>
            <a:endParaRPr lang="en-US" dirty="0">
              <a:cs typeface="+mn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888204"/>
              </p:ext>
            </p:extLst>
          </p:nvPr>
        </p:nvGraphicFramePr>
        <p:xfrm>
          <a:off x="365805" y="1691659"/>
          <a:ext cx="8503827" cy="91440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285976"/>
                <a:gridCol w="2468853"/>
                <a:gridCol w="1737341"/>
                <a:gridCol w="20116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Product and</a:t>
                      </a:r>
                    </a:p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Service Feasibility</a:t>
                      </a:r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Industry and Target Market Feasibility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Operations Feasibility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Profit Feasibility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274367" y="3337561"/>
            <a:ext cx="914389" cy="914390"/>
          </a:xfrm>
          <a:prstGeom prst="rect">
            <a:avLst/>
          </a:prstGeom>
          <a:solidFill>
            <a:srgbClr val="FF6565"/>
          </a:solidFill>
          <a:ln>
            <a:solidFill>
              <a:srgbClr val="F6323A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 *Fails –</a:t>
            </a:r>
          </a:p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Stop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4367" y="4526269"/>
            <a:ext cx="3931878" cy="640072"/>
          </a:xfrm>
          <a:prstGeom prst="rect">
            <a:avLst/>
          </a:prstGeom>
          <a:solidFill>
            <a:srgbClr val="96F9F7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rgbClr val="000000"/>
                </a:solidFill>
              </a:rPr>
              <a:t>* You </a:t>
            </a:r>
            <a:r>
              <a:rPr lang="en-US" sz="1800" b="1" dirty="0">
                <a:solidFill>
                  <a:srgbClr val="000000"/>
                </a:solidFill>
              </a:rPr>
              <a:t>can go back to develop and test other business models</a:t>
            </a:r>
          </a:p>
        </p:txBody>
      </p:sp>
      <p:sp>
        <p:nvSpPr>
          <p:cNvPr id="15" name="Right Arrow Callout 14"/>
          <p:cNvSpPr/>
          <p:nvPr/>
        </p:nvSpPr>
        <p:spPr>
          <a:xfrm>
            <a:off x="1188758" y="3337561"/>
            <a:ext cx="1371584" cy="914390"/>
          </a:xfrm>
          <a:prstGeom prst="rightArrowCallout">
            <a:avLst>
              <a:gd name="adj1" fmla="val 17928"/>
              <a:gd name="adj2" fmla="val 24619"/>
              <a:gd name="adj3" fmla="val 19350"/>
              <a:gd name="adj4" fmla="val 81770"/>
            </a:avLst>
          </a:prstGeom>
          <a:solidFill>
            <a:srgbClr val="3DE10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Pass</a:t>
            </a:r>
          </a:p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–</a:t>
            </a:r>
          </a:p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Proceed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548684" y="2606049"/>
            <a:ext cx="8229510" cy="731512"/>
          </a:xfrm>
          <a:custGeom>
            <a:avLst/>
            <a:gdLst/>
            <a:ahLst/>
            <a:cxnLst/>
            <a:rect l="l" t="t" r="r" b="b"/>
            <a:pathLst>
              <a:path w="8229510" h="731512">
                <a:moveTo>
                  <a:pt x="7955193" y="0"/>
                </a:moveTo>
                <a:lnTo>
                  <a:pt x="8138071" y="0"/>
                </a:lnTo>
                <a:lnTo>
                  <a:pt x="8138071" y="548634"/>
                </a:lnTo>
                <a:lnTo>
                  <a:pt x="8229510" y="548634"/>
                </a:lnTo>
                <a:lnTo>
                  <a:pt x="8046632" y="731512"/>
                </a:lnTo>
                <a:lnTo>
                  <a:pt x="7863754" y="548634"/>
                </a:lnTo>
                <a:lnTo>
                  <a:pt x="7955193" y="548634"/>
                </a:lnTo>
                <a:close/>
                <a:moveTo>
                  <a:pt x="6857924" y="0"/>
                </a:moveTo>
                <a:lnTo>
                  <a:pt x="7040802" y="0"/>
                </a:lnTo>
                <a:lnTo>
                  <a:pt x="7040802" y="548634"/>
                </a:lnTo>
                <a:lnTo>
                  <a:pt x="7132241" y="548634"/>
                </a:lnTo>
                <a:lnTo>
                  <a:pt x="6949363" y="731512"/>
                </a:lnTo>
                <a:lnTo>
                  <a:pt x="6766485" y="548634"/>
                </a:lnTo>
                <a:lnTo>
                  <a:pt x="6857924" y="548634"/>
                </a:lnTo>
                <a:close/>
                <a:moveTo>
                  <a:pt x="5760657" y="0"/>
                </a:moveTo>
                <a:lnTo>
                  <a:pt x="5943535" y="0"/>
                </a:lnTo>
                <a:lnTo>
                  <a:pt x="5943535" y="548634"/>
                </a:lnTo>
                <a:lnTo>
                  <a:pt x="6034974" y="548634"/>
                </a:lnTo>
                <a:lnTo>
                  <a:pt x="5852096" y="731512"/>
                </a:lnTo>
                <a:lnTo>
                  <a:pt x="5669218" y="548634"/>
                </a:lnTo>
                <a:lnTo>
                  <a:pt x="5760657" y="548634"/>
                </a:lnTo>
                <a:close/>
                <a:moveTo>
                  <a:pt x="4754828" y="0"/>
                </a:moveTo>
                <a:lnTo>
                  <a:pt x="4937706" y="0"/>
                </a:lnTo>
                <a:lnTo>
                  <a:pt x="4937706" y="548634"/>
                </a:lnTo>
                <a:lnTo>
                  <a:pt x="5029145" y="548634"/>
                </a:lnTo>
                <a:lnTo>
                  <a:pt x="4846267" y="731512"/>
                </a:lnTo>
                <a:lnTo>
                  <a:pt x="4663389" y="548634"/>
                </a:lnTo>
                <a:lnTo>
                  <a:pt x="4754828" y="548634"/>
                </a:lnTo>
                <a:close/>
                <a:moveTo>
                  <a:pt x="3474682" y="0"/>
                </a:moveTo>
                <a:lnTo>
                  <a:pt x="3657560" y="0"/>
                </a:lnTo>
                <a:lnTo>
                  <a:pt x="3657560" y="548634"/>
                </a:lnTo>
                <a:lnTo>
                  <a:pt x="3748999" y="548634"/>
                </a:lnTo>
                <a:lnTo>
                  <a:pt x="3566121" y="731512"/>
                </a:lnTo>
                <a:lnTo>
                  <a:pt x="3383243" y="548634"/>
                </a:lnTo>
                <a:lnTo>
                  <a:pt x="3474682" y="548634"/>
                </a:lnTo>
                <a:close/>
                <a:moveTo>
                  <a:pt x="2468853" y="0"/>
                </a:moveTo>
                <a:lnTo>
                  <a:pt x="2651731" y="0"/>
                </a:lnTo>
                <a:lnTo>
                  <a:pt x="2651731" y="548634"/>
                </a:lnTo>
                <a:lnTo>
                  <a:pt x="2743170" y="548634"/>
                </a:lnTo>
                <a:lnTo>
                  <a:pt x="2560292" y="731512"/>
                </a:lnTo>
                <a:lnTo>
                  <a:pt x="2377414" y="548634"/>
                </a:lnTo>
                <a:lnTo>
                  <a:pt x="2468853" y="548634"/>
                </a:lnTo>
                <a:close/>
                <a:moveTo>
                  <a:pt x="1097268" y="0"/>
                </a:moveTo>
                <a:lnTo>
                  <a:pt x="1280146" y="0"/>
                </a:lnTo>
                <a:lnTo>
                  <a:pt x="1280146" y="548634"/>
                </a:lnTo>
                <a:lnTo>
                  <a:pt x="1371585" y="548634"/>
                </a:lnTo>
                <a:lnTo>
                  <a:pt x="1188707" y="731512"/>
                </a:lnTo>
                <a:lnTo>
                  <a:pt x="1005829" y="548634"/>
                </a:lnTo>
                <a:lnTo>
                  <a:pt x="1097268" y="548634"/>
                </a:lnTo>
                <a:close/>
                <a:moveTo>
                  <a:pt x="91439" y="0"/>
                </a:moveTo>
                <a:lnTo>
                  <a:pt x="274317" y="0"/>
                </a:lnTo>
                <a:lnTo>
                  <a:pt x="274317" y="548634"/>
                </a:lnTo>
                <a:lnTo>
                  <a:pt x="365756" y="548634"/>
                </a:lnTo>
                <a:lnTo>
                  <a:pt x="182878" y="731512"/>
                </a:lnTo>
                <a:lnTo>
                  <a:pt x="0" y="548634"/>
                </a:lnTo>
                <a:lnTo>
                  <a:pt x="91439" y="548634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solidFill>
              <a:srgbClr val="4D280A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560342" y="3337561"/>
            <a:ext cx="914389" cy="914390"/>
          </a:xfrm>
          <a:prstGeom prst="rect">
            <a:avLst/>
          </a:prstGeom>
          <a:solidFill>
            <a:srgbClr val="FF6565"/>
          </a:solidFill>
          <a:ln>
            <a:solidFill>
              <a:srgbClr val="F6323A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 *Fails –</a:t>
            </a:r>
          </a:p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Stop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21" name="Right Arrow Callout 20"/>
          <p:cNvSpPr/>
          <p:nvPr/>
        </p:nvSpPr>
        <p:spPr>
          <a:xfrm>
            <a:off x="3474733" y="3337561"/>
            <a:ext cx="1371584" cy="914390"/>
          </a:xfrm>
          <a:prstGeom prst="rightArrowCallout">
            <a:avLst>
              <a:gd name="adj1" fmla="val 17928"/>
              <a:gd name="adj2" fmla="val 24619"/>
              <a:gd name="adj3" fmla="val 20652"/>
              <a:gd name="adj4" fmla="val 79455"/>
            </a:avLst>
          </a:prstGeom>
          <a:solidFill>
            <a:srgbClr val="3DE10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Pass</a:t>
            </a:r>
          </a:p>
          <a:p>
            <a:pPr algn="ctr"/>
            <a:r>
              <a:rPr lang="en-US" sz="1600" b="1" dirty="0">
                <a:solidFill>
                  <a:srgbClr val="000000"/>
                </a:solidFill>
              </a:rPr>
              <a:t>–</a:t>
            </a:r>
            <a:r>
              <a:rPr lang="en-US" sz="1600" b="1" dirty="0" smtClean="0">
                <a:solidFill>
                  <a:srgbClr val="000000"/>
                </a:solidFill>
              </a:rPr>
              <a:t>Proceed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846317" y="3337561"/>
            <a:ext cx="857239" cy="914390"/>
          </a:xfrm>
          <a:prstGeom prst="rect">
            <a:avLst/>
          </a:prstGeom>
          <a:solidFill>
            <a:srgbClr val="FF6565"/>
          </a:solidFill>
          <a:ln>
            <a:solidFill>
              <a:srgbClr val="F6323A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 *Fails –</a:t>
            </a:r>
          </a:p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Stop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25" name="Right Arrow Callout 24"/>
          <p:cNvSpPr/>
          <p:nvPr/>
        </p:nvSpPr>
        <p:spPr>
          <a:xfrm>
            <a:off x="5760708" y="3337561"/>
            <a:ext cx="1371584" cy="914390"/>
          </a:xfrm>
          <a:prstGeom prst="rightArrowCallout">
            <a:avLst>
              <a:gd name="adj1" fmla="val 18796"/>
              <a:gd name="adj2" fmla="val 24619"/>
              <a:gd name="adj3" fmla="val 18916"/>
              <a:gd name="adj4" fmla="val 81191"/>
            </a:avLst>
          </a:prstGeom>
          <a:solidFill>
            <a:srgbClr val="3DE10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Pass</a:t>
            </a:r>
          </a:p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– Proceed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132293" y="3337561"/>
            <a:ext cx="914389" cy="914390"/>
          </a:xfrm>
          <a:prstGeom prst="rect">
            <a:avLst/>
          </a:prstGeom>
          <a:solidFill>
            <a:srgbClr val="FF6565"/>
          </a:solidFill>
          <a:ln>
            <a:solidFill>
              <a:srgbClr val="F6323A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 *Fails –</a:t>
            </a:r>
          </a:p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Stop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32" name="Down Arrow Callout 31"/>
          <p:cNvSpPr/>
          <p:nvPr/>
        </p:nvSpPr>
        <p:spPr>
          <a:xfrm>
            <a:off x="8046682" y="3337561"/>
            <a:ext cx="1005829" cy="1371585"/>
          </a:xfrm>
          <a:prstGeom prst="downArrowCallout">
            <a:avLst/>
          </a:prstGeom>
          <a:solidFill>
            <a:srgbClr val="3DE10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Pass</a:t>
            </a:r>
          </a:p>
          <a:p>
            <a:pPr algn="ctr"/>
            <a:r>
              <a:rPr lang="en-US" sz="1600" b="1" dirty="0">
                <a:solidFill>
                  <a:srgbClr val="000000"/>
                </a:solidFill>
              </a:rPr>
              <a:t>–Proceed 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7498048" y="4617707"/>
            <a:ext cx="1645952" cy="914390"/>
            <a:chOff x="7498048" y="4617707"/>
            <a:chExt cx="1645952" cy="914390"/>
          </a:xfrm>
        </p:grpSpPr>
        <p:sp>
          <p:nvSpPr>
            <p:cNvPr id="35" name="Rectangle 34"/>
            <p:cNvSpPr/>
            <p:nvPr/>
          </p:nvSpPr>
          <p:spPr>
            <a:xfrm>
              <a:off x="7498048" y="4617707"/>
              <a:ext cx="1645952" cy="91439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589487" y="4709146"/>
              <a:ext cx="1463025" cy="70788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Business Plan</a:t>
              </a:r>
              <a:endParaRPr lang="en-US" sz="2000" b="1" dirty="0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7498048" y="4617707"/>
            <a:ext cx="1645952" cy="914390"/>
            <a:chOff x="7498048" y="4617707"/>
            <a:chExt cx="1645952" cy="914390"/>
          </a:xfrm>
        </p:grpSpPr>
        <p:sp>
          <p:nvSpPr>
            <p:cNvPr id="38" name="Rectangle 37"/>
            <p:cNvSpPr/>
            <p:nvPr/>
          </p:nvSpPr>
          <p:spPr>
            <a:xfrm>
              <a:off x="7498048" y="4617707"/>
              <a:ext cx="1645952" cy="91439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589487" y="4709146"/>
              <a:ext cx="1463025" cy="70788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Business Plan</a:t>
              </a:r>
              <a:endParaRPr lang="en-US" sz="2000" b="1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7498048" y="4617707"/>
            <a:ext cx="1645952" cy="914390"/>
            <a:chOff x="7498048" y="4617707"/>
            <a:chExt cx="1645952" cy="914390"/>
          </a:xfrm>
        </p:grpSpPr>
        <p:sp>
          <p:nvSpPr>
            <p:cNvPr id="41" name="Rectangle 40"/>
            <p:cNvSpPr/>
            <p:nvPr/>
          </p:nvSpPr>
          <p:spPr>
            <a:xfrm>
              <a:off x="7498048" y="4617707"/>
              <a:ext cx="1645952" cy="91439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589487" y="4709146"/>
              <a:ext cx="1463025" cy="70788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Business Plan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045975252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6"/>
                                            </p:cond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0"/>
                                            </p:cond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5" grpId="0" animBg="1"/>
      <p:bldP spid="18" grpId="0" animBg="1"/>
      <p:bldP spid="20" grpId="0" animBg="1"/>
      <p:bldP spid="21" grpId="0" animBg="1"/>
      <p:bldP spid="24" grpId="0" animBg="1"/>
      <p:bldP spid="25" grpId="0" animBg="1"/>
      <p:bldP spid="28" grpId="0" animBg="1"/>
      <p:bldP spid="32" grpId="0" animBg="1"/>
      <p:bldP spid="3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Research</a:t>
            </a:r>
            <a:endParaRPr lang="en-US" dirty="0">
              <a:effectLst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research</a:t>
            </a:r>
          </a:p>
          <a:p>
            <a:pPr lvl="1"/>
            <a:r>
              <a:rPr lang="en-US" dirty="0" smtClean="0"/>
              <a:t>Surveys</a:t>
            </a:r>
          </a:p>
          <a:p>
            <a:pPr lvl="1"/>
            <a:r>
              <a:rPr lang="en-US" dirty="0" smtClean="0"/>
              <a:t>Observations</a:t>
            </a:r>
          </a:p>
          <a:p>
            <a:pPr lvl="1"/>
            <a:r>
              <a:rPr lang="en-US" dirty="0" smtClean="0"/>
              <a:t>Focus groups</a:t>
            </a:r>
          </a:p>
          <a:p>
            <a:r>
              <a:rPr lang="en-US" dirty="0" smtClean="0"/>
              <a:t>Secondary research</a:t>
            </a:r>
          </a:p>
          <a:p>
            <a:pPr lvl="1"/>
            <a:r>
              <a:rPr lang="en-US" dirty="0" smtClean="0"/>
              <a:t>Library</a:t>
            </a:r>
          </a:p>
          <a:p>
            <a:pPr lvl="1"/>
            <a:r>
              <a:rPr lang="en-US" dirty="0" smtClean="0"/>
              <a:t>Internet</a:t>
            </a:r>
          </a:p>
          <a:p>
            <a:pPr lvl="1"/>
            <a:r>
              <a:rPr lang="en-US" dirty="0" smtClean="0"/>
              <a:t>Competitor analysis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6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5464859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Are Your Products and Services Feasible?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Customer buying decisions</a:t>
            </a:r>
          </a:p>
          <a:p>
            <a:pPr lvl="1"/>
            <a:r>
              <a:rPr lang="en-US" dirty="0" smtClean="0"/>
              <a:t>Needs</a:t>
            </a:r>
          </a:p>
          <a:p>
            <a:pPr lvl="1"/>
            <a:r>
              <a:rPr lang="en-US" dirty="0" smtClean="0"/>
              <a:t>Wants</a:t>
            </a:r>
          </a:p>
          <a:p>
            <a:pPr lvl="1"/>
            <a:r>
              <a:rPr lang="en-US" dirty="0" smtClean="0"/>
              <a:t>Demands</a:t>
            </a:r>
          </a:p>
          <a:p>
            <a:r>
              <a:rPr lang="en-US" dirty="0" smtClean="0"/>
              <a:t>Market-orientation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Market-oriented</a:t>
            </a:r>
            <a:r>
              <a:rPr lang="en-US" dirty="0"/>
              <a:t> firms identify needs and wants of target customers and satisfy them better than the </a:t>
            </a:r>
            <a:r>
              <a:rPr lang="en-US" dirty="0" smtClean="0"/>
              <a:t>competition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7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2872813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Are Your Products and Services Feasible?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need a prototype or </a:t>
            </a:r>
            <a:r>
              <a:rPr lang="en-US" dirty="0" smtClean="0"/>
              <a:t>sample?</a:t>
            </a:r>
          </a:p>
          <a:p>
            <a:pPr lvl="1"/>
            <a:r>
              <a:rPr lang="en-US" dirty="0"/>
              <a:t>A </a:t>
            </a:r>
            <a:r>
              <a:rPr lang="en-US" dirty="0">
                <a:solidFill>
                  <a:srgbClr val="C00000"/>
                </a:solidFill>
              </a:rPr>
              <a:t>prototype</a:t>
            </a:r>
            <a:r>
              <a:rPr lang="en-US" dirty="0"/>
              <a:t> is a functioning new product that target customers can </a:t>
            </a:r>
            <a:r>
              <a:rPr lang="en-US" dirty="0" smtClean="0"/>
              <a:t>try.</a:t>
            </a:r>
          </a:p>
          <a:p>
            <a:pPr lvl="1"/>
            <a:r>
              <a:rPr lang="en-US" dirty="0"/>
              <a:t>If you are going to offer a new or improved product or service, such as food, target customers will want to taste </a:t>
            </a:r>
            <a:r>
              <a:rPr lang="en-US" dirty="0" smtClean="0"/>
              <a:t>or try it </a:t>
            </a:r>
            <a:r>
              <a:rPr lang="en-US" dirty="0"/>
              <a:t>to determine if they will buy it.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8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8003918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Customer Demand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Buying intentions survey</a:t>
            </a:r>
            <a:r>
              <a:rPr lang="en-US" dirty="0" smtClean="0"/>
              <a:t> </a:t>
            </a:r>
            <a:r>
              <a:rPr lang="en-US" dirty="0"/>
              <a:t>asks target market customers questions about the business </a:t>
            </a:r>
            <a:r>
              <a:rPr lang="en-US" dirty="0" smtClean="0"/>
              <a:t>model</a:t>
            </a:r>
          </a:p>
          <a:p>
            <a:pPr lvl="1"/>
            <a:r>
              <a:rPr lang="en-US" dirty="0" smtClean="0"/>
              <a:t>How many people should I survey?</a:t>
            </a:r>
          </a:p>
          <a:p>
            <a:pPr lvl="1"/>
            <a:r>
              <a:rPr lang="en-US" dirty="0" smtClean="0"/>
              <a:t>Where do I find target customers to survey?</a:t>
            </a:r>
          </a:p>
          <a:p>
            <a:r>
              <a:rPr lang="en-US" dirty="0" smtClean="0"/>
              <a:t>Sales: </a:t>
            </a: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best way to find out for sure is to make some actual sales.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4–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9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764042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ssierPPT-12_2013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LussierPPT-12_2013.thmx</Template>
  <TotalTime>9473</TotalTime>
  <Words>1619</Words>
  <Application>Microsoft Office PowerPoint</Application>
  <PresentationFormat>On-screen Show (4:3)</PresentationFormat>
  <Paragraphs>241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LussierPPT-12_2013</vt:lpstr>
      <vt:lpstr>CHAPTER 4</vt:lpstr>
      <vt:lpstr>Learning Outcomes</vt:lpstr>
      <vt:lpstr>Exhibit 4-1   Entrepreneurial Process Model </vt:lpstr>
      <vt:lpstr>Feasibility Analysis </vt:lpstr>
      <vt:lpstr>Exhibit 4-2  Feasibility Analysis Process </vt:lpstr>
      <vt:lpstr>Research</vt:lpstr>
      <vt:lpstr>Are Your Products and Services Feasible?</vt:lpstr>
      <vt:lpstr>Are Your Products and Services Feasible?</vt:lpstr>
      <vt:lpstr>Customer Demand</vt:lpstr>
      <vt:lpstr>Industry Feasibility </vt:lpstr>
      <vt:lpstr>Industry Feasibility </vt:lpstr>
      <vt:lpstr>Are Your Operations Feasible? </vt:lpstr>
      <vt:lpstr>Resource Feasibility</vt:lpstr>
      <vt:lpstr>Are Your Profits Feasible? </vt:lpstr>
      <vt:lpstr>Are Your Profits Feasible? </vt:lpstr>
      <vt:lpstr>Return on Investment (ROI) </vt:lpstr>
      <vt:lpstr>Protecting Your Ideas and Intellectual Property Legally </vt:lpstr>
      <vt:lpstr>Contracts and Intellectual Property Rights </vt:lpstr>
      <vt:lpstr>Contracts and Intellectual Property Rights </vt:lpstr>
      <vt:lpstr>Trade Secrets</vt:lpstr>
      <vt:lpstr>Trademarks</vt:lpstr>
      <vt:lpstr>Copyrights</vt:lpstr>
      <vt:lpstr>Patents</vt:lpstr>
      <vt:lpstr>Multiple Protections and Ethical  and Legal Use of Others’ Ideas </vt:lpstr>
      <vt:lpstr>Other Options for Starting a New Venture</vt:lpstr>
      <vt:lpstr>Key Terms</vt:lpstr>
    </vt:vector>
  </TitlesOfParts>
  <Manager>Arlin Kauffman</Manager>
  <Company>Routledge,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Entrepreneurial New Venture Skills, 3rd</dc:title>
  <dc:subject>Chapter 4 How do You assess the Chances of Venture Success? Feasibility Analysis and Protection</dc:subject>
  <dc:creator>Jimidene Murphey</dc:creator>
  <cp:keywords/>
  <dc:description/>
  <cp:lastModifiedBy>katielandmark</cp:lastModifiedBy>
  <cp:revision>771</cp:revision>
  <dcterms:created xsi:type="dcterms:W3CDTF">2003-02-17T02:06:55Z</dcterms:created>
  <dcterms:modified xsi:type="dcterms:W3CDTF">2014-06-11T13:34:32Z</dcterms:modified>
  <cp:category/>
</cp:coreProperties>
</file>