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3"/>
  </p:notesMasterIdLst>
  <p:handoutMasterIdLst>
    <p:handoutMasterId r:id="rId24"/>
  </p:handoutMasterIdLst>
  <p:sldIdLst>
    <p:sldId id="1263" r:id="rId2"/>
    <p:sldId id="1264" r:id="rId3"/>
    <p:sldId id="1266" r:id="rId4"/>
    <p:sldId id="1267" r:id="rId5"/>
    <p:sldId id="1268" r:id="rId6"/>
    <p:sldId id="1269" r:id="rId7"/>
    <p:sldId id="1270" r:id="rId8"/>
    <p:sldId id="1281" r:id="rId9"/>
    <p:sldId id="1271" r:id="rId10"/>
    <p:sldId id="1282" r:id="rId11"/>
    <p:sldId id="1272" r:id="rId12"/>
    <p:sldId id="1283" r:id="rId13"/>
    <p:sldId id="1273" r:id="rId14"/>
    <p:sldId id="1274" r:id="rId15"/>
    <p:sldId id="1275" r:id="rId16"/>
    <p:sldId id="1276" r:id="rId17"/>
    <p:sldId id="1277" r:id="rId18"/>
    <p:sldId id="1278" r:id="rId19"/>
    <p:sldId id="1279" r:id="rId20"/>
    <p:sldId id="1280" r:id="rId21"/>
    <p:sldId id="1265" r:id="rId22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360E"/>
    <a:srgbClr val="865E00"/>
    <a:srgbClr val="8CA1B3"/>
    <a:srgbClr val="C8FDFF"/>
    <a:srgbClr val="DCF5FD"/>
    <a:srgbClr val="9E0101"/>
    <a:srgbClr val="F5FD97"/>
    <a:srgbClr val="CDD9FE"/>
    <a:srgbClr val="643EDD"/>
    <a:srgbClr val="C8F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6803" autoAdjust="0"/>
  </p:normalViewPr>
  <p:slideViewPr>
    <p:cSldViewPr>
      <p:cViewPr>
        <p:scale>
          <a:sx n="75" d="100"/>
          <a:sy n="75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86209C-0AEF-4442-B245-EA9999E1AA6C}" type="doc">
      <dgm:prSet loTypeId="urn:microsoft.com/office/officeart/2005/8/layout/cycle2" loCatId="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0981D9F-16B2-FE49-B0B5-7316185B3298}">
      <dgm:prSet phldrT="[Text]" custT="1"/>
      <dgm:spPr/>
      <dgm:t>
        <a:bodyPr/>
        <a:lstStyle/>
        <a:p>
          <a:r>
            <a:rPr lang="en-US" sz="1500" b="1" dirty="0" smtClean="0"/>
            <a:t>Creativity</a:t>
          </a:r>
        </a:p>
      </dgm:t>
    </dgm:pt>
    <dgm:pt modelId="{489B87B1-577E-BC4D-AB9F-16FB90B62B3D}" type="parTrans" cxnId="{07C9DAE8-F6EA-1341-865B-BCEB55F1BB92}">
      <dgm:prSet/>
      <dgm:spPr/>
      <dgm:t>
        <a:bodyPr/>
        <a:lstStyle/>
        <a:p>
          <a:endParaRPr lang="en-US" sz="1600" b="1"/>
        </a:p>
      </dgm:t>
    </dgm:pt>
    <dgm:pt modelId="{C954B0C1-2ED6-974E-AC9D-BFCA9AF2DB28}" type="sibTrans" cxnId="{07C9DAE8-F6EA-1341-865B-BCEB55F1BB92}">
      <dgm:prSet custT="1"/>
      <dgm:spPr/>
      <dgm:t>
        <a:bodyPr/>
        <a:lstStyle/>
        <a:p>
          <a:endParaRPr lang="en-US" sz="1600" b="1"/>
        </a:p>
      </dgm:t>
    </dgm:pt>
    <dgm:pt modelId="{5008A330-1495-5247-B4FD-4D4B76534289}">
      <dgm:prSet phldrT="[Text]" custT="1"/>
      <dgm:spPr>
        <a:ln>
          <a:solidFill>
            <a:srgbClr val="800000"/>
          </a:solidFill>
        </a:ln>
      </dgm:spPr>
      <dgm:t>
        <a:bodyPr/>
        <a:lstStyle/>
        <a:p>
          <a:r>
            <a:rPr lang="en-US" sz="1600" b="1" dirty="0" smtClean="0"/>
            <a:t>Decision-making</a:t>
          </a:r>
          <a:endParaRPr lang="en-US" sz="1600" b="1" dirty="0"/>
        </a:p>
      </dgm:t>
    </dgm:pt>
    <dgm:pt modelId="{2D1E1CB2-808D-B241-A43E-7FA3A497BBAF}" type="sibTrans" cxnId="{0575F816-3FA6-BC44-A9E2-DFC5511C1486}">
      <dgm:prSet custT="1"/>
      <dgm:spPr/>
      <dgm:t>
        <a:bodyPr/>
        <a:lstStyle/>
        <a:p>
          <a:endParaRPr lang="en-US" sz="1600" b="1"/>
        </a:p>
      </dgm:t>
    </dgm:pt>
    <dgm:pt modelId="{E1849DA3-F4EA-6A46-A6FD-0F9483169294}" type="parTrans" cxnId="{0575F816-3FA6-BC44-A9E2-DFC5511C1486}">
      <dgm:prSet/>
      <dgm:spPr/>
      <dgm:t>
        <a:bodyPr/>
        <a:lstStyle/>
        <a:p>
          <a:endParaRPr lang="en-US" sz="1600" b="1"/>
        </a:p>
      </dgm:t>
    </dgm:pt>
    <dgm:pt modelId="{8EE1C08A-81BC-4D4B-874D-9FA6C261B923}">
      <dgm:prSet phldrT="[Text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sz="1500" b="1" dirty="0" smtClean="0"/>
            <a:t>Problem-solving</a:t>
          </a:r>
          <a:endParaRPr lang="en-US" sz="1500" b="1" dirty="0"/>
        </a:p>
      </dgm:t>
    </dgm:pt>
    <dgm:pt modelId="{BBCE58A2-EEC0-F944-B5F9-8F54C06FCEA3}" type="sibTrans" cxnId="{2D221B91-C204-D147-A142-2E3C3356D59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 sz="1600" b="1"/>
        </a:p>
      </dgm:t>
    </dgm:pt>
    <dgm:pt modelId="{B034B0C2-C3AA-464F-93EE-1A3A1EEE9A34}" type="parTrans" cxnId="{2D221B91-C204-D147-A142-2E3C3356D591}">
      <dgm:prSet/>
      <dgm:spPr/>
      <dgm:t>
        <a:bodyPr/>
        <a:lstStyle/>
        <a:p>
          <a:endParaRPr lang="en-US" sz="1600" b="1"/>
        </a:p>
      </dgm:t>
    </dgm:pt>
    <dgm:pt modelId="{0B0D899F-4CBB-3A4A-85F4-0299674019F8}">
      <dgm:prSet phldrT="[Text]" custT="1"/>
      <dgm:spPr>
        <a:solidFill>
          <a:srgbClr val="865E00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en-US" sz="1600" b="1" dirty="0" err="1" smtClean="0"/>
            <a:t>Innova-tion</a:t>
          </a:r>
          <a:endParaRPr lang="en-US" sz="1600" b="1" dirty="0"/>
        </a:p>
      </dgm:t>
    </dgm:pt>
    <dgm:pt modelId="{720EEF84-40FB-4240-985F-50E2E0F0F2EE}" type="sibTrans" cxnId="{AF80E097-61B1-054F-A48E-5C96A56451A3}">
      <dgm:prSet custT="1"/>
      <dgm:spPr>
        <a:solidFill>
          <a:srgbClr val="865E00"/>
        </a:solidFill>
      </dgm:spPr>
      <dgm:t>
        <a:bodyPr/>
        <a:lstStyle/>
        <a:p>
          <a:endParaRPr lang="en-US" sz="1600" b="1"/>
        </a:p>
      </dgm:t>
    </dgm:pt>
    <dgm:pt modelId="{58581F9D-ABDE-974A-A568-F614BE5E4F9D}" type="parTrans" cxnId="{AF80E097-61B1-054F-A48E-5C96A56451A3}">
      <dgm:prSet/>
      <dgm:spPr/>
      <dgm:t>
        <a:bodyPr/>
        <a:lstStyle/>
        <a:p>
          <a:endParaRPr lang="en-US" sz="1600" b="1"/>
        </a:p>
      </dgm:t>
    </dgm:pt>
    <dgm:pt modelId="{8933259C-29C3-114F-916E-354E4643DFBE}">
      <dgm:prSet phldrT="[Text]" custT="1"/>
      <dgm:spPr>
        <a:ln>
          <a:solidFill>
            <a:srgbClr val="68360E"/>
          </a:solidFill>
        </a:ln>
      </dgm:spPr>
      <dgm:t>
        <a:bodyPr/>
        <a:lstStyle/>
        <a:p>
          <a:r>
            <a:rPr lang="en-US" sz="1600" b="1" dirty="0" err="1" smtClean="0"/>
            <a:t>Oppor-tunity</a:t>
          </a:r>
          <a:endParaRPr lang="en-US" sz="1600" b="1" dirty="0"/>
        </a:p>
      </dgm:t>
    </dgm:pt>
    <dgm:pt modelId="{88650537-761D-644B-8E73-06CA9894C46E}" type="sibTrans" cxnId="{C7C20D22-C721-0F47-A901-8AE9C600EC54}">
      <dgm:prSet custT="1"/>
      <dgm:spPr/>
      <dgm:t>
        <a:bodyPr/>
        <a:lstStyle/>
        <a:p>
          <a:endParaRPr lang="en-US" sz="1600" b="1"/>
        </a:p>
      </dgm:t>
    </dgm:pt>
    <dgm:pt modelId="{3F9B71DD-07C0-EB40-80B5-10DF2F48F1FF}" type="parTrans" cxnId="{C7C20D22-C721-0F47-A901-8AE9C600EC54}">
      <dgm:prSet/>
      <dgm:spPr/>
      <dgm:t>
        <a:bodyPr/>
        <a:lstStyle/>
        <a:p>
          <a:endParaRPr lang="en-US" sz="1600" b="1"/>
        </a:p>
      </dgm:t>
    </dgm:pt>
    <dgm:pt modelId="{83F0FDDD-6EB5-C64A-85D4-A8656D2CC61F}" type="pres">
      <dgm:prSet presAssocID="{BD86209C-0AEF-4442-B245-EA9999E1AA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7B4868-3E78-DB41-8571-00FF0FB189CD}" type="pres">
      <dgm:prSet presAssocID="{B0981D9F-16B2-FE49-B0B5-7316185B3298}" presName="node" presStyleLbl="node1" presStyleIdx="0" presStyleCnt="5" custScaleX="111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B54FF-A1E9-1048-B924-6B2A137C23C0}" type="pres">
      <dgm:prSet presAssocID="{C954B0C1-2ED6-974E-AC9D-BFCA9AF2DB28}" presName="sibTrans" presStyleLbl="sibTrans2D1" presStyleIdx="0" presStyleCnt="5" custScaleX="127565"/>
      <dgm:spPr/>
      <dgm:t>
        <a:bodyPr/>
        <a:lstStyle/>
        <a:p>
          <a:endParaRPr lang="en-US"/>
        </a:p>
      </dgm:t>
    </dgm:pt>
    <dgm:pt modelId="{B6174E29-F7BC-EC41-AFD7-08FA7445478A}" type="pres">
      <dgm:prSet presAssocID="{C954B0C1-2ED6-974E-AC9D-BFCA9AF2DB2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CACE8A7C-39CB-9E4C-8751-D1B3B79F3620}" type="pres">
      <dgm:prSet presAssocID="{8933259C-29C3-114F-916E-354E4643DFB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FA59A-96FF-E84F-8D96-0087F26EBEA5}" type="pres">
      <dgm:prSet presAssocID="{88650537-761D-644B-8E73-06CA9894C46E}" presName="sibTrans" presStyleLbl="sibTrans2D1" presStyleIdx="1" presStyleCnt="5" custScaleX="122048"/>
      <dgm:spPr/>
      <dgm:t>
        <a:bodyPr/>
        <a:lstStyle/>
        <a:p>
          <a:endParaRPr lang="en-US"/>
        </a:p>
      </dgm:t>
    </dgm:pt>
    <dgm:pt modelId="{E6188A39-CBE2-6541-849F-BE356F49BF13}" type="pres">
      <dgm:prSet presAssocID="{88650537-761D-644B-8E73-06CA9894C46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3C1D995-B026-3C40-91F7-41D06E5FCC97}" type="pres">
      <dgm:prSet presAssocID="{0B0D899F-4CBB-3A4A-85F4-0299674019F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1BD09-8170-A242-BFC2-D78A2DD7009E}" type="pres">
      <dgm:prSet presAssocID="{720EEF84-40FB-4240-985F-50E2E0F0F2EE}" presName="sibTrans" presStyleLbl="sibTrans2D1" presStyleIdx="2" presStyleCnt="5" custScaleX="154863" custLinFactNeighborX="-17714"/>
      <dgm:spPr/>
      <dgm:t>
        <a:bodyPr/>
        <a:lstStyle/>
        <a:p>
          <a:endParaRPr lang="en-US"/>
        </a:p>
      </dgm:t>
    </dgm:pt>
    <dgm:pt modelId="{87A9C692-7700-054C-8E49-76A28225A9A6}" type="pres">
      <dgm:prSet presAssocID="{720EEF84-40FB-4240-985F-50E2E0F0F2E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7DC3B6F-D280-404F-8A14-439E1491CF50}" type="pres">
      <dgm:prSet presAssocID="{8EE1C08A-81BC-4D4B-874D-9FA6C261B923}" presName="node" presStyleLbl="node1" presStyleIdx="3" presStyleCnt="5" custScaleX="118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CA336-89DC-CB41-81A3-91194718401D}" type="pres">
      <dgm:prSet presAssocID="{BBCE58A2-EEC0-F944-B5F9-8F54C06FCEA3}" presName="sibTrans" presStyleLbl="sibTrans2D1" presStyleIdx="3" presStyleCnt="5" custScaleX="138181"/>
      <dgm:spPr/>
      <dgm:t>
        <a:bodyPr/>
        <a:lstStyle/>
        <a:p>
          <a:endParaRPr lang="en-US"/>
        </a:p>
      </dgm:t>
    </dgm:pt>
    <dgm:pt modelId="{BFB7CBC2-9D06-7D49-AED3-04A19B00A76B}" type="pres">
      <dgm:prSet presAssocID="{BBCE58A2-EEC0-F944-B5F9-8F54C06FCEA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5B24989-2377-3449-89BE-B52AB86DB139}" type="pres">
      <dgm:prSet presAssocID="{5008A330-1495-5247-B4FD-4D4B76534289}" presName="node" presStyleLbl="node1" presStyleIdx="4" presStyleCnt="5" custScaleX="116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3DCB5-0B19-8C40-9364-30C76D9E9A3E}" type="pres">
      <dgm:prSet presAssocID="{2D1E1CB2-808D-B241-A43E-7FA3A497BBAF}" presName="sibTrans" presStyleLbl="sibTrans2D1" presStyleIdx="4" presStyleCnt="5" custScaleX="140501"/>
      <dgm:spPr/>
      <dgm:t>
        <a:bodyPr/>
        <a:lstStyle/>
        <a:p>
          <a:endParaRPr lang="en-US"/>
        </a:p>
      </dgm:t>
    </dgm:pt>
    <dgm:pt modelId="{B69830A2-0D87-CB44-86C9-221F5C9BDD1A}" type="pres">
      <dgm:prSet presAssocID="{2D1E1CB2-808D-B241-A43E-7FA3A497BBAF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063B433-CF65-FA41-842D-049F66532C31}" type="presOf" srcId="{720EEF84-40FB-4240-985F-50E2E0F0F2EE}" destId="{3441BD09-8170-A242-BFC2-D78A2DD7009E}" srcOrd="0" destOrd="0" presId="urn:microsoft.com/office/officeart/2005/8/layout/cycle2"/>
    <dgm:cxn modelId="{F55EE1E5-BD73-EC41-8068-9F9E6B4B09B3}" type="presOf" srcId="{5008A330-1495-5247-B4FD-4D4B76534289}" destId="{A5B24989-2377-3449-89BE-B52AB86DB139}" srcOrd="0" destOrd="0" presId="urn:microsoft.com/office/officeart/2005/8/layout/cycle2"/>
    <dgm:cxn modelId="{2CBA3F24-3677-5340-B48E-7CD17E9E4EC0}" type="presOf" srcId="{BBCE58A2-EEC0-F944-B5F9-8F54C06FCEA3}" destId="{1B3CA336-89DC-CB41-81A3-91194718401D}" srcOrd="0" destOrd="0" presId="urn:microsoft.com/office/officeart/2005/8/layout/cycle2"/>
    <dgm:cxn modelId="{088C2B9E-1910-D84D-9E78-22CDF9B719B0}" type="presOf" srcId="{8933259C-29C3-114F-916E-354E4643DFBE}" destId="{CACE8A7C-39CB-9E4C-8751-D1B3B79F3620}" srcOrd="0" destOrd="0" presId="urn:microsoft.com/office/officeart/2005/8/layout/cycle2"/>
    <dgm:cxn modelId="{C7C20D22-C721-0F47-A901-8AE9C600EC54}" srcId="{BD86209C-0AEF-4442-B245-EA9999E1AA6C}" destId="{8933259C-29C3-114F-916E-354E4643DFBE}" srcOrd="1" destOrd="0" parTransId="{3F9B71DD-07C0-EB40-80B5-10DF2F48F1FF}" sibTransId="{88650537-761D-644B-8E73-06CA9894C46E}"/>
    <dgm:cxn modelId="{F62F50BC-B62D-F74E-96BD-79D18B19104D}" type="presOf" srcId="{2D1E1CB2-808D-B241-A43E-7FA3A497BBAF}" destId="{B8B3DCB5-0B19-8C40-9364-30C76D9E9A3E}" srcOrd="0" destOrd="0" presId="urn:microsoft.com/office/officeart/2005/8/layout/cycle2"/>
    <dgm:cxn modelId="{46B4BEE8-6591-5043-B41B-F8A4B7A4D3CE}" type="presOf" srcId="{2D1E1CB2-808D-B241-A43E-7FA3A497BBAF}" destId="{B69830A2-0D87-CB44-86C9-221F5C9BDD1A}" srcOrd="1" destOrd="0" presId="urn:microsoft.com/office/officeart/2005/8/layout/cycle2"/>
    <dgm:cxn modelId="{2016777A-D544-794E-8C86-F7563A571F66}" type="presOf" srcId="{88650537-761D-644B-8E73-06CA9894C46E}" destId="{6A2FA59A-96FF-E84F-8D96-0087F26EBEA5}" srcOrd="0" destOrd="0" presId="urn:microsoft.com/office/officeart/2005/8/layout/cycle2"/>
    <dgm:cxn modelId="{1365BC63-9085-6340-9BE7-44E7AC842AB2}" type="presOf" srcId="{B0981D9F-16B2-FE49-B0B5-7316185B3298}" destId="{E97B4868-3E78-DB41-8571-00FF0FB189CD}" srcOrd="0" destOrd="0" presId="urn:microsoft.com/office/officeart/2005/8/layout/cycle2"/>
    <dgm:cxn modelId="{AF80E097-61B1-054F-A48E-5C96A56451A3}" srcId="{BD86209C-0AEF-4442-B245-EA9999E1AA6C}" destId="{0B0D899F-4CBB-3A4A-85F4-0299674019F8}" srcOrd="2" destOrd="0" parTransId="{58581F9D-ABDE-974A-A568-F614BE5E4F9D}" sibTransId="{720EEF84-40FB-4240-985F-50E2E0F0F2EE}"/>
    <dgm:cxn modelId="{9E017940-3B41-B041-9E4D-F08DBD9249D3}" type="presOf" srcId="{C954B0C1-2ED6-974E-AC9D-BFCA9AF2DB28}" destId="{B6174E29-F7BC-EC41-AFD7-08FA7445478A}" srcOrd="1" destOrd="0" presId="urn:microsoft.com/office/officeart/2005/8/layout/cycle2"/>
    <dgm:cxn modelId="{CCAD5EA4-4AE1-644F-883B-69499D141E46}" type="presOf" srcId="{88650537-761D-644B-8E73-06CA9894C46E}" destId="{E6188A39-CBE2-6541-849F-BE356F49BF13}" srcOrd="1" destOrd="0" presId="urn:microsoft.com/office/officeart/2005/8/layout/cycle2"/>
    <dgm:cxn modelId="{09C5A51A-9109-FB46-9F6C-8A674536A9C6}" type="presOf" srcId="{0B0D899F-4CBB-3A4A-85F4-0299674019F8}" destId="{C3C1D995-B026-3C40-91F7-41D06E5FCC97}" srcOrd="0" destOrd="0" presId="urn:microsoft.com/office/officeart/2005/8/layout/cycle2"/>
    <dgm:cxn modelId="{07C9DAE8-F6EA-1341-865B-BCEB55F1BB92}" srcId="{BD86209C-0AEF-4442-B245-EA9999E1AA6C}" destId="{B0981D9F-16B2-FE49-B0B5-7316185B3298}" srcOrd="0" destOrd="0" parTransId="{489B87B1-577E-BC4D-AB9F-16FB90B62B3D}" sibTransId="{C954B0C1-2ED6-974E-AC9D-BFCA9AF2DB28}"/>
    <dgm:cxn modelId="{D2E2903C-B3FA-DC4D-A9DA-3D6FB67AC3C4}" type="presOf" srcId="{BD86209C-0AEF-4442-B245-EA9999E1AA6C}" destId="{83F0FDDD-6EB5-C64A-85D4-A8656D2CC61F}" srcOrd="0" destOrd="0" presId="urn:microsoft.com/office/officeart/2005/8/layout/cycle2"/>
    <dgm:cxn modelId="{E4103FEE-C61D-EE44-8E5C-C90AECF9FC59}" type="presOf" srcId="{BBCE58A2-EEC0-F944-B5F9-8F54C06FCEA3}" destId="{BFB7CBC2-9D06-7D49-AED3-04A19B00A76B}" srcOrd="1" destOrd="0" presId="urn:microsoft.com/office/officeart/2005/8/layout/cycle2"/>
    <dgm:cxn modelId="{99D521D9-EBD4-134A-94F9-584725AB5EB5}" type="presOf" srcId="{8EE1C08A-81BC-4D4B-874D-9FA6C261B923}" destId="{07DC3B6F-D280-404F-8A14-439E1491CF50}" srcOrd="0" destOrd="0" presId="urn:microsoft.com/office/officeart/2005/8/layout/cycle2"/>
    <dgm:cxn modelId="{1266DB29-16F8-DE46-9D77-1918EC00D259}" type="presOf" srcId="{720EEF84-40FB-4240-985F-50E2E0F0F2EE}" destId="{87A9C692-7700-054C-8E49-76A28225A9A6}" srcOrd="1" destOrd="0" presId="urn:microsoft.com/office/officeart/2005/8/layout/cycle2"/>
    <dgm:cxn modelId="{2D221B91-C204-D147-A142-2E3C3356D591}" srcId="{BD86209C-0AEF-4442-B245-EA9999E1AA6C}" destId="{8EE1C08A-81BC-4D4B-874D-9FA6C261B923}" srcOrd="3" destOrd="0" parTransId="{B034B0C2-C3AA-464F-93EE-1A3A1EEE9A34}" sibTransId="{BBCE58A2-EEC0-F944-B5F9-8F54C06FCEA3}"/>
    <dgm:cxn modelId="{0575F816-3FA6-BC44-A9E2-DFC5511C1486}" srcId="{BD86209C-0AEF-4442-B245-EA9999E1AA6C}" destId="{5008A330-1495-5247-B4FD-4D4B76534289}" srcOrd="4" destOrd="0" parTransId="{E1849DA3-F4EA-6A46-A6FD-0F9483169294}" sibTransId="{2D1E1CB2-808D-B241-A43E-7FA3A497BBAF}"/>
    <dgm:cxn modelId="{28C179D9-5714-A24A-813E-B691D352652E}" type="presOf" srcId="{C954B0C1-2ED6-974E-AC9D-BFCA9AF2DB28}" destId="{4EDB54FF-A1E9-1048-B924-6B2A137C23C0}" srcOrd="0" destOrd="0" presId="urn:microsoft.com/office/officeart/2005/8/layout/cycle2"/>
    <dgm:cxn modelId="{BFB56FB3-0D2C-704F-98B4-C64D9BA33FE3}" type="presParOf" srcId="{83F0FDDD-6EB5-C64A-85D4-A8656D2CC61F}" destId="{E97B4868-3E78-DB41-8571-00FF0FB189CD}" srcOrd="0" destOrd="0" presId="urn:microsoft.com/office/officeart/2005/8/layout/cycle2"/>
    <dgm:cxn modelId="{11DEC8FA-C28F-4B43-9A3C-BF327AD2A06A}" type="presParOf" srcId="{83F0FDDD-6EB5-C64A-85D4-A8656D2CC61F}" destId="{4EDB54FF-A1E9-1048-B924-6B2A137C23C0}" srcOrd="1" destOrd="0" presId="urn:microsoft.com/office/officeart/2005/8/layout/cycle2"/>
    <dgm:cxn modelId="{05ACF17B-2F2A-B246-8F1B-59B90BC18541}" type="presParOf" srcId="{4EDB54FF-A1E9-1048-B924-6B2A137C23C0}" destId="{B6174E29-F7BC-EC41-AFD7-08FA7445478A}" srcOrd="0" destOrd="0" presId="urn:microsoft.com/office/officeart/2005/8/layout/cycle2"/>
    <dgm:cxn modelId="{B0EB9ED9-7C7B-4848-9E07-43E217D9E667}" type="presParOf" srcId="{83F0FDDD-6EB5-C64A-85D4-A8656D2CC61F}" destId="{CACE8A7C-39CB-9E4C-8751-D1B3B79F3620}" srcOrd="2" destOrd="0" presId="urn:microsoft.com/office/officeart/2005/8/layout/cycle2"/>
    <dgm:cxn modelId="{5B359A11-CD34-504B-BB4B-AC3CF2840EC3}" type="presParOf" srcId="{83F0FDDD-6EB5-C64A-85D4-A8656D2CC61F}" destId="{6A2FA59A-96FF-E84F-8D96-0087F26EBEA5}" srcOrd="3" destOrd="0" presId="urn:microsoft.com/office/officeart/2005/8/layout/cycle2"/>
    <dgm:cxn modelId="{9DBE2F52-D427-B04C-ABAB-4970503B8BDA}" type="presParOf" srcId="{6A2FA59A-96FF-E84F-8D96-0087F26EBEA5}" destId="{E6188A39-CBE2-6541-849F-BE356F49BF13}" srcOrd="0" destOrd="0" presId="urn:microsoft.com/office/officeart/2005/8/layout/cycle2"/>
    <dgm:cxn modelId="{F0C56E5F-A1D1-C44C-938D-3528F910C4EB}" type="presParOf" srcId="{83F0FDDD-6EB5-C64A-85D4-A8656D2CC61F}" destId="{C3C1D995-B026-3C40-91F7-41D06E5FCC97}" srcOrd="4" destOrd="0" presId="urn:microsoft.com/office/officeart/2005/8/layout/cycle2"/>
    <dgm:cxn modelId="{467F6D90-EB41-494D-8D8B-1A94D4B170FB}" type="presParOf" srcId="{83F0FDDD-6EB5-C64A-85D4-A8656D2CC61F}" destId="{3441BD09-8170-A242-BFC2-D78A2DD7009E}" srcOrd="5" destOrd="0" presId="urn:microsoft.com/office/officeart/2005/8/layout/cycle2"/>
    <dgm:cxn modelId="{5F0F96FE-6B3E-074B-8F3D-B6A23EA4F08C}" type="presParOf" srcId="{3441BD09-8170-A242-BFC2-D78A2DD7009E}" destId="{87A9C692-7700-054C-8E49-76A28225A9A6}" srcOrd="0" destOrd="0" presId="urn:microsoft.com/office/officeart/2005/8/layout/cycle2"/>
    <dgm:cxn modelId="{E6E79C40-CA26-8D45-AB12-812730A8FB3B}" type="presParOf" srcId="{83F0FDDD-6EB5-C64A-85D4-A8656D2CC61F}" destId="{07DC3B6F-D280-404F-8A14-439E1491CF50}" srcOrd="6" destOrd="0" presId="urn:microsoft.com/office/officeart/2005/8/layout/cycle2"/>
    <dgm:cxn modelId="{BF391B45-D7EE-AC4D-AF0F-A859FFB3B02F}" type="presParOf" srcId="{83F0FDDD-6EB5-C64A-85D4-A8656D2CC61F}" destId="{1B3CA336-89DC-CB41-81A3-91194718401D}" srcOrd="7" destOrd="0" presId="urn:microsoft.com/office/officeart/2005/8/layout/cycle2"/>
    <dgm:cxn modelId="{37E3B871-87D6-D34D-9430-92504A4CE66F}" type="presParOf" srcId="{1B3CA336-89DC-CB41-81A3-91194718401D}" destId="{BFB7CBC2-9D06-7D49-AED3-04A19B00A76B}" srcOrd="0" destOrd="0" presId="urn:microsoft.com/office/officeart/2005/8/layout/cycle2"/>
    <dgm:cxn modelId="{56B814C5-6473-1C44-91CF-4C3746C774B6}" type="presParOf" srcId="{83F0FDDD-6EB5-C64A-85D4-A8656D2CC61F}" destId="{A5B24989-2377-3449-89BE-B52AB86DB139}" srcOrd="8" destOrd="0" presId="urn:microsoft.com/office/officeart/2005/8/layout/cycle2"/>
    <dgm:cxn modelId="{930B7DC7-57F0-A741-8D41-06035E79EB2C}" type="presParOf" srcId="{83F0FDDD-6EB5-C64A-85D4-A8656D2CC61F}" destId="{B8B3DCB5-0B19-8C40-9364-30C76D9E9A3E}" srcOrd="9" destOrd="0" presId="urn:microsoft.com/office/officeart/2005/8/layout/cycle2"/>
    <dgm:cxn modelId="{0B78A4D5-89BA-D442-BB27-8AB44C458B7D}" type="presParOf" srcId="{B8B3DCB5-0B19-8C40-9364-30C76D9E9A3E}" destId="{B69830A2-0D87-CB44-86C9-221F5C9BDD1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77EE7C-1D2C-AC42-98ED-2E340C7DDDC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E4F91-9770-A442-A84D-8C604A9BE09F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Investigation</a:t>
          </a:r>
          <a:endParaRPr lang="en-US" sz="2400" b="1" dirty="0">
            <a:solidFill>
              <a:schemeClr val="bg1"/>
            </a:solidFill>
          </a:endParaRPr>
        </a:p>
      </dgm:t>
    </dgm:pt>
    <dgm:pt modelId="{72B7C739-0EB2-5B48-B6A1-BAB5A129B839}" type="parTrans" cxnId="{5197B858-3FCE-D145-AC1A-6327F5C50C79}">
      <dgm:prSet/>
      <dgm:spPr/>
      <dgm:t>
        <a:bodyPr/>
        <a:lstStyle/>
        <a:p>
          <a:endParaRPr lang="en-US" sz="2800" b="1"/>
        </a:p>
      </dgm:t>
    </dgm:pt>
    <dgm:pt modelId="{10DD8C0F-E00F-9445-9489-97845E051096}" type="sibTrans" cxnId="{5197B858-3FCE-D145-AC1A-6327F5C50C79}">
      <dgm:prSet/>
      <dgm:spPr/>
      <dgm:t>
        <a:bodyPr/>
        <a:lstStyle/>
        <a:p>
          <a:endParaRPr lang="en-US" sz="2800" b="1"/>
        </a:p>
      </dgm:t>
    </dgm:pt>
    <dgm:pt modelId="{7FCC1F98-253B-404D-B187-66B8A39B6C00}">
      <dgm:prSet phldrT="[Text]" custT="1"/>
      <dgm:spPr>
        <a:solidFill>
          <a:srgbClr val="BDD0F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Start with some preparation to think creatively. </a:t>
          </a:r>
          <a:endParaRPr lang="en-US" sz="1800" b="1" dirty="0"/>
        </a:p>
      </dgm:t>
    </dgm:pt>
    <dgm:pt modelId="{D94525D3-0BA3-3A4D-9CED-BAF1AB3817B7}" type="parTrans" cxnId="{B5C61492-DC37-FD4B-A7FF-C4FB8091F531}">
      <dgm:prSet/>
      <dgm:spPr/>
      <dgm:t>
        <a:bodyPr/>
        <a:lstStyle/>
        <a:p>
          <a:endParaRPr lang="en-US" sz="2800" b="1"/>
        </a:p>
      </dgm:t>
    </dgm:pt>
    <dgm:pt modelId="{FFC1AC00-3B32-9249-B639-5D9BBF4BECEC}" type="sibTrans" cxnId="{B5C61492-DC37-FD4B-A7FF-C4FB8091F531}">
      <dgm:prSet/>
      <dgm:spPr/>
      <dgm:t>
        <a:bodyPr/>
        <a:lstStyle/>
        <a:p>
          <a:endParaRPr lang="en-US" sz="2800" b="1"/>
        </a:p>
      </dgm:t>
    </dgm:pt>
    <dgm:pt modelId="{86A18ECA-7C68-094E-9028-ECE48A42C3C4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Incubation</a:t>
          </a:r>
          <a:endParaRPr lang="en-US" sz="2400" b="1" dirty="0">
            <a:solidFill>
              <a:schemeClr val="bg1"/>
            </a:solidFill>
          </a:endParaRPr>
        </a:p>
      </dgm:t>
    </dgm:pt>
    <dgm:pt modelId="{2CA3E504-D259-F645-87B9-E891B7051CEC}" type="parTrans" cxnId="{A7557F9F-6BB1-2147-8FA7-5F7D47765850}">
      <dgm:prSet/>
      <dgm:spPr/>
      <dgm:t>
        <a:bodyPr/>
        <a:lstStyle/>
        <a:p>
          <a:endParaRPr lang="en-US" sz="2800" b="1"/>
        </a:p>
      </dgm:t>
    </dgm:pt>
    <dgm:pt modelId="{93FFB315-7065-4A45-89D0-303DB5B9ED3C}" type="sibTrans" cxnId="{A7557F9F-6BB1-2147-8FA7-5F7D47765850}">
      <dgm:prSet/>
      <dgm:spPr/>
      <dgm:t>
        <a:bodyPr/>
        <a:lstStyle/>
        <a:p>
          <a:endParaRPr lang="en-US" sz="2800" b="1"/>
        </a:p>
      </dgm:t>
    </dgm:pt>
    <dgm:pt modelId="{3A13C2C0-FDBD-8E4F-905A-2081F4C98BAB}">
      <dgm:prSet phldrT="[Text]" custT="1"/>
      <dgm:spPr>
        <a:solidFill>
          <a:srgbClr val="BDD0F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After thinking about the opportunity and how to exploit it, take a break from working on it. </a:t>
          </a:r>
          <a:endParaRPr lang="en-US" sz="1800" b="1" dirty="0"/>
        </a:p>
      </dgm:t>
    </dgm:pt>
    <dgm:pt modelId="{61BB92B9-B284-CF41-B499-33684F1AC5E5}" type="parTrans" cxnId="{96A1C3F1-43FB-154E-8EA3-B6908FEECAE6}">
      <dgm:prSet/>
      <dgm:spPr/>
      <dgm:t>
        <a:bodyPr/>
        <a:lstStyle/>
        <a:p>
          <a:endParaRPr lang="en-US" sz="2800" b="1"/>
        </a:p>
      </dgm:t>
    </dgm:pt>
    <dgm:pt modelId="{23810367-C720-3641-A2C1-BB4694831CF0}" type="sibTrans" cxnId="{96A1C3F1-43FB-154E-8EA3-B6908FEECAE6}">
      <dgm:prSet/>
      <dgm:spPr/>
      <dgm:t>
        <a:bodyPr/>
        <a:lstStyle/>
        <a:p>
          <a:endParaRPr lang="en-US" sz="2800" b="1"/>
        </a:p>
      </dgm:t>
    </dgm:pt>
    <dgm:pt modelId="{3AE15DA6-247A-8248-A78B-373F06886DFD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Illumination</a:t>
          </a:r>
          <a:endParaRPr lang="en-US" sz="2400" b="1" dirty="0">
            <a:solidFill>
              <a:schemeClr val="bg1"/>
            </a:solidFill>
          </a:endParaRPr>
        </a:p>
      </dgm:t>
    </dgm:pt>
    <dgm:pt modelId="{7B433C2B-2B62-CB4E-B754-5B59278C699D}" type="parTrans" cxnId="{2A80AEE8-C23A-134E-ABA0-9372BC85258D}">
      <dgm:prSet/>
      <dgm:spPr/>
      <dgm:t>
        <a:bodyPr/>
        <a:lstStyle/>
        <a:p>
          <a:endParaRPr lang="en-US" sz="2800" b="1"/>
        </a:p>
      </dgm:t>
    </dgm:pt>
    <dgm:pt modelId="{B4FA5A1C-DAA3-1743-BFD4-B828B323FC5D}" type="sibTrans" cxnId="{2A80AEE8-C23A-134E-ABA0-9372BC85258D}">
      <dgm:prSet/>
      <dgm:spPr/>
      <dgm:t>
        <a:bodyPr/>
        <a:lstStyle/>
        <a:p>
          <a:endParaRPr lang="en-US" sz="2800" b="1"/>
        </a:p>
      </dgm:t>
    </dgm:pt>
    <dgm:pt modelId="{51FC8479-CD8B-9541-972F-B84B56BF28D8}">
      <dgm:prSet phldrT="[Text]" custT="1"/>
      <dgm:spPr>
        <a:solidFill>
          <a:srgbClr val="BDD0F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When you get a creative idea that enables you to exploit opportunity</a:t>
          </a:r>
          <a:endParaRPr lang="en-US" sz="1800" b="1" dirty="0"/>
        </a:p>
      </dgm:t>
    </dgm:pt>
    <dgm:pt modelId="{35FBC311-01BF-254C-84BD-7DF71922B1FE}" type="parTrans" cxnId="{65FA3360-CE8B-0347-A095-5F28F719D50B}">
      <dgm:prSet/>
      <dgm:spPr/>
      <dgm:t>
        <a:bodyPr/>
        <a:lstStyle/>
        <a:p>
          <a:endParaRPr lang="en-US" sz="2800" b="1"/>
        </a:p>
      </dgm:t>
    </dgm:pt>
    <dgm:pt modelId="{37955686-C847-D44B-AC58-45902A0FC9F2}" type="sibTrans" cxnId="{65FA3360-CE8B-0347-A095-5F28F719D50B}">
      <dgm:prSet/>
      <dgm:spPr/>
      <dgm:t>
        <a:bodyPr/>
        <a:lstStyle/>
        <a:p>
          <a:endParaRPr lang="en-US" sz="2800" b="1"/>
        </a:p>
      </dgm:t>
    </dgm:pt>
    <dgm:pt modelId="{3286DB8D-FFBF-D147-A56D-ACE810857C08}">
      <dgm:prSet phldrT="[Text]" custT="1"/>
      <dgm:spPr>
        <a:solidFill>
          <a:srgbClr val="336699"/>
        </a:solidFill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Innovation</a:t>
          </a:r>
          <a:endParaRPr lang="en-US" sz="2400" b="1" dirty="0">
            <a:solidFill>
              <a:schemeClr val="bg1"/>
            </a:solidFill>
          </a:endParaRPr>
        </a:p>
      </dgm:t>
    </dgm:pt>
    <dgm:pt modelId="{D05BEFC8-A694-8843-A481-699C8A76B613}" type="parTrans" cxnId="{774EE35E-B485-C94D-BFFE-A88A259738EF}">
      <dgm:prSet/>
      <dgm:spPr/>
      <dgm:t>
        <a:bodyPr/>
        <a:lstStyle/>
        <a:p>
          <a:endParaRPr lang="en-US" sz="2800" b="1"/>
        </a:p>
      </dgm:t>
    </dgm:pt>
    <dgm:pt modelId="{35E3D151-9C89-7E46-ACC6-DE5780AC9869}" type="sibTrans" cxnId="{774EE35E-B485-C94D-BFFE-A88A259738EF}">
      <dgm:prSet/>
      <dgm:spPr/>
      <dgm:t>
        <a:bodyPr/>
        <a:lstStyle/>
        <a:p>
          <a:endParaRPr lang="en-US" sz="2800" b="1"/>
        </a:p>
      </dgm:t>
    </dgm:pt>
    <dgm:pt modelId="{309F4355-70B3-3B42-AE61-BF17A61D5444}">
      <dgm:prSet phldrT="[Text]" custT="1"/>
      <dgm:spPr>
        <a:solidFill>
          <a:srgbClr val="BDD0F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If idea passes evaluation, it is ready for implementation.</a:t>
          </a:r>
          <a:endParaRPr lang="en-US" sz="1800" b="1" dirty="0"/>
        </a:p>
      </dgm:t>
    </dgm:pt>
    <dgm:pt modelId="{112B2167-9322-E94D-B01F-75B9F11B2BAE}" type="parTrans" cxnId="{768BC886-E1C3-5149-BAC7-2E1AFCC105E2}">
      <dgm:prSet/>
      <dgm:spPr/>
      <dgm:t>
        <a:bodyPr/>
        <a:lstStyle/>
        <a:p>
          <a:endParaRPr lang="en-US" sz="2800" b="1"/>
        </a:p>
      </dgm:t>
    </dgm:pt>
    <dgm:pt modelId="{68985E36-F1F6-3D4C-AEF4-9142675EB935}" type="sibTrans" cxnId="{768BC886-E1C3-5149-BAC7-2E1AFCC105E2}">
      <dgm:prSet/>
      <dgm:spPr/>
      <dgm:t>
        <a:bodyPr/>
        <a:lstStyle/>
        <a:p>
          <a:endParaRPr lang="en-US" sz="2800" b="1"/>
        </a:p>
      </dgm:t>
    </dgm:pt>
    <dgm:pt modelId="{816D8D24-7704-3747-9323-8D271586EB8C}" type="pres">
      <dgm:prSet presAssocID="{5477EE7C-1D2C-AC42-98ED-2E340C7DDDC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02981DC-4F16-A441-B0F8-D6A504A5C460}" type="pres">
      <dgm:prSet presAssocID="{783E4F91-9770-A442-A84D-8C604A9BE09F}" presName="composite" presStyleCnt="0"/>
      <dgm:spPr/>
    </dgm:pt>
    <dgm:pt modelId="{81FB0971-72C8-F447-AFD5-333F19BF1148}" type="pres">
      <dgm:prSet presAssocID="{783E4F91-9770-A442-A84D-8C604A9BE09F}" presName="bentUpArrow1" presStyleLbl="alignImgPlace1" presStyleIdx="0" presStyleCnt="3" custScaleY="149222" custLinFactNeighborX="-67755" custLinFactNeighborY="-38848"/>
      <dgm:spPr>
        <a:solidFill>
          <a:srgbClr val="DE0007"/>
        </a:solidFill>
      </dgm:spPr>
    </dgm:pt>
    <dgm:pt modelId="{A997BAE6-2C99-5548-BA8F-1B0EE6F2B3FB}" type="pres">
      <dgm:prSet presAssocID="{783E4F91-9770-A442-A84D-8C604A9BE09F}" presName="ParentText" presStyleLbl="node1" presStyleIdx="0" presStyleCnt="4" custScaleX="238817" custLinFactNeighborX="-83" custLinFactNeighborY="-558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0625C-9F2A-7541-8A31-C0430985A078}" type="pres">
      <dgm:prSet presAssocID="{783E4F91-9770-A442-A84D-8C604A9BE09F}" presName="ChildText" presStyleLbl="revTx" presStyleIdx="0" presStyleCnt="4" custScaleX="529455" custLinFactX="107482" custLinFactNeighborX="200000" custLinFactNeighborY="-690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3E6F4-DD67-AF42-AA75-9DD97AAF2743}" type="pres">
      <dgm:prSet presAssocID="{10DD8C0F-E00F-9445-9489-97845E051096}" presName="sibTrans" presStyleCnt="0"/>
      <dgm:spPr/>
    </dgm:pt>
    <dgm:pt modelId="{3F38B8A2-A31E-9A4A-94FE-BE90A11735E0}" type="pres">
      <dgm:prSet presAssocID="{86A18ECA-7C68-094E-9028-ECE48A42C3C4}" presName="composite" presStyleCnt="0"/>
      <dgm:spPr/>
    </dgm:pt>
    <dgm:pt modelId="{F614E84A-9F1A-3A4C-97F5-7A49C4716909}" type="pres">
      <dgm:prSet presAssocID="{86A18ECA-7C68-094E-9028-ECE48A42C3C4}" presName="bentUpArrow1" presStyleLbl="alignImgPlace1" presStyleIdx="1" presStyleCnt="3" custScaleY="159989" custLinFactX="-100000" custLinFactNeighborX="-125126" custLinFactNeighborY="-6811"/>
      <dgm:spPr>
        <a:solidFill>
          <a:srgbClr val="DE0007"/>
        </a:solidFill>
      </dgm:spPr>
    </dgm:pt>
    <dgm:pt modelId="{744B253A-B1B2-B441-937B-5DB97DFDF535}" type="pres">
      <dgm:prSet presAssocID="{86A18ECA-7C68-094E-9028-ECE48A42C3C4}" presName="ParentText" presStyleLbl="node1" presStyleIdx="1" presStyleCnt="4" custScaleX="203616" custScaleY="110780" custLinFactX="-28833" custLinFactNeighborX="-100000" custLinFactNeighborY="-329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13D6A-66C6-7A40-A19B-BAB8BAA32257}" type="pres">
      <dgm:prSet presAssocID="{86A18ECA-7C68-094E-9028-ECE48A42C3C4}" presName="ChildText" presStyleLbl="revTx" presStyleIdx="1" presStyleCnt="4" custScaleX="600405" custScaleY="127268" custLinFactX="44298" custLinFactNeighborX="100000" custLinFactNeighborY="-389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DD7A4-AB75-E449-831B-F7143BE9BA75}" type="pres">
      <dgm:prSet presAssocID="{93FFB315-7065-4A45-89D0-303DB5B9ED3C}" presName="sibTrans" presStyleCnt="0"/>
      <dgm:spPr/>
    </dgm:pt>
    <dgm:pt modelId="{6F5AA21D-FE1F-E24D-9CB1-0673480BA3E3}" type="pres">
      <dgm:prSet presAssocID="{3AE15DA6-247A-8248-A78B-373F06886DFD}" presName="composite" presStyleCnt="0"/>
      <dgm:spPr/>
    </dgm:pt>
    <dgm:pt modelId="{8D463899-9342-6F4F-B728-B2F22DCAA6AA}" type="pres">
      <dgm:prSet presAssocID="{3AE15DA6-247A-8248-A78B-373F06886DFD}" presName="bentUpArrow1" presStyleLbl="alignImgPlace1" presStyleIdx="2" presStyleCnt="3" custScaleY="144763" custLinFactX="-154964" custLinFactNeighborX="-200000" custLinFactNeighborY="12102"/>
      <dgm:spPr>
        <a:solidFill>
          <a:srgbClr val="DE0007"/>
        </a:solidFill>
      </dgm:spPr>
    </dgm:pt>
    <dgm:pt modelId="{215B0513-AFA0-C14B-B982-36B7719B7DC0}" type="pres">
      <dgm:prSet presAssocID="{3AE15DA6-247A-8248-A78B-373F06886DFD}" presName="ParentText" presStyleLbl="node1" presStyleIdx="2" presStyleCnt="4" custScaleX="224165" custLinFactX="-100000" custLinFactNeighborX="-111977" custLinFactNeighborY="-68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F0C37F-F5CF-D247-BAAE-3C0D71B85611}" type="pres">
      <dgm:prSet presAssocID="{3AE15DA6-247A-8248-A78B-373F06886DFD}" presName="ChildText" presStyleLbl="revTx" presStyleIdx="2" presStyleCnt="4" custScaleX="628165" custLinFactNeighborX="57987" custLinFactNeighborY="-5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1B353-74EC-AE4B-92D0-C980D269056F}" type="pres">
      <dgm:prSet presAssocID="{B4FA5A1C-DAA3-1743-BFD4-B828B323FC5D}" presName="sibTrans" presStyleCnt="0"/>
      <dgm:spPr/>
    </dgm:pt>
    <dgm:pt modelId="{1D2CE33C-C0AE-344B-A379-857422508AF7}" type="pres">
      <dgm:prSet presAssocID="{3286DB8D-FFBF-D147-A56D-ACE810857C08}" presName="composite" presStyleCnt="0"/>
      <dgm:spPr/>
    </dgm:pt>
    <dgm:pt modelId="{3B0C026F-BC70-FC4C-9052-463899364547}" type="pres">
      <dgm:prSet presAssocID="{3286DB8D-FFBF-D147-A56D-ACE810857C08}" presName="ParentText" presStyleLbl="node1" presStyleIdx="3" presStyleCnt="4" custScaleX="203681" custLinFactX="-100000" custLinFactNeighborX="-162747" custLinFactNeighborY="107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96E54-7F69-104B-9203-E7638999248D}" type="pres">
      <dgm:prSet presAssocID="{3286DB8D-FFBF-D147-A56D-ACE810857C08}" presName="FinalChildText" presStyleLbl="revTx" presStyleIdx="3" presStyleCnt="4" custScaleX="514665" custScaleY="103344" custLinFactNeighborX="-83275" custLinFactNeighborY="142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073B1-8F5B-6742-BBB4-874341C568FA}" type="presOf" srcId="{3286DB8D-FFBF-D147-A56D-ACE810857C08}" destId="{3B0C026F-BC70-FC4C-9052-463899364547}" srcOrd="0" destOrd="0" presId="urn:microsoft.com/office/officeart/2005/8/layout/StepDownProcess"/>
    <dgm:cxn modelId="{4E2A5244-CFDE-9843-9E90-4D9D8417AEFE}" type="presOf" srcId="{51FC8479-CD8B-9541-972F-B84B56BF28D8}" destId="{38F0C37F-F5CF-D247-BAAE-3C0D71B85611}" srcOrd="0" destOrd="0" presId="urn:microsoft.com/office/officeart/2005/8/layout/StepDownProcess"/>
    <dgm:cxn modelId="{B1D27AB7-DB14-CA43-8164-882F476C7AE3}" type="presOf" srcId="{7FCC1F98-253B-404D-B187-66B8A39B6C00}" destId="{6B10625C-9F2A-7541-8A31-C0430985A078}" srcOrd="0" destOrd="0" presId="urn:microsoft.com/office/officeart/2005/8/layout/StepDownProcess"/>
    <dgm:cxn modelId="{06EBB525-B8D0-C446-B41E-DE179E394032}" type="presOf" srcId="{86A18ECA-7C68-094E-9028-ECE48A42C3C4}" destId="{744B253A-B1B2-B441-937B-5DB97DFDF535}" srcOrd="0" destOrd="0" presId="urn:microsoft.com/office/officeart/2005/8/layout/StepDownProcess"/>
    <dgm:cxn modelId="{B5C61492-DC37-FD4B-A7FF-C4FB8091F531}" srcId="{783E4F91-9770-A442-A84D-8C604A9BE09F}" destId="{7FCC1F98-253B-404D-B187-66B8A39B6C00}" srcOrd="0" destOrd="0" parTransId="{D94525D3-0BA3-3A4D-9CED-BAF1AB3817B7}" sibTransId="{FFC1AC00-3B32-9249-B639-5D9BBF4BECEC}"/>
    <dgm:cxn modelId="{B43F96FE-87EC-914A-99BF-66D35AA8474B}" type="presOf" srcId="{783E4F91-9770-A442-A84D-8C604A9BE09F}" destId="{A997BAE6-2C99-5548-BA8F-1B0EE6F2B3FB}" srcOrd="0" destOrd="0" presId="urn:microsoft.com/office/officeart/2005/8/layout/StepDownProcess"/>
    <dgm:cxn modelId="{65FA3360-CE8B-0347-A095-5F28F719D50B}" srcId="{3AE15DA6-247A-8248-A78B-373F06886DFD}" destId="{51FC8479-CD8B-9541-972F-B84B56BF28D8}" srcOrd="0" destOrd="0" parTransId="{35FBC311-01BF-254C-84BD-7DF71922B1FE}" sibTransId="{37955686-C847-D44B-AC58-45902A0FC9F2}"/>
    <dgm:cxn modelId="{2A80AEE8-C23A-134E-ABA0-9372BC85258D}" srcId="{5477EE7C-1D2C-AC42-98ED-2E340C7DDDCC}" destId="{3AE15DA6-247A-8248-A78B-373F06886DFD}" srcOrd="2" destOrd="0" parTransId="{7B433C2B-2B62-CB4E-B754-5B59278C699D}" sibTransId="{B4FA5A1C-DAA3-1743-BFD4-B828B323FC5D}"/>
    <dgm:cxn modelId="{4422C9B8-B61D-2B4D-AE2B-6781BFEFC657}" type="presOf" srcId="{3A13C2C0-FDBD-8E4F-905A-2081F4C98BAB}" destId="{64813D6A-66C6-7A40-A19B-BAB8BAA32257}" srcOrd="0" destOrd="0" presId="urn:microsoft.com/office/officeart/2005/8/layout/StepDownProcess"/>
    <dgm:cxn modelId="{5197B858-3FCE-D145-AC1A-6327F5C50C79}" srcId="{5477EE7C-1D2C-AC42-98ED-2E340C7DDDCC}" destId="{783E4F91-9770-A442-A84D-8C604A9BE09F}" srcOrd="0" destOrd="0" parTransId="{72B7C739-0EB2-5B48-B6A1-BAB5A129B839}" sibTransId="{10DD8C0F-E00F-9445-9489-97845E051096}"/>
    <dgm:cxn modelId="{96A1C3F1-43FB-154E-8EA3-B6908FEECAE6}" srcId="{86A18ECA-7C68-094E-9028-ECE48A42C3C4}" destId="{3A13C2C0-FDBD-8E4F-905A-2081F4C98BAB}" srcOrd="0" destOrd="0" parTransId="{61BB92B9-B284-CF41-B499-33684F1AC5E5}" sibTransId="{23810367-C720-3641-A2C1-BB4694831CF0}"/>
    <dgm:cxn modelId="{A7557F9F-6BB1-2147-8FA7-5F7D47765850}" srcId="{5477EE7C-1D2C-AC42-98ED-2E340C7DDDCC}" destId="{86A18ECA-7C68-094E-9028-ECE48A42C3C4}" srcOrd="1" destOrd="0" parTransId="{2CA3E504-D259-F645-87B9-E891B7051CEC}" sibTransId="{93FFB315-7065-4A45-89D0-303DB5B9ED3C}"/>
    <dgm:cxn modelId="{3FEDF725-28B6-7343-9100-A41875BD5825}" type="presOf" srcId="{309F4355-70B3-3B42-AE61-BF17A61D5444}" destId="{6E296E54-7F69-104B-9203-E7638999248D}" srcOrd="0" destOrd="0" presId="urn:microsoft.com/office/officeart/2005/8/layout/StepDownProcess"/>
    <dgm:cxn modelId="{774EE35E-B485-C94D-BFFE-A88A259738EF}" srcId="{5477EE7C-1D2C-AC42-98ED-2E340C7DDDCC}" destId="{3286DB8D-FFBF-D147-A56D-ACE810857C08}" srcOrd="3" destOrd="0" parTransId="{D05BEFC8-A694-8843-A481-699C8A76B613}" sibTransId="{35E3D151-9C89-7E46-ACC6-DE5780AC9869}"/>
    <dgm:cxn modelId="{A8D9750C-35AE-9A49-8DE6-715334B36892}" type="presOf" srcId="{5477EE7C-1D2C-AC42-98ED-2E340C7DDDCC}" destId="{816D8D24-7704-3747-9323-8D271586EB8C}" srcOrd="0" destOrd="0" presId="urn:microsoft.com/office/officeart/2005/8/layout/StepDownProcess"/>
    <dgm:cxn modelId="{768BC886-E1C3-5149-BAC7-2E1AFCC105E2}" srcId="{3286DB8D-FFBF-D147-A56D-ACE810857C08}" destId="{309F4355-70B3-3B42-AE61-BF17A61D5444}" srcOrd="0" destOrd="0" parTransId="{112B2167-9322-E94D-B01F-75B9F11B2BAE}" sibTransId="{68985E36-F1F6-3D4C-AEF4-9142675EB935}"/>
    <dgm:cxn modelId="{7FEABBE9-0697-7743-AA37-4088CA753DED}" type="presOf" srcId="{3AE15DA6-247A-8248-A78B-373F06886DFD}" destId="{215B0513-AFA0-C14B-B982-36B7719B7DC0}" srcOrd="0" destOrd="0" presId="urn:microsoft.com/office/officeart/2005/8/layout/StepDownProcess"/>
    <dgm:cxn modelId="{55205260-CBF5-3A4B-996A-EBF5E0146634}" type="presParOf" srcId="{816D8D24-7704-3747-9323-8D271586EB8C}" destId="{D02981DC-4F16-A441-B0F8-D6A504A5C460}" srcOrd="0" destOrd="0" presId="urn:microsoft.com/office/officeart/2005/8/layout/StepDownProcess"/>
    <dgm:cxn modelId="{FAC756D3-3BB4-BF4C-9821-09720892A625}" type="presParOf" srcId="{D02981DC-4F16-A441-B0F8-D6A504A5C460}" destId="{81FB0971-72C8-F447-AFD5-333F19BF1148}" srcOrd="0" destOrd="0" presId="urn:microsoft.com/office/officeart/2005/8/layout/StepDownProcess"/>
    <dgm:cxn modelId="{6C47950A-F3EC-FF48-85D4-8EABA1700D48}" type="presParOf" srcId="{D02981DC-4F16-A441-B0F8-D6A504A5C460}" destId="{A997BAE6-2C99-5548-BA8F-1B0EE6F2B3FB}" srcOrd="1" destOrd="0" presId="urn:microsoft.com/office/officeart/2005/8/layout/StepDownProcess"/>
    <dgm:cxn modelId="{06ECB6FD-5801-F547-9B9A-BB6050F77913}" type="presParOf" srcId="{D02981DC-4F16-A441-B0F8-D6A504A5C460}" destId="{6B10625C-9F2A-7541-8A31-C0430985A078}" srcOrd="2" destOrd="0" presId="urn:microsoft.com/office/officeart/2005/8/layout/StepDownProcess"/>
    <dgm:cxn modelId="{1D1DFF0B-5504-E34C-B3AD-6CCC18C61D80}" type="presParOf" srcId="{816D8D24-7704-3747-9323-8D271586EB8C}" destId="{3193E6F4-DD67-AF42-AA75-9DD97AAF2743}" srcOrd="1" destOrd="0" presId="urn:microsoft.com/office/officeart/2005/8/layout/StepDownProcess"/>
    <dgm:cxn modelId="{64362708-B0BA-8046-8CE0-896D51374617}" type="presParOf" srcId="{816D8D24-7704-3747-9323-8D271586EB8C}" destId="{3F38B8A2-A31E-9A4A-94FE-BE90A11735E0}" srcOrd="2" destOrd="0" presId="urn:microsoft.com/office/officeart/2005/8/layout/StepDownProcess"/>
    <dgm:cxn modelId="{548E2A23-458C-9A48-8916-F58CF730D773}" type="presParOf" srcId="{3F38B8A2-A31E-9A4A-94FE-BE90A11735E0}" destId="{F614E84A-9F1A-3A4C-97F5-7A49C4716909}" srcOrd="0" destOrd="0" presId="urn:microsoft.com/office/officeart/2005/8/layout/StepDownProcess"/>
    <dgm:cxn modelId="{87E55FBB-4E45-DA48-80B2-538D59F49249}" type="presParOf" srcId="{3F38B8A2-A31E-9A4A-94FE-BE90A11735E0}" destId="{744B253A-B1B2-B441-937B-5DB97DFDF535}" srcOrd="1" destOrd="0" presId="urn:microsoft.com/office/officeart/2005/8/layout/StepDownProcess"/>
    <dgm:cxn modelId="{76FFE0F8-9F57-DE43-95FD-73FB74E7E388}" type="presParOf" srcId="{3F38B8A2-A31E-9A4A-94FE-BE90A11735E0}" destId="{64813D6A-66C6-7A40-A19B-BAB8BAA32257}" srcOrd="2" destOrd="0" presId="urn:microsoft.com/office/officeart/2005/8/layout/StepDownProcess"/>
    <dgm:cxn modelId="{7B194FD4-B3AC-5945-9E4D-FAC28953C179}" type="presParOf" srcId="{816D8D24-7704-3747-9323-8D271586EB8C}" destId="{F32DD7A4-AB75-E449-831B-F7143BE9BA75}" srcOrd="3" destOrd="0" presId="urn:microsoft.com/office/officeart/2005/8/layout/StepDownProcess"/>
    <dgm:cxn modelId="{0AD887BC-0166-374C-8A66-055CA663AFEB}" type="presParOf" srcId="{816D8D24-7704-3747-9323-8D271586EB8C}" destId="{6F5AA21D-FE1F-E24D-9CB1-0673480BA3E3}" srcOrd="4" destOrd="0" presId="urn:microsoft.com/office/officeart/2005/8/layout/StepDownProcess"/>
    <dgm:cxn modelId="{61CB9DEA-54C3-4A43-A278-000F6E5A40F3}" type="presParOf" srcId="{6F5AA21D-FE1F-E24D-9CB1-0673480BA3E3}" destId="{8D463899-9342-6F4F-B728-B2F22DCAA6AA}" srcOrd="0" destOrd="0" presId="urn:microsoft.com/office/officeart/2005/8/layout/StepDownProcess"/>
    <dgm:cxn modelId="{56814D7E-BCA6-A246-8784-3ED4F05256B7}" type="presParOf" srcId="{6F5AA21D-FE1F-E24D-9CB1-0673480BA3E3}" destId="{215B0513-AFA0-C14B-B982-36B7719B7DC0}" srcOrd="1" destOrd="0" presId="urn:microsoft.com/office/officeart/2005/8/layout/StepDownProcess"/>
    <dgm:cxn modelId="{8C8E41B6-8DD5-204A-B6CD-79BEAD65FCB3}" type="presParOf" srcId="{6F5AA21D-FE1F-E24D-9CB1-0673480BA3E3}" destId="{38F0C37F-F5CF-D247-BAAE-3C0D71B85611}" srcOrd="2" destOrd="0" presId="urn:microsoft.com/office/officeart/2005/8/layout/StepDownProcess"/>
    <dgm:cxn modelId="{E43A94E0-665D-D84A-B868-20986808A4FF}" type="presParOf" srcId="{816D8D24-7704-3747-9323-8D271586EB8C}" destId="{E6E1B353-74EC-AE4B-92D0-C980D269056F}" srcOrd="5" destOrd="0" presId="urn:microsoft.com/office/officeart/2005/8/layout/StepDownProcess"/>
    <dgm:cxn modelId="{C1BED264-9475-7846-A804-004DE4FF6D5B}" type="presParOf" srcId="{816D8D24-7704-3747-9323-8D271586EB8C}" destId="{1D2CE33C-C0AE-344B-A379-857422508AF7}" srcOrd="6" destOrd="0" presId="urn:microsoft.com/office/officeart/2005/8/layout/StepDownProcess"/>
    <dgm:cxn modelId="{2D7DDEC5-A44F-0246-B5DB-AD8D689517A3}" type="presParOf" srcId="{1D2CE33C-C0AE-344B-A379-857422508AF7}" destId="{3B0C026F-BC70-FC4C-9052-463899364547}" srcOrd="0" destOrd="0" presId="urn:microsoft.com/office/officeart/2005/8/layout/StepDownProcess"/>
    <dgm:cxn modelId="{43E99973-FE09-1048-B105-3B3D37533ADB}" type="presParOf" srcId="{1D2CE33C-C0AE-344B-A379-857422508AF7}" destId="{6E296E54-7F69-104B-9203-E7638999248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237B6D-19AF-1E45-BF10-95AB83625C27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1A6CD5-B22D-8445-AFE9-DEAAB3A82E96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Identify the problem or opportunity</a:t>
          </a:r>
          <a:endParaRPr lang="en-US" b="1" dirty="0">
            <a:solidFill>
              <a:schemeClr val="tx1"/>
            </a:solidFill>
          </a:endParaRPr>
        </a:p>
      </dgm:t>
    </dgm:pt>
    <dgm:pt modelId="{7180E422-8884-7047-8CCF-B44DD993D384}" type="parTrans" cxnId="{4F061FFD-F9A4-524F-A15F-BD649538B4C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A103E55-1156-1C43-A3A1-121D96CF04FA}" type="sibTrans" cxnId="{4F061FFD-F9A4-524F-A15F-BD649538B4C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CAEDC43-BE07-D04E-9DDF-14585B25C02A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Set objectives and criteria</a:t>
          </a:r>
          <a:endParaRPr lang="en-US" b="1" dirty="0">
            <a:solidFill>
              <a:schemeClr val="tx1"/>
            </a:solidFill>
          </a:endParaRPr>
        </a:p>
      </dgm:t>
    </dgm:pt>
    <dgm:pt modelId="{9F298865-6D1D-6546-B9B4-A2911B3B4DDD}" type="parTrans" cxnId="{A3FA96B2-39B2-FB40-B6FE-339A9B46859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8F6125A-AE90-A148-84AC-86FD96134B1F}" type="sibTrans" cxnId="{A3FA96B2-39B2-FB40-B6FE-339A9B46859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33036C2-F2F4-1440-AA0D-986B91829E60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Analyze alternatives and select the most feasible</a:t>
          </a:r>
          <a:endParaRPr lang="en-US" b="1" dirty="0">
            <a:solidFill>
              <a:schemeClr val="tx1"/>
            </a:solidFill>
          </a:endParaRPr>
        </a:p>
      </dgm:t>
    </dgm:pt>
    <dgm:pt modelId="{07B5F2C5-C763-E243-8A16-3AD642524495}" type="parTrans" cxnId="{8C4F440F-CAF8-0B4C-A1FE-16CC108A2A9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6A06B57-E5C4-294A-90F6-4CD96B1F22F4}" type="sibTrans" cxnId="{8C4F440F-CAF8-0B4C-A1FE-16CC108A2A9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7DB5FB5-C4E1-A145-96BD-BDE46BD04A16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Plan, implement, and control the decision</a:t>
          </a:r>
          <a:endParaRPr lang="en-US" b="1" dirty="0">
            <a:solidFill>
              <a:schemeClr val="tx1"/>
            </a:solidFill>
          </a:endParaRPr>
        </a:p>
      </dgm:t>
    </dgm:pt>
    <dgm:pt modelId="{31259511-0DEE-E841-95FE-1A35A233C72D}" type="parTrans" cxnId="{0A461067-779F-5741-9723-E37565B08061}">
      <dgm:prSet/>
      <dgm:spPr/>
      <dgm:t>
        <a:bodyPr/>
        <a:lstStyle/>
        <a:p>
          <a:endParaRPr lang="en-US"/>
        </a:p>
      </dgm:t>
    </dgm:pt>
    <dgm:pt modelId="{80D241A2-ACD7-564A-B120-8A3B53066BF1}" type="sibTrans" cxnId="{0A461067-779F-5741-9723-E37565B08061}">
      <dgm:prSet/>
      <dgm:spPr/>
      <dgm:t>
        <a:bodyPr/>
        <a:lstStyle/>
        <a:p>
          <a:endParaRPr lang="en-US"/>
        </a:p>
      </dgm:t>
    </dgm:pt>
    <dgm:pt modelId="{E5947E40-7B5E-0149-83E4-6B1AB0DCA889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Generate alternatives</a:t>
          </a:r>
          <a:endParaRPr lang="en-US" b="1" dirty="0">
            <a:solidFill>
              <a:schemeClr val="tx1"/>
            </a:solidFill>
          </a:endParaRPr>
        </a:p>
      </dgm:t>
    </dgm:pt>
    <dgm:pt modelId="{96315442-F707-6D45-A90C-447CA3C841FA}" type="parTrans" cxnId="{B57E7578-7AE9-5A47-92AD-D829E0EB03C9}">
      <dgm:prSet/>
      <dgm:spPr/>
      <dgm:t>
        <a:bodyPr/>
        <a:lstStyle/>
        <a:p>
          <a:endParaRPr lang="en-US"/>
        </a:p>
      </dgm:t>
    </dgm:pt>
    <dgm:pt modelId="{064114AF-CFBC-234D-B802-A9B3604A47B4}" type="sibTrans" cxnId="{B57E7578-7AE9-5A47-92AD-D829E0EB03C9}">
      <dgm:prSet/>
      <dgm:spPr>
        <a:solidFill>
          <a:srgbClr val="900000"/>
        </a:solidFill>
        <a:ln>
          <a:solidFill>
            <a:srgbClr val="800000"/>
          </a:solidFill>
        </a:ln>
      </dgm:spPr>
      <dgm:t>
        <a:bodyPr/>
        <a:lstStyle/>
        <a:p>
          <a:endParaRPr lang="en-US"/>
        </a:p>
      </dgm:t>
    </dgm:pt>
    <dgm:pt modelId="{C68747A8-9C07-9449-8601-A10B1F6F6AB0}" type="pres">
      <dgm:prSet presAssocID="{78237B6D-19AF-1E45-BF10-95AB83625C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506BB5-C996-544F-877F-AB55B2ACDF8C}" type="pres">
      <dgm:prSet presAssocID="{C31A6CD5-B22D-8445-AFE9-DEAAB3A82E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AF586-E1DF-4E46-99B4-5DAE1A1CDB00}" type="pres">
      <dgm:prSet presAssocID="{7A103E55-1156-1C43-A3A1-121D96CF04FA}" presName="sibTrans" presStyleLbl="sibTrans2D1" presStyleIdx="0" presStyleCnt="4" custScaleX="173141" custLinFactNeighborX="-9551"/>
      <dgm:spPr/>
      <dgm:t>
        <a:bodyPr/>
        <a:lstStyle/>
        <a:p>
          <a:endParaRPr lang="en-US"/>
        </a:p>
      </dgm:t>
    </dgm:pt>
    <dgm:pt modelId="{75928A8B-A60B-7142-ACCD-F0CC42382CAA}" type="pres">
      <dgm:prSet presAssocID="{7A103E55-1156-1C43-A3A1-121D96CF04FA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BB29996-04F0-BA49-9D67-46F780790E9E}" type="pres">
      <dgm:prSet presAssocID="{6CAEDC43-BE07-D04E-9DDF-14585B25C0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D5A44-C6CB-3C4A-86C2-C2D16F09A318}" type="pres">
      <dgm:prSet presAssocID="{D8F6125A-AE90-A148-84AC-86FD96134B1F}" presName="sibTrans" presStyleLbl="sibTrans2D1" presStyleIdx="1" presStyleCnt="4" custScaleX="177180" custLinFactNeighborX="-13589"/>
      <dgm:spPr/>
      <dgm:t>
        <a:bodyPr/>
        <a:lstStyle/>
        <a:p>
          <a:endParaRPr lang="en-US"/>
        </a:p>
      </dgm:t>
    </dgm:pt>
    <dgm:pt modelId="{DB99B2C2-EA68-E647-AE36-6D618D64143D}" type="pres">
      <dgm:prSet presAssocID="{D8F6125A-AE90-A148-84AC-86FD96134B1F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11DA40D-1214-1245-BE4C-CE7AA7B52D3C}" type="pres">
      <dgm:prSet presAssocID="{E5947E40-7B5E-0149-83E4-6B1AB0DCA8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7FE32-E025-F849-B29D-73E66A2B70C5}" type="pres">
      <dgm:prSet presAssocID="{064114AF-CFBC-234D-B802-A9B3604A47B4}" presName="sibTrans" presStyleLbl="sibTrans2D1" presStyleIdx="2" presStyleCnt="4" custScaleX="161320"/>
      <dgm:spPr/>
      <dgm:t>
        <a:bodyPr/>
        <a:lstStyle/>
        <a:p>
          <a:endParaRPr lang="en-US"/>
        </a:p>
      </dgm:t>
    </dgm:pt>
    <dgm:pt modelId="{5CE28BD8-06C0-584B-A379-5D4AFE1B568D}" type="pres">
      <dgm:prSet presAssocID="{064114AF-CFBC-234D-B802-A9B3604A47B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9F3B08C4-B2E0-7E43-880A-B178879EF2DA}" type="pres">
      <dgm:prSet presAssocID="{233036C2-F2F4-1440-AA0D-986B91829E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DF41E-DF3F-6244-8FA6-B79B16E8DC35}" type="pres">
      <dgm:prSet presAssocID="{C6A06B57-E5C4-294A-90F6-4CD96B1F22F4}" presName="sibTrans" presStyleLbl="sibTrans2D1" presStyleIdx="3" presStyleCnt="4" custScaleX="185259" custLinFactNeighborX="5883"/>
      <dgm:spPr/>
      <dgm:t>
        <a:bodyPr/>
        <a:lstStyle/>
        <a:p>
          <a:endParaRPr lang="en-US"/>
        </a:p>
      </dgm:t>
    </dgm:pt>
    <dgm:pt modelId="{552D6FB0-B5FC-1D48-AC1B-1634DC382C9D}" type="pres">
      <dgm:prSet presAssocID="{C6A06B57-E5C4-294A-90F6-4CD96B1F22F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DF536E58-CCDD-1542-8F41-DECABCBF292D}" type="pres">
      <dgm:prSet presAssocID="{B7DB5FB5-C4E1-A145-96BD-BDE46BD04A1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49B3EE-D24B-C04F-9BD6-F137E1451FC1}" type="presOf" srcId="{064114AF-CFBC-234D-B802-A9B3604A47B4}" destId="{5CE28BD8-06C0-584B-A379-5D4AFE1B568D}" srcOrd="1" destOrd="0" presId="urn:microsoft.com/office/officeart/2005/8/layout/process1"/>
    <dgm:cxn modelId="{A3FA96B2-39B2-FB40-B6FE-339A9B468595}" srcId="{78237B6D-19AF-1E45-BF10-95AB83625C27}" destId="{6CAEDC43-BE07-D04E-9DDF-14585B25C02A}" srcOrd="1" destOrd="0" parTransId="{9F298865-6D1D-6546-B9B4-A2911B3B4DDD}" sibTransId="{D8F6125A-AE90-A148-84AC-86FD96134B1F}"/>
    <dgm:cxn modelId="{33988342-0B59-3541-8E7A-E87F06A59DB0}" type="presOf" srcId="{D8F6125A-AE90-A148-84AC-86FD96134B1F}" destId="{1FAD5A44-C6CB-3C4A-86C2-C2D16F09A318}" srcOrd="0" destOrd="0" presId="urn:microsoft.com/office/officeart/2005/8/layout/process1"/>
    <dgm:cxn modelId="{373ACE18-9C6E-1841-A37D-8593413C7138}" type="presOf" srcId="{C6A06B57-E5C4-294A-90F6-4CD96B1F22F4}" destId="{552D6FB0-B5FC-1D48-AC1B-1634DC382C9D}" srcOrd="1" destOrd="0" presId="urn:microsoft.com/office/officeart/2005/8/layout/process1"/>
    <dgm:cxn modelId="{9E85AB5B-EFBE-2340-89D2-67FA470E40D8}" type="presOf" srcId="{E5947E40-7B5E-0149-83E4-6B1AB0DCA889}" destId="{711DA40D-1214-1245-BE4C-CE7AA7B52D3C}" srcOrd="0" destOrd="0" presId="urn:microsoft.com/office/officeart/2005/8/layout/process1"/>
    <dgm:cxn modelId="{2CE2D48B-83D7-534B-BC5E-13AB63499511}" type="presOf" srcId="{233036C2-F2F4-1440-AA0D-986B91829E60}" destId="{9F3B08C4-B2E0-7E43-880A-B178879EF2DA}" srcOrd="0" destOrd="0" presId="urn:microsoft.com/office/officeart/2005/8/layout/process1"/>
    <dgm:cxn modelId="{92AE8818-B71D-4540-B0C9-D3EBA005C842}" type="presOf" srcId="{78237B6D-19AF-1E45-BF10-95AB83625C27}" destId="{C68747A8-9C07-9449-8601-A10B1F6F6AB0}" srcOrd="0" destOrd="0" presId="urn:microsoft.com/office/officeart/2005/8/layout/process1"/>
    <dgm:cxn modelId="{0A461067-779F-5741-9723-E37565B08061}" srcId="{78237B6D-19AF-1E45-BF10-95AB83625C27}" destId="{B7DB5FB5-C4E1-A145-96BD-BDE46BD04A16}" srcOrd="4" destOrd="0" parTransId="{31259511-0DEE-E841-95FE-1A35A233C72D}" sibTransId="{80D241A2-ACD7-564A-B120-8A3B53066BF1}"/>
    <dgm:cxn modelId="{4F061FFD-F9A4-524F-A15F-BD649538B4C5}" srcId="{78237B6D-19AF-1E45-BF10-95AB83625C27}" destId="{C31A6CD5-B22D-8445-AFE9-DEAAB3A82E96}" srcOrd="0" destOrd="0" parTransId="{7180E422-8884-7047-8CCF-B44DD993D384}" sibTransId="{7A103E55-1156-1C43-A3A1-121D96CF04FA}"/>
    <dgm:cxn modelId="{5A56C306-639A-3345-B623-7ACA69F760B5}" type="presOf" srcId="{6CAEDC43-BE07-D04E-9DDF-14585B25C02A}" destId="{4BB29996-04F0-BA49-9D67-46F780790E9E}" srcOrd="0" destOrd="0" presId="urn:microsoft.com/office/officeart/2005/8/layout/process1"/>
    <dgm:cxn modelId="{54F1F075-C9AC-1D42-B160-C8330AE66DD9}" type="presOf" srcId="{B7DB5FB5-C4E1-A145-96BD-BDE46BD04A16}" destId="{DF536E58-CCDD-1542-8F41-DECABCBF292D}" srcOrd="0" destOrd="0" presId="urn:microsoft.com/office/officeart/2005/8/layout/process1"/>
    <dgm:cxn modelId="{D2A0A259-322D-1843-A9B2-00D6047FF3F4}" type="presOf" srcId="{D8F6125A-AE90-A148-84AC-86FD96134B1F}" destId="{DB99B2C2-EA68-E647-AE36-6D618D64143D}" srcOrd="1" destOrd="0" presId="urn:microsoft.com/office/officeart/2005/8/layout/process1"/>
    <dgm:cxn modelId="{B57E7578-7AE9-5A47-92AD-D829E0EB03C9}" srcId="{78237B6D-19AF-1E45-BF10-95AB83625C27}" destId="{E5947E40-7B5E-0149-83E4-6B1AB0DCA889}" srcOrd="2" destOrd="0" parTransId="{96315442-F707-6D45-A90C-447CA3C841FA}" sibTransId="{064114AF-CFBC-234D-B802-A9B3604A47B4}"/>
    <dgm:cxn modelId="{6EE72938-C08D-614C-87E2-168D0D03487C}" type="presOf" srcId="{7A103E55-1156-1C43-A3A1-121D96CF04FA}" destId="{75928A8B-A60B-7142-ACCD-F0CC42382CAA}" srcOrd="1" destOrd="0" presId="urn:microsoft.com/office/officeart/2005/8/layout/process1"/>
    <dgm:cxn modelId="{8C4F440F-CAF8-0B4C-A1FE-16CC108A2A9B}" srcId="{78237B6D-19AF-1E45-BF10-95AB83625C27}" destId="{233036C2-F2F4-1440-AA0D-986B91829E60}" srcOrd="3" destOrd="0" parTransId="{07B5F2C5-C763-E243-8A16-3AD642524495}" sibTransId="{C6A06B57-E5C4-294A-90F6-4CD96B1F22F4}"/>
    <dgm:cxn modelId="{A998929B-BE18-AE41-9F9A-08F6C5E17AF5}" type="presOf" srcId="{7A103E55-1156-1C43-A3A1-121D96CF04FA}" destId="{45AAF586-E1DF-4E46-99B4-5DAE1A1CDB00}" srcOrd="0" destOrd="0" presId="urn:microsoft.com/office/officeart/2005/8/layout/process1"/>
    <dgm:cxn modelId="{34063541-8A73-3545-B108-FF0253E6B43F}" type="presOf" srcId="{064114AF-CFBC-234D-B802-A9B3604A47B4}" destId="{57E7FE32-E025-F849-B29D-73E66A2B70C5}" srcOrd="0" destOrd="0" presId="urn:microsoft.com/office/officeart/2005/8/layout/process1"/>
    <dgm:cxn modelId="{87E275EB-185E-8A43-95C6-55767E6449BE}" type="presOf" srcId="{C6A06B57-E5C4-294A-90F6-4CD96B1F22F4}" destId="{480DF41E-DF3F-6244-8FA6-B79B16E8DC35}" srcOrd="0" destOrd="0" presId="urn:microsoft.com/office/officeart/2005/8/layout/process1"/>
    <dgm:cxn modelId="{BF6B9F54-F4AF-6443-9EC3-04CDE903BA3D}" type="presOf" srcId="{C31A6CD5-B22D-8445-AFE9-DEAAB3A82E96}" destId="{A1506BB5-C996-544F-877F-AB55B2ACDF8C}" srcOrd="0" destOrd="0" presId="urn:microsoft.com/office/officeart/2005/8/layout/process1"/>
    <dgm:cxn modelId="{937E722D-6E4F-C842-811B-93EB853F5E5C}" type="presParOf" srcId="{C68747A8-9C07-9449-8601-A10B1F6F6AB0}" destId="{A1506BB5-C996-544F-877F-AB55B2ACDF8C}" srcOrd="0" destOrd="0" presId="urn:microsoft.com/office/officeart/2005/8/layout/process1"/>
    <dgm:cxn modelId="{F25074CA-AEA1-DB4E-A615-8742D6920AA1}" type="presParOf" srcId="{C68747A8-9C07-9449-8601-A10B1F6F6AB0}" destId="{45AAF586-E1DF-4E46-99B4-5DAE1A1CDB00}" srcOrd="1" destOrd="0" presId="urn:microsoft.com/office/officeart/2005/8/layout/process1"/>
    <dgm:cxn modelId="{9468BBDE-84CB-8148-83B1-938FD26D2582}" type="presParOf" srcId="{45AAF586-E1DF-4E46-99B4-5DAE1A1CDB00}" destId="{75928A8B-A60B-7142-ACCD-F0CC42382CAA}" srcOrd="0" destOrd="0" presId="urn:microsoft.com/office/officeart/2005/8/layout/process1"/>
    <dgm:cxn modelId="{A2AEA80D-C00D-0648-BCD2-67946F38D8AA}" type="presParOf" srcId="{C68747A8-9C07-9449-8601-A10B1F6F6AB0}" destId="{4BB29996-04F0-BA49-9D67-46F780790E9E}" srcOrd="2" destOrd="0" presId="urn:microsoft.com/office/officeart/2005/8/layout/process1"/>
    <dgm:cxn modelId="{BB415F5F-2A38-CA47-8F3C-956332F6003D}" type="presParOf" srcId="{C68747A8-9C07-9449-8601-A10B1F6F6AB0}" destId="{1FAD5A44-C6CB-3C4A-86C2-C2D16F09A318}" srcOrd="3" destOrd="0" presId="urn:microsoft.com/office/officeart/2005/8/layout/process1"/>
    <dgm:cxn modelId="{65759EB1-431C-2642-888A-00615E60EDF8}" type="presParOf" srcId="{1FAD5A44-C6CB-3C4A-86C2-C2D16F09A318}" destId="{DB99B2C2-EA68-E647-AE36-6D618D64143D}" srcOrd="0" destOrd="0" presId="urn:microsoft.com/office/officeart/2005/8/layout/process1"/>
    <dgm:cxn modelId="{97944777-28FA-AA44-A8F4-54938E71E051}" type="presParOf" srcId="{C68747A8-9C07-9449-8601-A10B1F6F6AB0}" destId="{711DA40D-1214-1245-BE4C-CE7AA7B52D3C}" srcOrd="4" destOrd="0" presId="urn:microsoft.com/office/officeart/2005/8/layout/process1"/>
    <dgm:cxn modelId="{FABD67AF-B0F5-504B-B2B8-3662C2E2A7D2}" type="presParOf" srcId="{C68747A8-9C07-9449-8601-A10B1F6F6AB0}" destId="{57E7FE32-E025-F849-B29D-73E66A2B70C5}" srcOrd="5" destOrd="0" presId="urn:microsoft.com/office/officeart/2005/8/layout/process1"/>
    <dgm:cxn modelId="{48697E0F-0492-6F44-855F-EFDDB9C7537F}" type="presParOf" srcId="{57E7FE32-E025-F849-B29D-73E66A2B70C5}" destId="{5CE28BD8-06C0-584B-A379-5D4AFE1B568D}" srcOrd="0" destOrd="0" presId="urn:microsoft.com/office/officeart/2005/8/layout/process1"/>
    <dgm:cxn modelId="{0B4D0870-5061-4045-A3B3-28D9B1AD7DA2}" type="presParOf" srcId="{C68747A8-9C07-9449-8601-A10B1F6F6AB0}" destId="{9F3B08C4-B2E0-7E43-880A-B178879EF2DA}" srcOrd="6" destOrd="0" presId="urn:microsoft.com/office/officeart/2005/8/layout/process1"/>
    <dgm:cxn modelId="{B721550F-BE6D-5B4B-BBD8-C26B51057479}" type="presParOf" srcId="{C68747A8-9C07-9449-8601-A10B1F6F6AB0}" destId="{480DF41E-DF3F-6244-8FA6-B79B16E8DC35}" srcOrd="7" destOrd="0" presId="urn:microsoft.com/office/officeart/2005/8/layout/process1"/>
    <dgm:cxn modelId="{752A0E75-C94D-F94B-8A5A-14125F688717}" type="presParOf" srcId="{480DF41E-DF3F-6244-8FA6-B79B16E8DC35}" destId="{552D6FB0-B5FC-1D48-AC1B-1634DC382C9D}" srcOrd="0" destOrd="0" presId="urn:microsoft.com/office/officeart/2005/8/layout/process1"/>
    <dgm:cxn modelId="{BDB0454F-8142-FB45-ACD2-0ACF4F0F825E}" type="presParOf" srcId="{C68747A8-9C07-9449-8601-A10B1F6F6AB0}" destId="{DF536E58-CCDD-1542-8F41-DECABCBF292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237B6D-19AF-1E45-BF10-95AB83625C27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C31A6CD5-B22D-8445-AFE9-DEAAB3A82E96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What product and service value do you offer?</a:t>
          </a:r>
          <a:endParaRPr lang="en-US" b="1" dirty="0">
            <a:solidFill>
              <a:schemeClr val="tx1"/>
            </a:solidFill>
          </a:endParaRPr>
        </a:p>
      </dgm:t>
    </dgm:pt>
    <dgm:pt modelId="{7180E422-8884-7047-8CCF-B44DD993D384}" type="parTrans" cxnId="{4F061FFD-F9A4-524F-A15F-BD649538B4C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A103E55-1156-1C43-A3A1-121D96CF04FA}" type="sibTrans" cxnId="{4F061FFD-F9A4-524F-A15F-BD649538B4C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CAEDC43-BE07-D04E-9DDF-14585B25C02A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Who are your customers and consumers?</a:t>
          </a:r>
          <a:endParaRPr lang="en-US" b="1" dirty="0">
            <a:solidFill>
              <a:schemeClr val="tx1"/>
            </a:solidFill>
          </a:endParaRPr>
        </a:p>
      </dgm:t>
    </dgm:pt>
    <dgm:pt modelId="{9F298865-6D1D-6546-B9B4-A2911B3B4DDD}" type="parTrans" cxnId="{A3FA96B2-39B2-FB40-B6FE-339A9B46859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8F6125A-AE90-A148-84AC-86FD96134B1F}" type="sibTrans" cxnId="{A3FA96B2-39B2-FB40-B6FE-339A9B46859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811FFE5-204B-2141-9CD2-DB6E9E838A37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How do you produce and deliver your products and services?</a:t>
          </a:r>
          <a:endParaRPr lang="en-US" b="1" dirty="0">
            <a:solidFill>
              <a:schemeClr val="tx1"/>
            </a:solidFill>
          </a:endParaRPr>
        </a:p>
      </dgm:t>
    </dgm:pt>
    <dgm:pt modelId="{83E1DF81-FF1D-1A4E-8424-993B3D562E04}" type="parTrans" cxnId="{AFE54CD4-EAA7-2849-8951-C2D2E520D51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54B1BB3-469D-8840-BE53-D143EE91B25E}" type="sibTrans" cxnId="{AFE54CD4-EAA7-2849-8951-C2D2E520D51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33036C2-F2F4-1440-AA0D-986B91829E60}">
      <dgm:prSet phldrT="[Text]"/>
      <dgm:spPr>
        <a:solidFill>
          <a:schemeClr val="bg2"/>
        </a:solidFill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How do you make a profit?</a:t>
          </a:r>
          <a:endParaRPr lang="en-US" b="1" dirty="0">
            <a:solidFill>
              <a:schemeClr val="tx1"/>
            </a:solidFill>
          </a:endParaRPr>
        </a:p>
      </dgm:t>
    </dgm:pt>
    <dgm:pt modelId="{07B5F2C5-C763-E243-8A16-3AD642524495}" type="parTrans" cxnId="{8C4F440F-CAF8-0B4C-A1FE-16CC108A2A9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6A06B57-E5C4-294A-90F6-4CD96B1F22F4}" type="sibTrans" cxnId="{8C4F440F-CAF8-0B4C-A1FE-16CC108A2A9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68747A8-9C07-9449-8601-A10B1F6F6AB0}" type="pres">
      <dgm:prSet presAssocID="{78237B6D-19AF-1E45-BF10-95AB83625C27}" presName="Name0" presStyleCnt="0">
        <dgm:presLayoutVars>
          <dgm:dir/>
          <dgm:resizeHandles val="exact"/>
        </dgm:presLayoutVars>
      </dgm:prSet>
      <dgm:spPr/>
    </dgm:pt>
    <dgm:pt modelId="{A1506BB5-C996-544F-877F-AB55B2ACDF8C}" type="pres">
      <dgm:prSet presAssocID="{C31A6CD5-B22D-8445-AFE9-DEAAB3A82E9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AF586-E1DF-4E46-99B4-5DAE1A1CDB00}" type="pres">
      <dgm:prSet presAssocID="{7A103E55-1156-1C43-A3A1-121D96CF04FA}" presName="sibTrans" presStyleLbl="sibTrans2D1" presStyleIdx="0" presStyleCnt="3" custScaleX="212244" custLinFactNeighborX="-22968"/>
      <dgm:spPr/>
      <dgm:t>
        <a:bodyPr/>
        <a:lstStyle/>
        <a:p>
          <a:endParaRPr lang="en-US"/>
        </a:p>
      </dgm:t>
    </dgm:pt>
    <dgm:pt modelId="{75928A8B-A60B-7142-ACCD-F0CC42382CAA}" type="pres">
      <dgm:prSet presAssocID="{7A103E55-1156-1C43-A3A1-121D96CF04F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BB29996-04F0-BA49-9D67-46F780790E9E}" type="pres">
      <dgm:prSet presAssocID="{6CAEDC43-BE07-D04E-9DDF-14585B25C02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D5A44-C6CB-3C4A-86C2-C2D16F09A318}" type="pres">
      <dgm:prSet presAssocID="{D8F6125A-AE90-A148-84AC-86FD96134B1F}" presName="sibTrans" presStyleLbl="sibTrans2D1" presStyleIdx="1" presStyleCnt="3" custScaleX="212244" custLinFactNeighborX="-22968"/>
      <dgm:spPr/>
      <dgm:t>
        <a:bodyPr/>
        <a:lstStyle/>
        <a:p>
          <a:endParaRPr lang="en-US"/>
        </a:p>
      </dgm:t>
    </dgm:pt>
    <dgm:pt modelId="{DB99B2C2-EA68-E647-AE36-6D618D64143D}" type="pres">
      <dgm:prSet presAssocID="{D8F6125A-AE90-A148-84AC-86FD96134B1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F3B08C4-B2E0-7E43-880A-B178879EF2DA}" type="pres">
      <dgm:prSet presAssocID="{233036C2-F2F4-1440-AA0D-986B91829E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DF41E-DF3F-6244-8FA6-B79B16E8DC35}" type="pres">
      <dgm:prSet presAssocID="{C6A06B57-E5C4-294A-90F6-4CD96B1F22F4}" presName="sibTrans" presStyleLbl="sibTrans2D1" presStyleIdx="2" presStyleCnt="3" custScaleX="212244" custLinFactNeighborX="-22968"/>
      <dgm:spPr/>
      <dgm:t>
        <a:bodyPr/>
        <a:lstStyle/>
        <a:p>
          <a:endParaRPr lang="en-US"/>
        </a:p>
      </dgm:t>
    </dgm:pt>
    <dgm:pt modelId="{552D6FB0-B5FC-1D48-AC1B-1634DC382C9D}" type="pres">
      <dgm:prSet presAssocID="{C6A06B57-E5C4-294A-90F6-4CD96B1F22F4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2E7AEF8-296D-0D49-8691-2DFD50E0C407}" type="pres">
      <dgm:prSet presAssocID="{E811FFE5-204B-2141-9CD2-DB6E9E838A3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FA96B2-39B2-FB40-B6FE-339A9B468595}" srcId="{78237B6D-19AF-1E45-BF10-95AB83625C27}" destId="{6CAEDC43-BE07-D04E-9DDF-14585B25C02A}" srcOrd="1" destOrd="0" parTransId="{9F298865-6D1D-6546-B9B4-A2911B3B4DDD}" sibTransId="{D8F6125A-AE90-A148-84AC-86FD96134B1F}"/>
    <dgm:cxn modelId="{3E2FB3C7-712A-1D4D-A235-7FAC377A94AD}" type="presOf" srcId="{7A103E55-1156-1C43-A3A1-121D96CF04FA}" destId="{75928A8B-A60B-7142-ACCD-F0CC42382CAA}" srcOrd="1" destOrd="0" presId="urn:microsoft.com/office/officeart/2005/8/layout/process1"/>
    <dgm:cxn modelId="{AFE54CD4-EAA7-2849-8951-C2D2E520D51F}" srcId="{78237B6D-19AF-1E45-BF10-95AB83625C27}" destId="{E811FFE5-204B-2141-9CD2-DB6E9E838A37}" srcOrd="3" destOrd="0" parTransId="{83E1DF81-FF1D-1A4E-8424-993B3D562E04}" sibTransId="{454B1BB3-469D-8840-BE53-D143EE91B25E}"/>
    <dgm:cxn modelId="{4F061FFD-F9A4-524F-A15F-BD649538B4C5}" srcId="{78237B6D-19AF-1E45-BF10-95AB83625C27}" destId="{C31A6CD5-B22D-8445-AFE9-DEAAB3A82E96}" srcOrd="0" destOrd="0" parTransId="{7180E422-8884-7047-8CCF-B44DD993D384}" sibTransId="{7A103E55-1156-1C43-A3A1-121D96CF04FA}"/>
    <dgm:cxn modelId="{E2D077C4-D1D2-564E-8B08-3917EFBD4C1C}" type="presOf" srcId="{D8F6125A-AE90-A148-84AC-86FD96134B1F}" destId="{DB99B2C2-EA68-E647-AE36-6D618D64143D}" srcOrd="1" destOrd="0" presId="urn:microsoft.com/office/officeart/2005/8/layout/process1"/>
    <dgm:cxn modelId="{F529C02F-EA17-644E-9028-6EA90A590A3F}" type="presOf" srcId="{D8F6125A-AE90-A148-84AC-86FD96134B1F}" destId="{1FAD5A44-C6CB-3C4A-86C2-C2D16F09A318}" srcOrd="0" destOrd="0" presId="urn:microsoft.com/office/officeart/2005/8/layout/process1"/>
    <dgm:cxn modelId="{90A78072-5B6D-D844-AF48-5B3818286D9C}" type="presOf" srcId="{7A103E55-1156-1C43-A3A1-121D96CF04FA}" destId="{45AAF586-E1DF-4E46-99B4-5DAE1A1CDB00}" srcOrd="0" destOrd="0" presId="urn:microsoft.com/office/officeart/2005/8/layout/process1"/>
    <dgm:cxn modelId="{61145E00-76FB-EF45-A755-00DD49C1213A}" type="presOf" srcId="{C31A6CD5-B22D-8445-AFE9-DEAAB3A82E96}" destId="{A1506BB5-C996-544F-877F-AB55B2ACDF8C}" srcOrd="0" destOrd="0" presId="urn:microsoft.com/office/officeart/2005/8/layout/process1"/>
    <dgm:cxn modelId="{8C4F440F-CAF8-0B4C-A1FE-16CC108A2A9B}" srcId="{78237B6D-19AF-1E45-BF10-95AB83625C27}" destId="{233036C2-F2F4-1440-AA0D-986B91829E60}" srcOrd="2" destOrd="0" parTransId="{07B5F2C5-C763-E243-8A16-3AD642524495}" sibTransId="{C6A06B57-E5C4-294A-90F6-4CD96B1F22F4}"/>
    <dgm:cxn modelId="{9326B321-065E-D04D-AB34-650DC0111087}" type="presOf" srcId="{E811FFE5-204B-2141-9CD2-DB6E9E838A37}" destId="{72E7AEF8-296D-0D49-8691-2DFD50E0C407}" srcOrd="0" destOrd="0" presId="urn:microsoft.com/office/officeart/2005/8/layout/process1"/>
    <dgm:cxn modelId="{B8C98439-5F73-B548-A761-D475F945DBC3}" type="presOf" srcId="{233036C2-F2F4-1440-AA0D-986B91829E60}" destId="{9F3B08C4-B2E0-7E43-880A-B178879EF2DA}" srcOrd="0" destOrd="0" presId="urn:microsoft.com/office/officeart/2005/8/layout/process1"/>
    <dgm:cxn modelId="{DC5454CB-6A05-FB43-A70F-0EC30F62738F}" type="presOf" srcId="{C6A06B57-E5C4-294A-90F6-4CD96B1F22F4}" destId="{480DF41E-DF3F-6244-8FA6-B79B16E8DC35}" srcOrd="0" destOrd="0" presId="urn:microsoft.com/office/officeart/2005/8/layout/process1"/>
    <dgm:cxn modelId="{B86E9649-5474-B349-B18A-0F3BE77FB277}" type="presOf" srcId="{C6A06B57-E5C4-294A-90F6-4CD96B1F22F4}" destId="{552D6FB0-B5FC-1D48-AC1B-1634DC382C9D}" srcOrd="1" destOrd="0" presId="urn:microsoft.com/office/officeart/2005/8/layout/process1"/>
    <dgm:cxn modelId="{F86C38EC-7D7B-EC4A-8C73-8CCA0F9200C7}" type="presOf" srcId="{6CAEDC43-BE07-D04E-9DDF-14585B25C02A}" destId="{4BB29996-04F0-BA49-9D67-46F780790E9E}" srcOrd="0" destOrd="0" presId="urn:microsoft.com/office/officeart/2005/8/layout/process1"/>
    <dgm:cxn modelId="{1A20370F-2B10-4145-908C-C5B6BE43B319}" type="presOf" srcId="{78237B6D-19AF-1E45-BF10-95AB83625C27}" destId="{C68747A8-9C07-9449-8601-A10B1F6F6AB0}" srcOrd="0" destOrd="0" presId="urn:microsoft.com/office/officeart/2005/8/layout/process1"/>
    <dgm:cxn modelId="{28A4760A-B13A-8340-994F-E2C7A7CF22C0}" type="presParOf" srcId="{C68747A8-9C07-9449-8601-A10B1F6F6AB0}" destId="{A1506BB5-C996-544F-877F-AB55B2ACDF8C}" srcOrd="0" destOrd="0" presId="urn:microsoft.com/office/officeart/2005/8/layout/process1"/>
    <dgm:cxn modelId="{39DCE1F4-57BF-9844-A013-FA27617FF61E}" type="presParOf" srcId="{C68747A8-9C07-9449-8601-A10B1F6F6AB0}" destId="{45AAF586-E1DF-4E46-99B4-5DAE1A1CDB00}" srcOrd="1" destOrd="0" presId="urn:microsoft.com/office/officeart/2005/8/layout/process1"/>
    <dgm:cxn modelId="{DAC83953-D763-3949-8E61-A4DDA084C6A5}" type="presParOf" srcId="{45AAF586-E1DF-4E46-99B4-5DAE1A1CDB00}" destId="{75928A8B-A60B-7142-ACCD-F0CC42382CAA}" srcOrd="0" destOrd="0" presId="urn:microsoft.com/office/officeart/2005/8/layout/process1"/>
    <dgm:cxn modelId="{E6F8E052-40CE-384D-A1FE-260781CE07FF}" type="presParOf" srcId="{C68747A8-9C07-9449-8601-A10B1F6F6AB0}" destId="{4BB29996-04F0-BA49-9D67-46F780790E9E}" srcOrd="2" destOrd="0" presId="urn:microsoft.com/office/officeart/2005/8/layout/process1"/>
    <dgm:cxn modelId="{8EA811E9-501D-3942-804A-C8EDB4941020}" type="presParOf" srcId="{C68747A8-9C07-9449-8601-A10B1F6F6AB0}" destId="{1FAD5A44-C6CB-3C4A-86C2-C2D16F09A318}" srcOrd="3" destOrd="0" presId="urn:microsoft.com/office/officeart/2005/8/layout/process1"/>
    <dgm:cxn modelId="{9B54839B-4C01-1C4D-94C5-15B6D0EE5E13}" type="presParOf" srcId="{1FAD5A44-C6CB-3C4A-86C2-C2D16F09A318}" destId="{DB99B2C2-EA68-E647-AE36-6D618D64143D}" srcOrd="0" destOrd="0" presId="urn:microsoft.com/office/officeart/2005/8/layout/process1"/>
    <dgm:cxn modelId="{BCE32B28-BBF2-5741-84BB-7C567207A298}" type="presParOf" srcId="{C68747A8-9C07-9449-8601-A10B1F6F6AB0}" destId="{9F3B08C4-B2E0-7E43-880A-B178879EF2DA}" srcOrd="4" destOrd="0" presId="urn:microsoft.com/office/officeart/2005/8/layout/process1"/>
    <dgm:cxn modelId="{E95EFAFC-7B75-664D-87F6-49A8F4A7D06A}" type="presParOf" srcId="{C68747A8-9C07-9449-8601-A10B1F6F6AB0}" destId="{480DF41E-DF3F-6244-8FA6-B79B16E8DC35}" srcOrd="5" destOrd="0" presId="urn:microsoft.com/office/officeart/2005/8/layout/process1"/>
    <dgm:cxn modelId="{70A919D6-9403-1F4B-8263-46102C2A0A4A}" type="presParOf" srcId="{480DF41E-DF3F-6244-8FA6-B79B16E8DC35}" destId="{552D6FB0-B5FC-1D48-AC1B-1634DC382C9D}" srcOrd="0" destOrd="0" presId="urn:microsoft.com/office/officeart/2005/8/layout/process1"/>
    <dgm:cxn modelId="{74CA9524-D3B4-3248-96CE-DF9E33A83565}" type="presParOf" srcId="{C68747A8-9C07-9449-8601-A10B1F6F6AB0}" destId="{72E7AEF8-296D-0D49-8691-2DFD50E0C40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E4C0FD-C649-AC47-9053-401A671A5A5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B49C9334-22FF-F040-BA9B-AD84C9A9F8C8}">
      <dgm:prSet phldrT="[Text]"/>
      <dgm:spPr>
        <a:solidFill>
          <a:srgbClr val="BDD0F2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Raw materials</a:t>
          </a:r>
          <a:endParaRPr lang="en-US" b="1" dirty="0">
            <a:solidFill>
              <a:schemeClr val="tx1"/>
            </a:solidFill>
          </a:endParaRPr>
        </a:p>
      </dgm:t>
    </dgm:pt>
    <dgm:pt modelId="{030E9D24-9839-7F41-9DC9-E3128105B941}" type="parTrans" cxnId="{C70FE703-872B-3E41-AAF2-5FC4BA85C15E}">
      <dgm:prSet/>
      <dgm:spPr/>
      <dgm:t>
        <a:bodyPr/>
        <a:lstStyle/>
        <a:p>
          <a:endParaRPr lang="en-US"/>
        </a:p>
      </dgm:t>
    </dgm:pt>
    <dgm:pt modelId="{5F5141CB-C033-6449-A1FB-383D43168532}" type="sibTrans" cxnId="{C70FE703-872B-3E41-AAF2-5FC4BA85C15E}">
      <dgm:prSet/>
      <dgm:spPr/>
      <dgm:t>
        <a:bodyPr/>
        <a:lstStyle/>
        <a:p>
          <a:endParaRPr lang="en-US"/>
        </a:p>
      </dgm:t>
    </dgm:pt>
    <dgm:pt modelId="{9D38FBD6-2FD2-8A42-B3A2-1C077AA1F21C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Wholesalers</a:t>
          </a:r>
          <a:endParaRPr lang="en-US" b="1" dirty="0">
            <a:solidFill>
              <a:schemeClr val="tx1"/>
            </a:solidFill>
          </a:endParaRPr>
        </a:p>
      </dgm:t>
    </dgm:pt>
    <dgm:pt modelId="{BBB99D92-98BA-9046-A3FA-D98D662F64D5}" type="parTrans" cxnId="{4FF45A8B-9BEB-EF4D-95F5-547D7B3C3E3F}">
      <dgm:prSet/>
      <dgm:spPr/>
      <dgm:t>
        <a:bodyPr/>
        <a:lstStyle/>
        <a:p>
          <a:endParaRPr lang="en-US"/>
        </a:p>
      </dgm:t>
    </dgm:pt>
    <dgm:pt modelId="{2B482242-324A-B647-9F75-4EAAEA424A78}" type="sibTrans" cxnId="{4FF45A8B-9BEB-EF4D-95F5-547D7B3C3E3F}">
      <dgm:prSet/>
      <dgm:spPr/>
      <dgm:t>
        <a:bodyPr/>
        <a:lstStyle/>
        <a:p>
          <a:endParaRPr lang="en-US"/>
        </a:p>
      </dgm:t>
    </dgm:pt>
    <dgm:pt modelId="{EBA59837-6F09-C544-BEAA-07C4343F2CE7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Retailers</a:t>
          </a:r>
          <a:endParaRPr lang="en-US" b="1" dirty="0">
            <a:solidFill>
              <a:schemeClr val="tx1"/>
            </a:solidFill>
          </a:endParaRPr>
        </a:p>
      </dgm:t>
    </dgm:pt>
    <dgm:pt modelId="{6018705F-0ED2-194A-8BE6-1A797DF115BE}" type="parTrans" cxnId="{0C507305-D2D4-B640-BF44-45D980F6F851}">
      <dgm:prSet/>
      <dgm:spPr/>
      <dgm:t>
        <a:bodyPr/>
        <a:lstStyle/>
        <a:p>
          <a:endParaRPr lang="en-US"/>
        </a:p>
      </dgm:t>
    </dgm:pt>
    <dgm:pt modelId="{C4B69DBB-CE93-F649-B4C8-CF1313BB5077}" type="sibTrans" cxnId="{0C507305-D2D4-B640-BF44-45D980F6F851}">
      <dgm:prSet/>
      <dgm:spPr/>
      <dgm:t>
        <a:bodyPr/>
        <a:lstStyle/>
        <a:p>
          <a:endParaRPr lang="en-US"/>
        </a:p>
      </dgm:t>
    </dgm:pt>
    <dgm:pt modelId="{2C839A0F-4A5B-0C4B-A81E-47F7B727ADA4}">
      <dgm:prSet phldrT="[Text]"/>
      <dgm:spPr>
        <a:solidFill>
          <a:srgbClr val="93E0F3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Manufacturers</a:t>
          </a:r>
          <a:endParaRPr lang="en-US" b="1" dirty="0">
            <a:solidFill>
              <a:schemeClr val="tx1"/>
            </a:solidFill>
          </a:endParaRPr>
        </a:p>
      </dgm:t>
    </dgm:pt>
    <dgm:pt modelId="{738DF464-152B-7D4E-AE28-250E71C779B4}" type="parTrans" cxnId="{BFA8AF6D-38D9-4642-B416-B059EE43CBAA}">
      <dgm:prSet/>
      <dgm:spPr/>
      <dgm:t>
        <a:bodyPr/>
        <a:lstStyle/>
        <a:p>
          <a:endParaRPr lang="en-US"/>
        </a:p>
      </dgm:t>
    </dgm:pt>
    <dgm:pt modelId="{21BEA854-9964-A747-AEA5-37B3687A2417}" type="sibTrans" cxnId="{BFA8AF6D-38D9-4642-B416-B059EE43CBAA}">
      <dgm:prSet/>
      <dgm:spPr/>
      <dgm:t>
        <a:bodyPr/>
        <a:lstStyle/>
        <a:p>
          <a:endParaRPr lang="en-US"/>
        </a:p>
      </dgm:t>
    </dgm:pt>
    <dgm:pt modelId="{5690FEC2-E94A-A74A-8312-85C26FFEFCFC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Customers or consumers</a:t>
          </a:r>
          <a:endParaRPr lang="en-US" b="1" dirty="0">
            <a:solidFill>
              <a:schemeClr val="tx1"/>
            </a:solidFill>
          </a:endParaRPr>
        </a:p>
      </dgm:t>
    </dgm:pt>
    <dgm:pt modelId="{739C90B6-CBEB-0B47-8E62-28429DBA3FAD}" type="parTrans" cxnId="{B560261F-B2F5-D44D-9F34-A682755CD77F}">
      <dgm:prSet/>
      <dgm:spPr/>
      <dgm:t>
        <a:bodyPr/>
        <a:lstStyle/>
        <a:p>
          <a:endParaRPr lang="en-US"/>
        </a:p>
      </dgm:t>
    </dgm:pt>
    <dgm:pt modelId="{7FCFA830-2DC4-3948-910D-7C331EFEC47E}" type="sibTrans" cxnId="{B560261F-B2F5-D44D-9F34-A682755CD77F}">
      <dgm:prSet/>
      <dgm:spPr/>
      <dgm:t>
        <a:bodyPr/>
        <a:lstStyle/>
        <a:p>
          <a:endParaRPr lang="en-US"/>
        </a:p>
      </dgm:t>
    </dgm:pt>
    <dgm:pt modelId="{383DE43E-ACA7-2444-AC4C-4C208E6E1106}" type="pres">
      <dgm:prSet presAssocID="{F1E4C0FD-C649-AC47-9053-401A671A5A59}" presName="CompostProcess" presStyleCnt="0">
        <dgm:presLayoutVars>
          <dgm:dir/>
          <dgm:resizeHandles val="exact"/>
        </dgm:presLayoutVars>
      </dgm:prSet>
      <dgm:spPr/>
    </dgm:pt>
    <dgm:pt modelId="{F1F972CD-4074-0E4C-965D-240080580A0F}" type="pres">
      <dgm:prSet presAssocID="{F1E4C0FD-C649-AC47-9053-401A671A5A59}" presName="arrow" presStyleLbl="bgShp" presStyleIdx="0" presStyleCnt="1" custLinFactNeighborY="3448"/>
      <dgm:spPr>
        <a:solidFill>
          <a:srgbClr val="8CA1B3"/>
        </a:solidFill>
        <a:ln w="34925">
          <a:solidFill>
            <a:schemeClr val="tx1"/>
          </a:solidFill>
        </a:ln>
      </dgm:spPr>
    </dgm:pt>
    <dgm:pt modelId="{1B58492D-27D2-C442-8A0D-317C346E484A}" type="pres">
      <dgm:prSet presAssocID="{F1E4C0FD-C649-AC47-9053-401A671A5A59}" presName="linearProcess" presStyleCnt="0"/>
      <dgm:spPr/>
    </dgm:pt>
    <dgm:pt modelId="{1C4CD38A-1AE5-D944-884A-CE634DE57292}" type="pres">
      <dgm:prSet presAssocID="{B49C9334-22FF-F040-BA9B-AD84C9A9F8C8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EC307-19E7-EE4C-871B-7416B4C624AD}" type="pres">
      <dgm:prSet presAssocID="{5F5141CB-C033-6449-A1FB-383D43168532}" presName="sibTrans" presStyleCnt="0"/>
      <dgm:spPr/>
    </dgm:pt>
    <dgm:pt modelId="{92AAA165-A965-9F40-9B79-D002BC4081E5}" type="pres">
      <dgm:prSet presAssocID="{2C839A0F-4A5B-0C4B-A81E-47F7B727ADA4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AF0BEF-2063-F94A-AD97-3B2CD32841B2}" type="pres">
      <dgm:prSet presAssocID="{21BEA854-9964-A747-AEA5-37B3687A2417}" presName="sibTrans" presStyleCnt="0"/>
      <dgm:spPr/>
    </dgm:pt>
    <dgm:pt modelId="{87A70B85-C124-1349-8E89-C06F6472B661}" type="pres">
      <dgm:prSet presAssocID="{9D38FBD6-2FD2-8A42-B3A2-1C077AA1F21C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A0848-BF84-3D4C-A702-B35D51B4BAC1}" type="pres">
      <dgm:prSet presAssocID="{2B482242-324A-B647-9F75-4EAAEA424A78}" presName="sibTrans" presStyleCnt="0"/>
      <dgm:spPr/>
    </dgm:pt>
    <dgm:pt modelId="{0999FD59-7214-8D44-8CFE-872D945A82AF}" type="pres">
      <dgm:prSet presAssocID="{EBA59837-6F09-C544-BEAA-07C4343F2CE7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ABAC7-6735-904D-B97B-9848028819F8}" type="pres">
      <dgm:prSet presAssocID="{C4B69DBB-CE93-F649-B4C8-CF1313BB5077}" presName="sibTrans" presStyleCnt="0"/>
      <dgm:spPr/>
    </dgm:pt>
    <dgm:pt modelId="{6CF72EDF-398B-3A46-9170-1294BABE5807}" type="pres">
      <dgm:prSet presAssocID="{5690FEC2-E94A-A74A-8312-85C26FFEFCFC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F45A8B-9BEB-EF4D-95F5-547D7B3C3E3F}" srcId="{F1E4C0FD-C649-AC47-9053-401A671A5A59}" destId="{9D38FBD6-2FD2-8A42-B3A2-1C077AA1F21C}" srcOrd="2" destOrd="0" parTransId="{BBB99D92-98BA-9046-A3FA-D98D662F64D5}" sibTransId="{2B482242-324A-B647-9F75-4EAAEA424A78}"/>
    <dgm:cxn modelId="{B560261F-B2F5-D44D-9F34-A682755CD77F}" srcId="{F1E4C0FD-C649-AC47-9053-401A671A5A59}" destId="{5690FEC2-E94A-A74A-8312-85C26FFEFCFC}" srcOrd="4" destOrd="0" parTransId="{739C90B6-CBEB-0B47-8E62-28429DBA3FAD}" sibTransId="{7FCFA830-2DC4-3948-910D-7C331EFEC47E}"/>
    <dgm:cxn modelId="{6FEE2141-6EC0-464D-A54B-E33CEE53C3D3}" type="presOf" srcId="{2C839A0F-4A5B-0C4B-A81E-47F7B727ADA4}" destId="{92AAA165-A965-9F40-9B79-D002BC4081E5}" srcOrd="0" destOrd="0" presId="urn:microsoft.com/office/officeart/2005/8/layout/hProcess9"/>
    <dgm:cxn modelId="{BFA8AF6D-38D9-4642-B416-B059EE43CBAA}" srcId="{F1E4C0FD-C649-AC47-9053-401A671A5A59}" destId="{2C839A0F-4A5B-0C4B-A81E-47F7B727ADA4}" srcOrd="1" destOrd="0" parTransId="{738DF464-152B-7D4E-AE28-250E71C779B4}" sibTransId="{21BEA854-9964-A747-AEA5-37B3687A2417}"/>
    <dgm:cxn modelId="{9AEA7BB4-6268-C447-94F0-3629A4CC1082}" type="presOf" srcId="{F1E4C0FD-C649-AC47-9053-401A671A5A59}" destId="{383DE43E-ACA7-2444-AC4C-4C208E6E1106}" srcOrd="0" destOrd="0" presId="urn:microsoft.com/office/officeart/2005/8/layout/hProcess9"/>
    <dgm:cxn modelId="{59493F0D-4299-9D4A-AFC5-FB69EE267F3B}" type="presOf" srcId="{B49C9334-22FF-F040-BA9B-AD84C9A9F8C8}" destId="{1C4CD38A-1AE5-D944-884A-CE634DE57292}" srcOrd="0" destOrd="0" presId="urn:microsoft.com/office/officeart/2005/8/layout/hProcess9"/>
    <dgm:cxn modelId="{C70FE703-872B-3E41-AAF2-5FC4BA85C15E}" srcId="{F1E4C0FD-C649-AC47-9053-401A671A5A59}" destId="{B49C9334-22FF-F040-BA9B-AD84C9A9F8C8}" srcOrd="0" destOrd="0" parTransId="{030E9D24-9839-7F41-9DC9-E3128105B941}" sibTransId="{5F5141CB-C033-6449-A1FB-383D43168532}"/>
    <dgm:cxn modelId="{621496DC-28F3-3F48-B972-A13967CC9332}" type="presOf" srcId="{5690FEC2-E94A-A74A-8312-85C26FFEFCFC}" destId="{6CF72EDF-398B-3A46-9170-1294BABE5807}" srcOrd="0" destOrd="0" presId="urn:microsoft.com/office/officeart/2005/8/layout/hProcess9"/>
    <dgm:cxn modelId="{AFB23BEF-4A58-114C-9B9F-AC450843298B}" type="presOf" srcId="{9D38FBD6-2FD2-8A42-B3A2-1C077AA1F21C}" destId="{87A70B85-C124-1349-8E89-C06F6472B661}" srcOrd="0" destOrd="0" presId="urn:microsoft.com/office/officeart/2005/8/layout/hProcess9"/>
    <dgm:cxn modelId="{CF2E0D4D-764C-284A-BBE0-7334F2FB62E1}" type="presOf" srcId="{EBA59837-6F09-C544-BEAA-07C4343F2CE7}" destId="{0999FD59-7214-8D44-8CFE-872D945A82AF}" srcOrd="0" destOrd="0" presId="urn:microsoft.com/office/officeart/2005/8/layout/hProcess9"/>
    <dgm:cxn modelId="{0C507305-D2D4-B640-BF44-45D980F6F851}" srcId="{F1E4C0FD-C649-AC47-9053-401A671A5A59}" destId="{EBA59837-6F09-C544-BEAA-07C4343F2CE7}" srcOrd="3" destOrd="0" parTransId="{6018705F-0ED2-194A-8BE6-1A797DF115BE}" sibTransId="{C4B69DBB-CE93-F649-B4C8-CF1313BB5077}"/>
    <dgm:cxn modelId="{297B350B-5A1A-9749-A79B-C39AB7784AE3}" type="presParOf" srcId="{383DE43E-ACA7-2444-AC4C-4C208E6E1106}" destId="{F1F972CD-4074-0E4C-965D-240080580A0F}" srcOrd="0" destOrd="0" presId="urn:microsoft.com/office/officeart/2005/8/layout/hProcess9"/>
    <dgm:cxn modelId="{D306B176-CEF6-5F42-956E-1C17044DF14D}" type="presParOf" srcId="{383DE43E-ACA7-2444-AC4C-4C208E6E1106}" destId="{1B58492D-27D2-C442-8A0D-317C346E484A}" srcOrd="1" destOrd="0" presId="urn:microsoft.com/office/officeart/2005/8/layout/hProcess9"/>
    <dgm:cxn modelId="{03494D24-9E76-564D-BCF7-37C3F9BFB975}" type="presParOf" srcId="{1B58492D-27D2-C442-8A0D-317C346E484A}" destId="{1C4CD38A-1AE5-D944-884A-CE634DE57292}" srcOrd="0" destOrd="0" presId="urn:microsoft.com/office/officeart/2005/8/layout/hProcess9"/>
    <dgm:cxn modelId="{34AAF1DD-56BB-4C42-92B4-13EE2799288E}" type="presParOf" srcId="{1B58492D-27D2-C442-8A0D-317C346E484A}" destId="{27FEC307-19E7-EE4C-871B-7416B4C624AD}" srcOrd="1" destOrd="0" presId="urn:microsoft.com/office/officeart/2005/8/layout/hProcess9"/>
    <dgm:cxn modelId="{363B0746-D3B0-2F47-9A96-D39B6D1A7AFD}" type="presParOf" srcId="{1B58492D-27D2-C442-8A0D-317C346E484A}" destId="{92AAA165-A965-9F40-9B79-D002BC4081E5}" srcOrd="2" destOrd="0" presId="urn:microsoft.com/office/officeart/2005/8/layout/hProcess9"/>
    <dgm:cxn modelId="{2CB274C5-4E0A-E440-BB6D-2600CE4565E9}" type="presParOf" srcId="{1B58492D-27D2-C442-8A0D-317C346E484A}" destId="{EDAF0BEF-2063-F94A-AD97-3B2CD32841B2}" srcOrd="3" destOrd="0" presId="urn:microsoft.com/office/officeart/2005/8/layout/hProcess9"/>
    <dgm:cxn modelId="{CD10F9A6-8C24-0446-9064-69A7F187031E}" type="presParOf" srcId="{1B58492D-27D2-C442-8A0D-317C346E484A}" destId="{87A70B85-C124-1349-8E89-C06F6472B661}" srcOrd="4" destOrd="0" presId="urn:microsoft.com/office/officeart/2005/8/layout/hProcess9"/>
    <dgm:cxn modelId="{7FA8C3EB-F44B-4741-AFC6-5215544E2AA1}" type="presParOf" srcId="{1B58492D-27D2-C442-8A0D-317C346E484A}" destId="{DB2A0848-BF84-3D4C-A702-B35D51B4BAC1}" srcOrd="5" destOrd="0" presId="urn:microsoft.com/office/officeart/2005/8/layout/hProcess9"/>
    <dgm:cxn modelId="{65F39321-5DEA-1C42-A1FF-6E4C0A094563}" type="presParOf" srcId="{1B58492D-27D2-C442-8A0D-317C346E484A}" destId="{0999FD59-7214-8D44-8CFE-872D945A82AF}" srcOrd="6" destOrd="0" presId="urn:microsoft.com/office/officeart/2005/8/layout/hProcess9"/>
    <dgm:cxn modelId="{540A0551-D6F8-BC4C-9210-49FE3DF780EB}" type="presParOf" srcId="{1B58492D-27D2-C442-8A0D-317C346E484A}" destId="{8C1ABAC7-6735-904D-B97B-9848028819F8}" srcOrd="7" destOrd="0" presId="urn:microsoft.com/office/officeart/2005/8/layout/hProcess9"/>
    <dgm:cxn modelId="{514BDCE4-0290-9246-BA98-79B5D0A6D3A9}" type="presParOf" srcId="{1B58492D-27D2-C442-8A0D-317C346E484A}" destId="{6CF72EDF-398B-3A46-9170-1294BABE580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B4868-3E78-DB41-8571-00FF0FB189CD}">
      <dsp:nvSpPr>
        <dsp:cNvPr id="0" name=""/>
        <dsp:cNvSpPr/>
      </dsp:nvSpPr>
      <dsp:spPr>
        <a:xfrm>
          <a:off x="1695674" y="795"/>
          <a:ext cx="1371685" cy="12273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Creativity</a:t>
          </a:r>
        </a:p>
      </dsp:txBody>
      <dsp:txXfrm>
        <a:off x="1896553" y="180533"/>
        <a:ext cx="969927" cy="867851"/>
      </dsp:txXfrm>
    </dsp:sp>
    <dsp:sp modelId="{4EDB54FF-A1E9-1048-B924-6B2A137C23C0}">
      <dsp:nvSpPr>
        <dsp:cNvPr id="0" name=""/>
        <dsp:cNvSpPr/>
      </dsp:nvSpPr>
      <dsp:spPr>
        <a:xfrm rot="2160000">
          <a:off x="2944937" y="956832"/>
          <a:ext cx="385761" cy="414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2955988" y="1005665"/>
        <a:ext cx="270033" cy="248533"/>
      </dsp:txXfrm>
    </dsp:sp>
    <dsp:sp modelId="{CACE8A7C-39CB-9E4C-8751-D1B3B79F3620}">
      <dsp:nvSpPr>
        <dsp:cNvPr id="0" name=""/>
        <dsp:cNvSpPr/>
      </dsp:nvSpPr>
      <dsp:spPr>
        <a:xfrm>
          <a:off x="3258344" y="1083700"/>
          <a:ext cx="1227327" cy="12273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dbl" algn="ctr">
          <a:solidFill>
            <a:srgbClr val="68360E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Oppor-tunity</a:t>
          </a:r>
          <a:endParaRPr lang="en-US" sz="1600" b="1" kern="1200" dirty="0"/>
        </a:p>
      </dsp:txBody>
      <dsp:txXfrm>
        <a:off x="3438082" y="1263438"/>
        <a:ext cx="867851" cy="867851"/>
      </dsp:txXfrm>
    </dsp:sp>
    <dsp:sp modelId="{6A2FA59A-96FF-E84F-8D96-0087F26EBEA5}">
      <dsp:nvSpPr>
        <dsp:cNvPr id="0" name=""/>
        <dsp:cNvSpPr/>
      </dsp:nvSpPr>
      <dsp:spPr>
        <a:xfrm rot="6480000">
          <a:off x="3391286" y="2357567"/>
          <a:ext cx="397828" cy="414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3469400" y="2383659"/>
        <a:ext cx="278480" cy="248533"/>
      </dsp:txXfrm>
    </dsp:sp>
    <dsp:sp modelId="{C3C1D995-B026-3C40-91F7-41D06E5FCC97}">
      <dsp:nvSpPr>
        <dsp:cNvPr id="0" name=""/>
        <dsp:cNvSpPr/>
      </dsp:nvSpPr>
      <dsp:spPr>
        <a:xfrm>
          <a:off x="2689027" y="2835877"/>
          <a:ext cx="1227327" cy="1227327"/>
        </a:xfrm>
        <a:prstGeom prst="ellipse">
          <a:avLst/>
        </a:prstGeom>
        <a:solidFill>
          <a:srgbClr val="865E00"/>
        </a:solidFill>
        <a:ln w="31750" cap="flat" cmpd="dbl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Innova-tion</a:t>
          </a:r>
          <a:endParaRPr lang="en-US" sz="1600" b="1" kern="1200" dirty="0"/>
        </a:p>
      </dsp:txBody>
      <dsp:txXfrm>
        <a:off x="2868765" y="3015615"/>
        <a:ext cx="867851" cy="867851"/>
      </dsp:txXfrm>
    </dsp:sp>
    <dsp:sp modelId="{3441BD09-8170-A242-BFC2-D78A2DD7009E}">
      <dsp:nvSpPr>
        <dsp:cNvPr id="0" name=""/>
        <dsp:cNvSpPr/>
      </dsp:nvSpPr>
      <dsp:spPr>
        <a:xfrm rot="10800000">
          <a:off x="2194536" y="3242429"/>
          <a:ext cx="410267" cy="414223"/>
        </a:xfrm>
        <a:prstGeom prst="rightArrow">
          <a:avLst>
            <a:gd name="adj1" fmla="val 60000"/>
            <a:gd name="adj2" fmla="val 50000"/>
          </a:avLst>
        </a:prstGeom>
        <a:solidFill>
          <a:srgbClr val="865E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317616" y="3325274"/>
        <a:ext cx="287187" cy="248533"/>
      </dsp:txXfrm>
    </dsp:sp>
    <dsp:sp modelId="{07DC3B6F-D280-404F-8A14-439E1491CF50}">
      <dsp:nvSpPr>
        <dsp:cNvPr id="0" name=""/>
        <dsp:cNvSpPr/>
      </dsp:nvSpPr>
      <dsp:spPr>
        <a:xfrm>
          <a:off x="731513" y="2835877"/>
          <a:ext cx="1457660" cy="1227327"/>
        </a:xfrm>
        <a:prstGeom prst="ellipse">
          <a:avLst/>
        </a:prstGeom>
        <a:solidFill>
          <a:schemeClr val="accent5">
            <a:lumMod val="75000"/>
          </a:schemeClr>
        </a:solidFill>
        <a:ln w="31750" cap="flat" cmpd="dbl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Problem-solving</a:t>
          </a:r>
          <a:endParaRPr lang="en-US" sz="1500" b="1" kern="1200" dirty="0"/>
        </a:p>
      </dsp:txBody>
      <dsp:txXfrm>
        <a:off x="944982" y="3015615"/>
        <a:ext cx="1030722" cy="867851"/>
      </dsp:txXfrm>
    </dsp:sp>
    <dsp:sp modelId="{1B3CA336-89DC-CB41-81A3-91194718401D}">
      <dsp:nvSpPr>
        <dsp:cNvPr id="0" name=""/>
        <dsp:cNvSpPr/>
      </dsp:nvSpPr>
      <dsp:spPr>
        <a:xfrm rot="15120000">
          <a:off x="959135" y="2374427"/>
          <a:ext cx="438354" cy="414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1040469" y="2516364"/>
        <a:ext cx="314087" cy="248533"/>
      </dsp:txXfrm>
    </dsp:sp>
    <dsp:sp modelId="{A5B24989-2377-3449-89BE-B52AB86DB139}">
      <dsp:nvSpPr>
        <dsp:cNvPr id="0" name=""/>
        <dsp:cNvSpPr/>
      </dsp:nvSpPr>
      <dsp:spPr>
        <a:xfrm>
          <a:off x="177716" y="1083700"/>
          <a:ext cx="1426620" cy="122732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1750" cap="flat" cmpd="dbl" algn="ctr">
          <a:solidFill>
            <a:srgbClr val="800000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Decision-making</a:t>
          </a:r>
          <a:endParaRPr lang="en-US" sz="1600" b="1" kern="1200" dirty="0"/>
        </a:p>
      </dsp:txBody>
      <dsp:txXfrm>
        <a:off x="386640" y="1263438"/>
        <a:ext cx="1008772" cy="867851"/>
      </dsp:txXfrm>
    </dsp:sp>
    <dsp:sp modelId="{B8B3DCB5-0B19-8C40-9364-30C76D9E9A3E}">
      <dsp:nvSpPr>
        <dsp:cNvPr id="0" name=""/>
        <dsp:cNvSpPr/>
      </dsp:nvSpPr>
      <dsp:spPr>
        <a:xfrm rot="19440000">
          <a:off x="1446233" y="948743"/>
          <a:ext cx="380232" cy="414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1457126" y="1065112"/>
        <a:ext cx="266162" cy="2485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B0971-72C8-F447-AFD5-333F19BF1148}">
      <dsp:nvSpPr>
        <dsp:cNvPr id="0" name=""/>
        <dsp:cNvSpPr/>
      </dsp:nvSpPr>
      <dsp:spPr>
        <a:xfrm rot="5400000">
          <a:off x="233048" y="1105282"/>
          <a:ext cx="819103" cy="624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DE0007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97BAE6-2C99-5548-BA8F-1B0EE6F2B3FB}">
      <dsp:nvSpPr>
        <dsp:cNvPr id="0" name=""/>
        <dsp:cNvSpPr/>
      </dsp:nvSpPr>
      <dsp:spPr>
        <a:xfrm>
          <a:off x="3991" y="349000"/>
          <a:ext cx="2206791" cy="646805"/>
        </a:xfrm>
        <a:prstGeom prst="roundRect">
          <a:avLst>
            <a:gd name="adj" fmla="val 16670"/>
          </a:avLst>
        </a:prstGeom>
        <a:solidFill>
          <a:srgbClr val="336699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Investigation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5571" y="380580"/>
        <a:ext cx="2143631" cy="583645"/>
      </dsp:txXfrm>
    </dsp:sp>
    <dsp:sp modelId="{6B10625C-9F2A-7541-8A31-C0430985A078}">
      <dsp:nvSpPr>
        <dsp:cNvPr id="0" name=""/>
        <dsp:cNvSpPr/>
      </dsp:nvSpPr>
      <dsp:spPr>
        <a:xfrm>
          <a:off x="2193551" y="410693"/>
          <a:ext cx="3558290" cy="522776"/>
        </a:xfrm>
        <a:prstGeom prst="rect">
          <a:avLst/>
        </a:prstGeom>
        <a:solidFill>
          <a:srgbClr val="BDD0F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Start with some preparation to think creatively. </a:t>
          </a:r>
          <a:endParaRPr lang="en-US" sz="1800" b="1" kern="1200" dirty="0"/>
        </a:p>
      </dsp:txBody>
      <dsp:txXfrm>
        <a:off x="2193551" y="410693"/>
        <a:ext cx="3558290" cy="522776"/>
      </dsp:txXfrm>
    </dsp:sp>
    <dsp:sp modelId="{F614E84A-9F1A-3A4C-97F5-7A49C4716909}">
      <dsp:nvSpPr>
        <dsp:cNvPr id="0" name=""/>
        <dsp:cNvSpPr/>
      </dsp:nvSpPr>
      <dsp:spPr>
        <a:xfrm rot="5400000">
          <a:off x="1102847" y="2177671"/>
          <a:ext cx="878204" cy="624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DE0007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4B253A-B1B2-B441-937B-5DB97DFDF535}">
      <dsp:nvSpPr>
        <dsp:cNvPr id="0" name=""/>
        <dsp:cNvSpPr/>
      </dsp:nvSpPr>
      <dsp:spPr>
        <a:xfrm>
          <a:off x="859707" y="1358705"/>
          <a:ext cx="1881515" cy="716531"/>
        </a:xfrm>
        <a:prstGeom prst="roundRect">
          <a:avLst>
            <a:gd name="adj" fmla="val 16670"/>
          </a:avLst>
        </a:prstGeom>
        <a:solidFill>
          <a:srgbClr val="336699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Incubation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894691" y="1393689"/>
        <a:ext cx="1811547" cy="646563"/>
      </dsp:txXfrm>
    </dsp:sp>
    <dsp:sp modelId="{64813D6A-66C6-7A40-A19B-BAB8BAA32257}">
      <dsp:nvSpPr>
        <dsp:cNvPr id="0" name=""/>
        <dsp:cNvSpPr/>
      </dsp:nvSpPr>
      <dsp:spPr>
        <a:xfrm>
          <a:off x="2741225" y="1393573"/>
          <a:ext cx="4035122" cy="665327"/>
        </a:xfrm>
        <a:prstGeom prst="rect">
          <a:avLst/>
        </a:prstGeom>
        <a:solidFill>
          <a:srgbClr val="BDD0F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After thinking about the opportunity and how to exploit it, take a break from working on it. </a:t>
          </a:r>
          <a:endParaRPr lang="en-US" sz="1800" b="1" kern="1200" dirty="0"/>
        </a:p>
      </dsp:txBody>
      <dsp:txXfrm>
        <a:off x="2741225" y="1393573"/>
        <a:ext cx="4035122" cy="665327"/>
      </dsp:txXfrm>
    </dsp:sp>
    <dsp:sp modelId="{8D463899-9342-6F4F-B728-B2F22DCAA6AA}">
      <dsp:nvSpPr>
        <dsp:cNvPr id="0" name=""/>
        <dsp:cNvSpPr/>
      </dsp:nvSpPr>
      <dsp:spPr>
        <a:xfrm rot="5400000">
          <a:off x="2193222" y="3172708"/>
          <a:ext cx="794627" cy="624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DE0007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5B0513-AFA0-C14B-B982-36B7719B7DC0}">
      <dsp:nvSpPr>
        <dsp:cNvPr id="0" name=""/>
        <dsp:cNvSpPr/>
      </dsp:nvSpPr>
      <dsp:spPr>
        <a:xfrm>
          <a:off x="1856443" y="2453359"/>
          <a:ext cx="2071399" cy="646805"/>
        </a:xfrm>
        <a:prstGeom prst="roundRect">
          <a:avLst>
            <a:gd name="adj" fmla="val 16670"/>
          </a:avLst>
        </a:prstGeom>
        <a:solidFill>
          <a:srgbClr val="336699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Illumination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1888023" y="2484939"/>
        <a:ext cx="2008239" cy="583645"/>
      </dsp:txXfrm>
    </dsp:sp>
    <dsp:sp modelId="{38F0C37F-F5CF-D247-BAAE-3C0D71B85611}">
      <dsp:nvSpPr>
        <dsp:cNvPr id="0" name=""/>
        <dsp:cNvSpPr/>
      </dsp:nvSpPr>
      <dsp:spPr>
        <a:xfrm>
          <a:off x="3927845" y="2532674"/>
          <a:ext cx="4221687" cy="522776"/>
        </a:xfrm>
        <a:prstGeom prst="rect">
          <a:avLst/>
        </a:prstGeom>
        <a:solidFill>
          <a:srgbClr val="BDD0F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When you get a creative idea that enables you to exploit opportunity</a:t>
          </a:r>
          <a:endParaRPr lang="en-US" sz="1800" b="1" kern="1200" dirty="0"/>
        </a:p>
      </dsp:txBody>
      <dsp:txXfrm>
        <a:off x="3927845" y="2532674"/>
        <a:ext cx="4221687" cy="522776"/>
      </dsp:txXfrm>
    </dsp:sp>
    <dsp:sp modelId="{3B0C026F-BC70-FC4C-9052-463899364547}">
      <dsp:nvSpPr>
        <dsp:cNvPr id="0" name=""/>
        <dsp:cNvSpPr/>
      </dsp:nvSpPr>
      <dsp:spPr>
        <a:xfrm>
          <a:off x="2876905" y="3416467"/>
          <a:ext cx="1882116" cy="646805"/>
        </a:xfrm>
        <a:prstGeom prst="roundRect">
          <a:avLst>
            <a:gd name="adj" fmla="val 16670"/>
          </a:avLst>
        </a:prstGeom>
        <a:solidFill>
          <a:srgbClr val="336699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Innovation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2908485" y="3448047"/>
        <a:ext cx="1818956" cy="583645"/>
      </dsp:txXfrm>
    </dsp:sp>
    <dsp:sp modelId="{6E296E54-7F69-104B-9203-E7638999248D}">
      <dsp:nvSpPr>
        <dsp:cNvPr id="0" name=""/>
        <dsp:cNvSpPr/>
      </dsp:nvSpPr>
      <dsp:spPr>
        <a:xfrm>
          <a:off x="4754829" y="3474685"/>
          <a:ext cx="3458892" cy="540258"/>
        </a:xfrm>
        <a:prstGeom prst="rect">
          <a:avLst/>
        </a:prstGeom>
        <a:solidFill>
          <a:srgbClr val="BDD0F2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If idea passes evaluation, it is ready for implementation.</a:t>
          </a:r>
          <a:endParaRPr lang="en-US" sz="1800" b="1" kern="1200" dirty="0"/>
        </a:p>
      </dsp:txBody>
      <dsp:txXfrm>
        <a:off x="4754829" y="3474685"/>
        <a:ext cx="3458892" cy="540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06BB5-C996-544F-877F-AB55B2ACDF8C}">
      <dsp:nvSpPr>
        <dsp:cNvPr id="0" name=""/>
        <dsp:cNvSpPr/>
      </dsp:nvSpPr>
      <dsp:spPr>
        <a:xfrm>
          <a:off x="4271" y="312329"/>
          <a:ext cx="1324119" cy="1204121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Identify the problem or opportunity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39538" y="347596"/>
        <a:ext cx="1253585" cy="1133587"/>
      </dsp:txXfrm>
    </dsp:sp>
    <dsp:sp modelId="{45AAF586-E1DF-4E46-99B4-5DAE1A1CDB00}">
      <dsp:nvSpPr>
        <dsp:cNvPr id="0" name=""/>
        <dsp:cNvSpPr/>
      </dsp:nvSpPr>
      <dsp:spPr>
        <a:xfrm>
          <a:off x="1331333" y="750199"/>
          <a:ext cx="486029" cy="32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</a:endParaRPr>
        </a:p>
      </dsp:txBody>
      <dsp:txXfrm>
        <a:off x="1331333" y="815875"/>
        <a:ext cx="387515" cy="197029"/>
      </dsp:txXfrm>
    </dsp:sp>
    <dsp:sp modelId="{4BB29996-04F0-BA49-9D67-46F780790E9E}">
      <dsp:nvSpPr>
        <dsp:cNvPr id="0" name=""/>
        <dsp:cNvSpPr/>
      </dsp:nvSpPr>
      <dsp:spPr>
        <a:xfrm>
          <a:off x="1858038" y="312329"/>
          <a:ext cx="1324119" cy="1204121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Set objectives and criteria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1893305" y="347596"/>
        <a:ext cx="1253585" cy="1133587"/>
      </dsp:txXfrm>
    </dsp:sp>
    <dsp:sp modelId="{1FAD5A44-C6CB-3C4A-86C2-C2D16F09A318}">
      <dsp:nvSpPr>
        <dsp:cNvPr id="0" name=""/>
        <dsp:cNvSpPr/>
      </dsp:nvSpPr>
      <dsp:spPr>
        <a:xfrm>
          <a:off x="3168096" y="750199"/>
          <a:ext cx="497367" cy="32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</a:endParaRPr>
        </a:p>
      </dsp:txBody>
      <dsp:txXfrm>
        <a:off x="3168096" y="815875"/>
        <a:ext cx="398853" cy="197029"/>
      </dsp:txXfrm>
    </dsp:sp>
    <dsp:sp modelId="{711DA40D-1214-1245-BE4C-CE7AA7B52D3C}">
      <dsp:nvSpPr>
        <dsp:cNvPr id="0" name=""/>
        <dsp:cNvSpPr/>
      </dsp:nvSpPr>
      <dsp:spPr>
        <a:xfrm>
          <a:off x="3711805" y="312329"/>
          <a:ext cx="1324119" cy="1204121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Generate alternatives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3747072" y="347596"/>
        <a:ext cx="1253585" cy="1133587"/>
      </dsp:txXfrm>
    </dsp:sp>
    <dsp:sp modelId="{57E7FE32-E025-F849-B29D-73E66A2B70C5}">
      <dsp:nvSpPr>
        <dsp:cNvPr id="0" name=""/>
        <dsp:cNvSpPr/>
      </dsp:nvSpPr>
      <dsp:spPr>
        <a:xfrm>
          <a:off x="5082270" y="750199"/>
          <a:ext cx="452846" cy="328381"/>
        </a:xfrm>
        <a:prstGeom prst="rightArrow">
          <a:avLst>
            <a:gd name="adj1" fmla="val 60000"/>
            <a:gd name="adj2" fmla="val 50000"/>
          </a:avLst>
        </a:prstGeom>
        <a:solidFill>
          <a:srgbClr val="900000"/>
        </a:solidFill>
        <a:ln>
          <a:solidFill>
            <a:srgbClr val="800000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082270" y="815875"/>
        <a:ext cx="354332" cy="197029"/>
      </dsp:txXfrm>
    </dsp:sp>
    <dsp:sp modelId="{9F3B08C4-B2E0-7E43-880A-B178879EF2DA}">
      <dsp:nvSpPr>
        <dsp:cNvPr id="0" name=""/>
        <dsp:cNvSpPr/>
      </dsp:nvSpPr>
      <dsp:spPr>
        <a:xfrm>
          <a:off x="5565572" y="312329"/>
          <a:ext cx="1324119" cy="1204121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Analyze alternatives and select the most feasible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600839" y="347596"/>
        <a:ext cx="1253585" cy="1133587"/>
      </dsp:txXfrm>
    </dsp:sp>
    <dsp:sp modelId="{480DF41E-DF3F-6244-8FA6-B79B16E8DC35}">
      <dsp:nvSpPr>
        <dsp:cNvPr id="0" name=""/>
        <dsp:cNvSpPr/>
      </dsp:nvSpPr>
      <dsp:spPr>
        <a:xfrm>
          <a:off x="6918952" y="750199"/>
          <a:ext cx="520046" cy="32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</a:endParaRPr>
        </a:p>
      </dsp:txBody>
      <dsp:txXfrm>
        <a:off x="6918952" y="815875"/>
        <a:ext cx="421532" cy="197029"/>
      </dsp:txXfrm>
    </dsp:sp>
    <dsp:sp modelId="{DF536E58-CCDD-1542-8F41-DECABCBF292D}">
      <dsp:nvSpPr>
        <dsp:cNvPr id="0" name=""/>
        <dsp:cNvSpPr/>
      </dsp:nvSpPr>
      <dsp:spPr>
        <a:xfrm>
          <a:off x="7419340" y="312329"/>
          <a:ext cx="1324119" cy="1204121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Plan, implement, and control the decision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7454607" y="347596"/>
        <a:ext cx="1253585" cy="11335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06BB5-C996-544F-877F-AB55B2ACDF8C}">
      <dsp:nvSpPr>
        <dsp:cNvPr id="0" name=""/>
        <dsp:cNvSpPr/>
      </dsp:nvSpPr>
      <dsp:spPr>
        <a:xfrm>
          <a:off x="3804" y="390117"/>
          <a:ext cx="1663208" cy="1654275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What product and service value do you offer?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52256" y="438569"/>
        <a:ext cx="1566304" cy="1557371"/>
      </dsp:txXfrm>
    </dsp:sp>
    <dsp:sp modelId="{45AAF586-E1DF-4E46-99B4-5DAE1A1CDB00}">
      <dsp:nvSpPr>
        <dsp:cNvPr id="0" name=""/>
        <dsp:cNvSpPr/>
      </dsp:nvSpPr>
      <dsp:spPr>
        <a:xfrm>
          <a:off x="1554461" y="1011017"/>
          <a:ext cx="748372" cy="41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chemeClr val="tx1"/>
            </a:solidFill>
          </a:endParaRPr>
        </a:p>
      </dsp:txBody>
      <dsp:txXfrm>
        <a:off x="1554461" y="1093512"/>
        <a:ext cx="624630" cy="247485"/>
      </dsp:txXfrm>
    </dsp:sp>
    <dsp:sp modelId="{4BB29996-04F0-BA49-9D67-46F780790E9E}">
      <dsp:nvSpPr>
        <dsp:cNvPr id="0" name=""/>
        <dsp:cNvSpPr/>
      </dsp:nvSpPr>
      <dsp:spPr>
        <a:xfrm>
          <a:off x="2332295" y="390117"/>
          <a:ext cx="1663208" cy="1654275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Who are your customers and consumers?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380747" y="438569"/>
        <a:ext cx="1566304" cy="1557371"/>
      </dsp:txXfrm>
    </dsp:sp>
    <dsp:sp modelId="{1FAD5A44-C6CB-3C4A-86C2-C2D16F09A318}">
      <dsp:nvSpPr>
        <dsp:cNvPr id="0" name=""/>
        <dsp:cNvSpPr/>
      </dsp:nvSpPr>
      <dsp:spPr>
        <a:xfrm>
          <a:off x="3882953" y="1011017"/>
          <a:ext cx="748372" cy="41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chemeClr val="tx1"/>
            </a:solidFill>
          </a:endParaRPr>
        </a:p>
      </dsp:txBody>
      <dsp:txXfrm>
        <a:off x="3882953" y="1093512"/>
        <a:ext cx="624630" cy="247485"/>
      </dsp:txXfrm>
    </dsp:sp>
    <dsp:sp modelId="{9F3B08C4-B2E0-7E43-880A-B178879EF2DA}">
      <dsp:nvSpPr>
        <dsp:cNvPr id="0" name=""/>
        <dsp:cNvSpPr/>
      </dsp:nvSpPr>
      <dsp:spPr>
        <a:xfrm>
          <a:off x="4660787" y="390117"/>
          <a:ext cx="1663208" cy="1654275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How do you make a profit?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709239" y="438569"/>
        <a:ext cx="1566304" cy="1557371"/>
      </dsp:txXfrm>
    </dsp:sp>
    <dsp:sp modelId="{480DF41E-DF3F-6244-8FA6-B79B16E8DC35}">
      <dsp:nvSpPr>
        <dsp:cNvPr id="0" name=""/>
        <dsp:cNvSpPr/>
      </dsp:nvSpPr>
      <dsp:spPr>
        <a:xfrm>
          <a:off x="6211445" y="1011017"/>
          <a:ext cx="748372" cy="4124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>
            <a:solidFill>
              <a:schemeClr val="tx1"/>
            </a:solidFill>
          </a:endParaRPr>
        </a:p>
      </dsp:txBody>
      <dsp:txXfrm>
        <a:off x="6211445" y="1093512"/>
        <a:ext cx="624630" cy="247485"/>
      </dsp:txXfrm>
    </dsp:sp>
    <dsp:sp modelId="{72E7AEF8-296D-0D49-8691-2DFD50E0C407}">
      <dsp:nvSpPr>
        <dsp:cNvPr id="0" name=""/>
        <dsp:cNvSpPr/>
      </dsp:nvSpPr>
      <dsp:spPr>
        <a:xfrm>
          <a:off x="6989279" y="390117"/>
          <a:ext cx="1663208" cy="1654275"/>
        </a:xfrm>
        <a:prstGeom prst="roundRect">
          <a:avLst>
            <a:gd name="adj" fmla="val 10000"/>
          </a:avLst>
        </a:prstGeom>
        <a:solidFill>
          <a:schemeClr val="bg2"/>
        </a:solidFill>
        <a:ln w="38100">
          <a:solidFill>
            <a:schemeClr val="bg2">
              <a:lumMod val="25000"/>
            </a:schemeClr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How do you produce and deliver your products and services?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7037731" y="438569"/>
        <a:ext cx="1566304" cy="15573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972CD-4074-0E4C-965D-240080580A0F}">
      <dsp:nvSpPr>
        <dsp:cNvPr id="0" name=""/>
        <dsp:cNvSpPr/>
      </dsp:nvSpPr>
      <dsp:spPr>
        <a:xfrm>
          <a:off x="651502" y="0"/>
          <a:ext cx="7383699" cy="2651730"/>
        </a:xfrm>
        <a:prstGeom prst="rightArrow">
          <a:avLst/>
        </a:prstGeom>
        <a:solidFill>
          <a:srgbClr val="8CA1B3"/>
        </a:solidFill>
        <a:ln w="34925">
          <a:solidFill>
            <a:schemeClr val="tx1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4CD38A-1AE5-D944-884A-CE634DE57292}">
      <dsp:nvSpPr>
        <dsp:cNvPr id="0" name=""/>
        <dsp:cNvSpPr/>
      </dsp:nvSpPr>
      <dsp:spPr>
        <a:xfrm>
          <a:off x="3532" y="795519"/>
          <a:ext cx="1660089" cy="1060692"/>
        </a:xfrm>
        <a:prstGeom prst="roundRect">
          <a:avLst/>
        </a:prstGeom>
        <a:solidFill>
          <a:srgbClr val="BDD0F2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Raw materials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55311" y="847298"/>
        <a:ext cx="1556531" cy="957134"/>
      </dsp:txXfrm>
    </dsp:sp>
    <dsp:sp modelId="{92AAA165-A965-9F40-9B79-D002BC4081E5}">
      <dsp:nvSpPr>
        <dsp:cNvPr id="0" name=""/>
        <dsp:cNvSpPr/>
      </dsp:nvSpPr>
      <dsp:spPr>
        <a:xfrm>
          <a:off x="1758419" y="795519"/>
          <a:ext cx="1660089" cy="1060692"/>
        </a:xfrm>
        <a:prstGeom prst="roundRect">
          <a:avLst/>
        </a:prstGeom>
        <a:solidFill>
          <a:srgbClr val="93E0F3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Manufacturers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810198" y="847298"/>
        <a:ext cx="1556531" cy="957134"/>
      </dsp:txXfrm>
    </dsp:sp>
    <dsp:sp modelId="{87A70B85-C124-1349-8E89-C06F6472B661}">
      <dsp:nvSpPr>
        <dsp:cNvPr id="0" name=""/>
        <dsp:cNvSpPr/>
      </dsp:nvSpPr>
      <dsp:spPr>
        <a:xfrm>
          <a:off x="3513307" y="795519"/>
          <a:ext cx="1660089" cy="1060692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Wholesalers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565086" y="847298"/>
        <a:ext cx="1556531" cy="957134"/>
      </dsp:txXfrm>
    </dsp:sp>
    <dsp:sp modelId="{0999FD59-7214-8D44-8CFE-872D945A82AF}">
      <dsp:nvSpPr>
        <dsp:cNvPr id="0" name=""/>
        <dsp:cNvSpPr/>
      </dsp:nvSpPr>
      <dsp:spPr>
        <a:xfrm>
          <a:off x="5268195" y="795519"/>
          <a:ext cx="1660089" cy="1060692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Retailers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5319974" y="847298"/>
        <a:ext cx="1556531" cy="957134"/>
      </dsp:txXfrm>
    </dsp:sp>
    <dsp:sp modelId="{6CF72EDF-398B-3A46-9170-1294BABE5807}">
      <dsp:nvSpPr>
        <dsp:cNvPr id="0" name=""/>
        <dsp:cNvSpPr/>
      </dsp:nvSpPr>
      <dsp:spPr>
        <a:xfrm>
          <a:off x="7023083" y="795519"/>
          <a:ext cx="1660089" cy="1060692"/>
        </a:xfrm>
        <a:prstGeom prst="roundRect">
          <a:avLst/>
        </a:prstGeom>
        <a:solidFill>
          <a:srgbClr val="FFFF00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Customers or consumers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7074862" y="847298"/>
        <a:ext cx="1556531" cy="957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50" y="6537926"/>
            <a:ext cx="5221932" cy="273686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8320999" y="6537926"/>
            <a:ext cx="731512" cy="27431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5682"/>
            <a:ext cx="9144000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8462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846286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663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effectLst>
            <a:outerShdw blurRad="28575" dist="25400" dir="2700000" algn="tl" rotWithShape="0">
              <a:srgbClr val="000000">
                <a:alpha val="80000"/>
              </a:srgbClr>
            </a:outerShdw>
          </a:effectLst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/>
          </a:solidFill>
          <a:effectLst/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0000"/>
          </a:solidFill>
          <a:effectLst/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effectLst/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411514"/>
            <a:ext cx="8416925" cy="1280145"/>
          </a:xfrm>
        </p:spPr>
        <p:txBody>
          <a:bodyPr/>
          <a:lstStyle/>
          <a:p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>
                <a:solidFill>
                  <a:srgbClr val="A50021"/>
                </a:solidFill>
              </a:rPr>
              <a:t>3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Business?</a:t>
            </a:r>
          </a:p>
          <a:p>
            <a:r>
              <a:rPr lang="en-US" sz="4000" dirty="0"/>
              <a:t>How Do You Find Opportunities and Develop a Business </a:t>
            </a:r>
            <a:r>
              <a:rPr lang="en-US" sz="4000" dirty="0" smtClean="0"/>
              <a:t>Model?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84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57"/>
            <a:ext cx="9144000" cy="1336956"/>
          </a:xfrm>
        </p:spPr>
        <p:txBody>
          <a:bodyPr/>
          <a:lstStyle/>
          <a:p>
            <a:r>
              <a:rPr lang="en-US" dirty="0" smtClean="0">
                <a:effectLst/>
              </a:rPr>
              <a:t>Recognizing </a:t>
            </a:r>
            <a:r>
              <a:rPr lang="en-US" dirty="0">
                <a:effectLst/>
              </a:rPr>
              <a:t>and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Exploiting </a:t>
            </a:r>
            <a:r>
              <a:rPr lang="en-US" dirty="0">
                <a:effectLst/>
              </a:rPr>
              <a:t>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Improvement</a:t>
            </a:r>
          </a:p>
          <a:p>
            <a:pPr lvl="1"/>
            <a:r>
              <a:rPr lang="en-US" sz="2400" dirty="0" smtClean="0"/>
              <a:t>How can I change it for the better?</a:t>
            </a:r>
          </a:p>
          <a:p>
            <a:pPr lvl="1"/>
            <a:r>
              <a:rPr lang="en-US" sz="2400" dirty="0" smtClean="0">
                <a:solidFill>
                  <a:srgbClr val="9E0101"/>
                </a:solidFill>
              </a:rPr>
              <a:t>Benchmarking</a:t>
            </a:r>
            <a:r>
              <a:rPr lang="en-US" sz="2400" dirty="0" smtClean="0"/>
              <a:t>: </a:t>
            </a:r>
            <a:r>
              <a:rPr lang="en-US" sz="2400" dirty="0"/>
              <a:t>the process of comparing an organization’s products, services, and processes with those of other companies </a:t>
            </a:r>
            <a:endParaRPr lang="en-US" sz="2400" dirty="0" smtClean="0"/>
          </a:p>
          <a:p>
            <a:r>
              <a:rPr lang="en-US" sz="3200" dirty="0" smtClean="0"/>
              <a:t>Persistence</a:t>
            </a:r>
          </a:p>
          <a:p>
            <a:pPr lvl="1"/>
            <a:r>
              <a:rPr lang="en-US" sz="2400" dirty="0"/>
              <a:t>Realize that starting a new venture takes time and often </a:t>
            </a:r>
            <a:r>
              <a:rPr lang="en-US" sz="2400" dirty="0" smtClean="0"/>
              <a:t>rejection</a:t>
            </a:r>
          </a:p>
          <a:p>
            <a:pPr lvl="1"/>
            <a:r>
              <a:rPr lang="en-US" sz="2400" dirty="0" smtClean="0"/>
              <a:t>Learn to overcome </a:t>
            </a:r>
            <a:r>
              <a:rPr lang="en-US" sz="2400" dirty="0"/>
              <a:t>fear and criticism 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55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Opportunities in Trends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Industry and economic trends </a:t>
            </a:r>
          </a:p>
          <a:p>
            <a:pPr lvl="1"/>
            <a:r>
              <a:rPr lang="en-US" dirty="0"/>
              <a:t>Industry trends </a:t>
            </a:r>
          </a:p>
          <a:p>
            <a:pPr lvl="1"/>
            <a:r>
              <a:rPr lang="en-US" dirty="0"/>
              <a:t>Economic trends </a:t>
            </a:r>
          </a:p>
          <a:p>
            <a:r>
              <a:rPr lang="en-US" sz="3200" dirty="0"/>
              <a:t>Social and sustainability trends </a:t>
            </a:r>
          </a:p>
          <a:p>
            <a:pPr lvl="1"/>
            <a:r>
              <a:rPr lang="en-US" dirty="0"/>
              <a:t>Social trends </a:t>
            </a:r>
          </a:p>
          <a:p>
            <a:pPr lvl="1"/>
            <a:r>
              <a:rPr lang="en-US" dirty="0"/>
              <a:t>Opportunity in social and sustainable entrepreneurship </a:t>
            </a:r>
            <a:endParaRPr lang="en-US" dirty="0" smtClean="0"/>
          </a:p>
          <a:p>
            <a:r>
              <a:rPr lang="en-US" sz="3200" dirty="0"/>
              <a:t>Technology trends </a:t>
            </a:r>
          </a:p>
          <a:p>
            <a:r>
              <a:rPr lang="en-US" sz="3200" dirty="0"/>
              <a:t>Political and regulatory changes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07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9E0101"/>
                </a:solidFill>
                <a:effectLst/>
              </a:rPr>
              <a:t>Exhibit 3-3</a:t>
            </a:r>
            <a:r>
              <a:rPr lang="en-US" sz="3200" dirty="0" smtClean="0">
                <a:effectLst/>
              </a:rPr>
              <a:t>  Social </a:t>
            </a:r>
            <a:r>
              <a:rPr lang="en-US" sz="3200" dirty="0">
                <a:effectLst/>
              </a:rPr>
              <a:t>Trends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334605"/>
              </p:ext>
            </p:extLst>
          </p:nvPr>
        </p:nvGraphicFramePr>
        <p:xfrm>
          <a:off x="274365" y="1691659"/>
          <a:ext cx="8686706" cy="43890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26050"/>
                <a:gridCol w="5760656"/>
              </a:tblGrid>
              <a:tr h="52831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831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ageing population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Home health care,</a:t>
                      </a:r>
                      <a:r>
                        <a:rPr lang="en-US" sz="2000" b="1" baseline="0" dirty="0" smtClean="0"/>
                        <a:t> retirement activities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</a:tr>
              <a:tr h="93471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and wellness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Wholesome</a:t>
                      </a:r>
                      <a:r>
                        <a:rPr lang="en-US" sz="2000" b="1" baseline="0" dirty="0" smtClean="0"/>
                        <a:t> foods, exercise programs; Seniors are good target market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</a:tr>
              <a:tr h="52831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 energy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Bio-fuels, wind, and solar sources of energy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</a:tr>
              <a:tr h="93471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 products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ventures can</a:t>
                      </a: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capitalize on products that will improve and maintain our environment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8FDFF"/>
                    </a:solidFill>
                  </a:tcPr>
                </a:tc>
              </a:tr>
              <a:tr h="934710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Security and privacy</a:t>
                      </a:r>
                      <a:r>
                        <a:rPr lang="en-US" sz="2000" b="1" dirty="0" smtClean="0">
                          <a:effectLst/>
                        </a:rPr>
                        <a:t>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Products and services to keep us feeling</a:t>
                      </a:r>
                      <a:r>
                        <a:rPr lang="en-US" sz="2000" b="1" baseline="0" dirty="0" smtClean="0"/>
                        <a:t> safe and secure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D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75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/>
              </a:rPr>
              <a:t>Solving Problems, Making Decisions, Setting Objective</a:t>
            </a:r>
            <a:r>
              <a:rPr lang="en-US" sz="3200" dirty="0" smtClean="0"/>
              <a:t>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74367" y="4339814"/>
            <a:ext cx="8686756" cy="1558039"/>
            <a:chOff x="274367" y="4339814"/>
            <a:chExt cx="8686756" cy="1558039"/>
          </a:xfrm>
        </p:grpSpPr>
        <p:sp>
          <p:nvSpPr>
            <p:cNvPr id="9" name="Rectangle 8"/>
            <p:cNvSpPr/>
            <p:nvPr/>
          </p:nvSpPr>
          <p:spPr>
            <a:xfrm>
              <a:off x="274368" y="4339814"/>
              <a:ext cx="52120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b="1" dirty="0">
                  <a:solidFill>
                    <a:schemeClr val="accent6">
                      <a:lumMod val="75000"/>
                    </a:schemeClr>
                  </a:solidFill>
                </a:rPr>
                <a:t>Exhibit 3-</a:t>
              </a:r>
              <a:r>
                <a:rPr lang="en-US" sz="1800" b="1" dirty="0" smtClean="0">
                  <a:solidFill>
                    <a:schemeClr val="accent6">
                      <a:lumMod val="75000"/>
                    </a:schemeClr>
                  </a:solidFill>
                </a:rPr>
                <a:t>5  </a:t>
              </a:r>
              <a:r>
                <a:rPr lang="en-US" sz="1800" b="1" dirty="0" smtClean="0"/>
                <a:t>The </a:t>
              </a:r>
              <a:r>
                <a:rPr lang="en-US" sz="1800" b="1" dirty="0"/>
                <a:t>Setting Objectives Model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4367" y="4666747"/>
              <a:ext cx="8686756" cy="1231106"/>
            </a:xfrm>
            <a:prstGeom prst="rect">
              <a:avLst/>
            </a:prstGeom>
            <a:solidFill>
              <a:srgbClr val="CDD9FE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en-US" sz="1800" b="1" i="1" dirty="0"/>
                <a:t>(1) </a:t>
              </a:r>
              <a:r>
                <a:rPr lang="en-US" sz="1800" b="1" i="1" dirty="0">
                  <a:solidFill>
                    <a:schemeClr val="accent3">
                      <a:lumMod val="75000"/>
                    </a:schemeClr>
                  </a:solidFill>
                </a:rPr>
                <a:t>To</a:t>
              </a:r>
              <a:r>
                <a:rPr lang="en-US" sz="1800" b="1" i="1" dirty="0"/>
                <a:t> + (2) </a:t>
              </a:r>
              <a:r>
                <a:rPr lang="en-US" sz="1800" b="1" i="1" dirty="0">
                  <a:solidFill>
                    <a:schemeClr val="accent5">
                      <a:lumMod val="75000"/>
                    </a:schemeClr>
                  </a:solidFill>
                </a:rPr>
                <a:t>action verb</a:t>
              </a:r>
              <a:r>
                <a:rPr lang="en-US" sz="1800" b="1" i="1" dirty="0"/>
                <a:t> + (3) </a:t>
              </a:r>
              <a:r>
                <a:rPr lang="en-US" sz="18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specific, </a:t>
              </a:r>
              <a:r>
                <a:rPr lang="en-US" sz="1800" b="1" i="1" dirty="0">
                  <a:solidFill>
                    <a:schemeClr val="accent6">
                      <a:lumMod val="75000"/>
                    </a:schemeClr>
                  </a:solidFill>
                </a:rPr>
                <a:t>measurable result</a:t>
              </a:r>
              <a:r>
                <a:rPr lang="en-US" sz="1800" b="1" i="1" dirty="0"/>
                <a:t> + (4) </a:t>
              </a:r>
              <a:r>
                <a:rPr lang="en-US" sz="1800" b="1" i="1" dirty="0">
                  <a:solidFill>
                    <a:srgbClr val="643EDD"/>
                  </a:solidFill>
                </a:rPr>
                <a:t>target </a:t>
              </a:r>
              <a:r>
                <a:rPr lang="en-US" sz="1800" b="1" i="1" dirty="0" smtClean="0">
                  <a:solidFill>
                    <a:srgbClr val="643EDD"/>
                  </a:solidFill>
                </a:rPr>
                <a:t>date</a:t>
              </a:r>
              <a:endParaRPr lang="en-US" sz="1800" b="1" dirty="0" smtClean="0"/>
            </a:p>
            <a:p>
              <a:pPr>
                <a:spcBef>
                  <a:spcPts val="1200"/>
                </a:spcBef>
              </a:pPr>
              <a:r>
                <a:rPr lang="en-US" sz="1800" b="1" dirty="0" smtClean="0"/>
                <a:t>Example:</a:t>
              </a:r>
              <a:endParaRPr lang="en-US" sz="1800" b="1" dirty="0"/>
            </a:p>
            <a:p>
              <a:pPr>
                <a:spcBef>
                  <a:spcPts val="1200"/>
                </a:spcBef>
              </a:pPr>
              <a:r>
                <a:rPr lang="en-US" sz="1800" b="1" dirty="0"/>
                <a:t>(1) </a:t>
              </a:r>
              <a:r>
                <a:rPr lang="en-US" sz="1800" b="1" dirty="0">
                  <a:solidFill>
                    <a:schemeClr val="accent3">
                      <a:lumMod val="75000"/>
                    </a:schemeClr>
                  </a:solidFill>
                </a:rPr>
                <a:t>To</a:t>
              </a:r>
              <a:r>
                <a:rPr lang="en-US" sz="1800" b="1" dirty="0"/>
                <a:t> (2) </a:t>
              </a:r>
              <a:r>
                <a:rPr lang="en-US" sz="1800" b="1" dirty="0">
                  <a:solidFill>
                    <a:schemeClr val="accent5">
                      <a:lumMod val="75000"/>
                    </a:schemeClr>
                  </a:solidFill>
                </a:rPr>
                <a:t>find</a:t>
              </a:r>
              <a:r>
                <a:rPr lang="en-US" sz="1800" b="1" dirty="0"/>
                <a:t> (3) </a:t>
              </a:r>
              <a:r>
                <a:rPr lang="en-US" sz="1800" b="1" dirty="0">
                  <a:solidFill>
                    <a:schemeClr val="accent6">
                      <a:lumMod val="75000"/>
                    </a:schemeClr>
                  </a:solidFill>
                </a:rPr>
                <a:t>a new venture opportunity before graduation </a:t>
              </a:r>
              <a:r>
                <a:rPr lang="en-US" sz="1800" b="1" dirty="0"/>
                <a:t>(4) in </a:t>
              </a:r>
              <a:r>
                <a:rPr lang="en-US" sz="1800" b="1" dirty="0">
                  <a:solidFill>
                    <a:srgbClr val="643EDD"/>
                  </a:solidFill>
                </a:rPr>
                <a:t>May 2015</a:t>
              </a:r>
              <a:r>
                <a:rPr lang="en-US" sz="1800" b="1" dirty="0"/>
                <a:t>.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2928" y="1748744"/>
            <a:ext cx="8778143" cy="2137451"/>
            <a:chOff x="182928" y="1748744"/>
            <a:chExt cx="8778143" cy="2137451"/>
          </a:xfrm>
        </p:grpSpPr>
        <p:sp>
          <p:nvSpPr>
            <p:cNvPr id="8" name="Rectangle 7"/>
            <p:cNvSpPr/>
            <p:nvPr/>
          </p:nvSpPr>
          <p:spPr>
            <a:xfrm>
              <a:off x="182928" y="1748744"/>
              <a:ext cx="640670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schemeClr val="accent6">
                      <a:lumMod val="75000"/>
                    </a:schemeClr>
                  </a:solidFill>
                </a:rPr>
                <a:t>Exhibit 3-4</a:t>
              </a:r>
              <a:r>
                <a:rPr lang="en-US" sz="2000" b="1" dirty="0"/>
                <a:t>  </a:t>
              </a:r>
              <a:r>
                <a:rPr lang="en-US" sz="1800" b="1" dirty="0" smtClean="0"/>
                <a:t>Problem-Solving </a:t>
              </a:r>
              <a:r>
                <a:rPr lang="en-US" sz="1800" b="1" dirty="0"/>
                <a:t>and </a:t>
              </a:r>
              <a:r>
                <a:rPr lang="en-US" sz="1800" b="1" dirty="0" smtClean="0"/>
                <a:t>Decision-Making </a:t>
              </a:r>
              <a:r>
                <a:rPr lang="en-US" sz="1800" b="1" dirty="0"/>
                <a:t>Model</a:t>
              </a:r>
            </a:p>
          </p:txBody>
        </p:sp>
        <p:sp>
          <p:nvSpPr>
            <p:cNvPr id="12" name="Circular Arrow 11"/>
            <p:cNvSpPr/>
            <p:nvPr/>
          </p:nvSpPr>
          <p:spPr>
            <a:xfrm flipH="1" flipV="1">
              <a:off x="6675097" y="2880366"/>
              <a:ext cx="1280146" cy="1005829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Circular Arrow 12"/>
            <p:cNvSpPr/>
            <p:nvPr/>
          </p:nvSpPr>
          <p:spPr>
            <a:xfrm flipH="1" flipV="1">
              <a:off x="2926098" y="2880366"/>
              <a:ext cx="1280146" cy="1005829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Circular Arrow 13"/>
            <p:cNvSpPr/>
            <p:nvPr/>
          </p:nvSpPr>
          <p:spPr>
            <a:xfrm flipH="1" flipV="1">
              <a:off x="4663439" y="2880366"/>
              <a:ext cx="1280146" cy="1005829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Circular Arrow 14"/>
            <p:cNvSpPr/>
            <p:nvPr/>
          </p:nvSpPr>
          <p:spPr>
            <a:xfrm flipH="1" flipV="1">
              <a:off x="1097318" y="2880366"/>
              <a:ext cx="1280146" cy="1005829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aphicFrame>
          <p:nvGraphicFramePr>
            <p:cNvPr id="11" name="Diagram 10"/>
            <p:cNvGraphicFramePr/>
            <p:nvPr>
              <p:extLst>
                <p:ext uri="{D42A27DB-BD31-4B8C-83A1-F6EECF244321}">
                  <p14:modId xmlns:p14="http://schemas.microsoft.com/office/powerpoint/2010/main" val="472126942"/>
                </p:ext>
              </p:extLst>
            </p:nvPr>
          </p:nvGraphicFramePr>
          <p:xfrm>
            <a:off x="213340" y="1874537"/>
            <a:ext cx="8747731" cy="18287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2848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800000"/>
                </a:solidFill>
                <a:effectLst/>
              </a:rPr>
              <a:t>Exhibit 3</a:t>
            </a:r>
            <a:r>
              <a:rPr lang="en-US" sz="2800" dirty="0" smtClean="0">
                <a:solidFill>
                  <a:srgbClr val="800000"/>
                </a:solidFill>
                <a:effectLst/>
              </a:rPr>
              <a:t>-6   </a:t>
            </a:r>
            <a:r>
              <a:rPr lang="en-US" sz="2800" dirty="0" smtClean="0">
                <a:effectLst/>
              </a:rPr>
              <a:t> The </a:t>
            </a:r>
            <a:r>
              <a:rPr lang="en-US" sz="2800" dirty="0">
                <a:effectLst/>
              </a:rPr>
              <a:t>Business Model Questions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40" y="4697525"/>
            <a:ext cx="7223681" cy="1200328"/>
          </a:xfrm>
          <a:prstGeom prst="rect">
            <a:avLst/>
          </a:prstGeom>
          <a:solidFill>
            <a:srgbClr val="F5FD97"/>
          </a:solidFill>
          <a:ln>
            <a:solidFill>
              <a:schemeClr val="tx1"/>
            </a:solidFill>
          </a:ln>
          <a:effectLst>
            <a:glow rad="101600">
              <a:schemeClr val="accent3">
                <a:lumMod val="50000"/>
                <a:alpha val="26000"/>
              </a:schemeClr>
            </a:glow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rebuchet MS"/>
                <a:cs typeface="Trebuchet MS"/>
              </a:rPr>
              <a:t>A</a:t>
            </a:r>
            <a:r>
              <a:rPr lang="en-US" sz="2400" b="1" dirty="0" smtClean="0">
                <a:latin typeface="Trebuchet MS"/>
                <a:cs typeface="Trebuchet MS"/>
              </a:rPr>
              <a:t> </a:t>
            </a:r>
            <a:r>
              <a:rPr lang="en-US" sz="2400" b="1" dirty="0">
                <a:solidFill>
                  <a:srgbClr val="800000"/>
                </a:solidFill>
                <a:latin typeface="Trebuchet MS"/>
                <a:cs typeface="Trebuchet MS"/>
              </a:rPr>
              <a:t>business model </a:t>
            </a:r>
            <a:r>
              <a:rPr lang="en-US" sz="2400" b="1" dirty="0">
                <a:latin typeface="Trebuchet MS"/>
                <a:cs typeface="Trebuchet MS"/>
              </a:rPr>
              <a:t>identifies the firm’s product and service value, customers, the way it makes a profit, and its operations.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82928" y="1508781"/>
            <a:ext cx="8656292" cy="2800266"/>
            <a:chOff x="182928" y="3371904"/>
            <a:chExt cx="8656292" cy="2800266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3350754640"/>
                </p:ext>
              </p:extLst>
            </p:nvPr>
          </p:nvGraphicFramePr>
          <p:xfrm>
            <a:off x="182928" y="3371904"/>
            <a:ext cx="8656292" cy="243451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Circular Arrow 12"/>
            <p:cNvSpPr/>
            <p:nvPr/>
          </p:nvSpPr>
          <p:spPr>
            <a:xfrm flipH="1" flipV="1">
              <a:off x="3566170" y="4800585"/>
              <a:ext cx="1920220" cy="1371585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Circular Arrow 13"/>
            <p:cNvSpPr/>
            <p:nvPr/>
          </p:nvSpPr>
          <p:spPr>
            <a:xfrm flipH="1" flipV="1">
              <a:off x="5943585" y="4800585"/>
              <a:ext cx="1920220" cy="1371585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Circular Arrow 14"/>
            <p:cNvSpPr/>
            <p:nvPr/>
          </p:nvSpPr>
          <p:spPr>
            <a:xfrm flipH="1" flipV="1">
              <a:off x="1097318" y="4800585"/>
              <a:ext cx="1920220" cy="1371585"/>
            </a:xfrm>
            <a:prstGeom prst="circularArrow">
              <a:avLst>
                <a:gd name="adj1" fmla="val 4927"/>
                <a:gd name="adj2" fmla="val 1380403"/>
                <a:gd name="adj3" fmla="val 20121179"/>
                <a:gd name="adj4" fmla="val 10800000"/>
                <a:gd name="adj5" fmla="val 9660"/>
              </a:avLst>
            </a:prstGeom>
            <a:solidFill>
              <a:srgbClr val="9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1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What Product and Service Value Do You Offer?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1554483"/>
          </a:xfrm>
        </p:spPr>
        <p:txBody>
          <a:bodyPr>
            <a:normAutofit/>
          </a:bodyPr>
          <a:lstStyle/>
          <a:p>
            <a:r>
              <a:rPr lang="en-US" sz="3200" dirty="0"/>
              <a:t>Products and services </a:t>
            </a:r>
            <a:endParaRPr lang="en-US" sz="3200" dirty="0" smtClean="0"/>
          </a:p>
          <a:p>
            <a:r>
              <a:rPr lang="en-US" sz="3200" dirty="0"/>
              <a:t>Competitive </a:t>
            </a:r>
            <a:r>
              <a:rPr lang="en-US" sz="3200" dirty="0" smtClean="0"/>
              <a:t>advantage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53040" y="4709146"/>
            <a:ext cx="8042276" cy="182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3600" b="1" i="0" kern="1200">
                <a:solidFill>
                  <a:srgbClr val="000000"/>
                </a:solidFill>
                <a:effectLst>
                  <a:outerShdw blurRad="50800" dist="25400" dir="2700000" algn="tl" rotWithShape="0">
                    <a:srgbClr val="000000">
                      <a:alpha val="46000"/>
                    </a:srgbClr>
                  </a:outerShdw>
                </a:effectLst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 kern="1200">
                <a:solidFill>
                  <a:srgbClr val="000000"/>
                </a:solidFill>
                <a:effectLst>
                  <a:outerShdw blurRad="50800" dist="25400" dir="2700000" algn="tl" rotWithShape="0">
                    <a:srgbClr val="000000">
                      <a:alpha val="46000"/>
                    </a:srgbClr>
                  </a:outerShdw>
                </a:effectLst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 kern="1200">
                <a:solidFill>
                  <a:srgbClr val="000000"/>
                </a:solidFill>
                <a:effectLst>
                  <a:outerShdw blurRad="50800" dist="25400" dir="2700000" algn="tl" rotWithShape="0">
                    <a:srgbClr val="000000">
                      <a:alpha val="46000"/>
                    </a:srgbClr>
                  </a:outerShdw>
                </a:effectLst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effectLst/>
              </a:rPr>
              <a:t>Mission statement</a:t>
            </a:r>
          </a:p>
          <a:p>
            <a:r>
              <a:rPr lang="en-US" sz="3200" dirty="0" smtClean="0">
                <a:effectLst/>
              </a:rPr>
              <a:t>Core values and critical success factors </a:t>
            </a:r>
            <a:endParaRPr lang="en-US" sz="3200" dirty="0">
              <a:effectLst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63059"/>
              </p:ext>
            </p:extLst>
          </p:nvPr>
        </p:nvGraphicFramePr>
        <p:xfrm>
          <a:off x="1036292" y="3139431"/>
          <a:ext cx="701039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195"/>
                <a:gridCol w="35051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Quality </a:t>
                      </a:r>
                      <a:endParaRPr lang="en-US" sz="2400" b="1" i="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Speed or turnaround 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Service </a:t>
                      </a:r>
                      <a:endParaRPr lang="en-US" sz="2400" b="1" i="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Time </a:t>
                      </a:r>
                      <a:endParaRPr lang="en-US" sz="2400" b="1" i="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Selection </a:t>
                      </a:r>
                      <a:endParaRPr lang="en-US" sz="2400" b="1" i="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effectLst/>
                          <a:latin typeface="Arial"/>
                          <a:cs typeface="Arial"/>
                        </a:rPr>
                        <a:t>Price </a:t>
                      </a:r>
                      <a:endParaRPr lang="en-US" sz="2400" b="1" i="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47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Who </a:t>
            </a:r>
            <a:r>
              <a:rPr lang="en-US" dirty="0" smtClean="0">
                <a:effectLst/>
              </a:rPr>
              <a:t>Are </a:t>
            </a:r>
            <a:r>
              <a:rPr lang="en-US" dirty="0">
                <a:effectLst/>
              </a:rPr>
              <a:t>Your </a:t>
            </a:r>
            <a:r>
              <a:rPr lang="en-US" dirty="0" smtClean="0">
                <a:effectLst/>
              </a:rPr>
              <a:t>Customers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and Consumers?</a:t>
            </a:r>
            <a:endParaRPr lang="en-US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Customers and consumers are often different </a:t>
            </a:r>
            <a:endParaRPr lang="en-US" sz="3200" dirty="0" smtClean="0"/>
          </a:p>
          <a:p>
            <a:r>
              <a:rPr lang="en-US" sz="3200" dirty="0"/>
              <a:t>A </a:t>
            </a:r>
            <a:r>
              <a:rPr lang="en-US" sz="3200" dirty="0">
                <a:solidFill>
                  <a:srgbClr val="9E0101"/>
                </a:solidFill>
              </a:rPr>
              <a:t>target market </a:t>
            </a:r>
            <a:r>
              <a:rPr lang="en-US" sz="3200" dirty="0"/>
              <a:t>is a segment of the entire customer population that a firm tries to get as </a:t>
            </a:r>
            <a:r>
              <a:rPr lang="en-US" sz="3200" dirty="0" smtClean="0"/>
              <a:t>customers </a:t>
            </a:r>
          </a:p>
          <a:p>
            <a:r>
              <a:rPr lang="en-US" sz="3200" dirty="0"/>
              <a:t>Customer interface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78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How to Make a Profit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Pricing and revenues</a:t>
            </a:r>
          </a:p>
          <a:p>
            <a:r>
              <a:rPr lang="en-US" sz="3200" dirty="0"/>
              <a:t>Startup costs and expenses </a:t>
            </a:r>
            <a:endParaRPr lang="en-US" sz="3200" dirty="0" smtClean="0"/>
          </a:p>
          <a:p>
            <a:pPr lvl="1"/>
            <a:r>
              <a:rPr lang="en-US" dirty="0" smtClean="0">
                <a:solidFill>
                  <a:srgbClr val="9E0101"/>
                </a:solidFill>
              </a:rPr>
              <a:t>Key cost drivers</a:t>
            </a:r>
            <a:r>
              <a:rPr lang="en-US" dirty="0" smtClean="0"/>
              <a:t>: marketing, facilities, inventory, operations, employees</a:t>
            </a:r>
          </a:p>
          <a:p>
            <a:r>
              <a:rPr lang="en-US" sz="3200" dirty="0" smtClean="0"/>
              <a:t>Markups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much you charge your customer over your </a:t>
            </a:r>
            <a:r>
              <a:rPr lang="en-US" dirty="0" smtClean="0"/>
              <a:t>cost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50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/>
              </a:rPr>
              <a:t>How </a:t>
            </a:r>
            <a:r>
              <a:rPr lang="en-US" sz="4000" dirty="0" smtClean="0">
                <a:effectLst/>
              </a:rPr>
              <a:t>Do </a:t>
            </a:r>
            <a:r>
              <a:rPr lang="en-US" sz="4000" dirty="0">
                <a:effectLst/>
              </a:rPr>
              <a:t>You Produce and Deliver Your Products and </a:t>
            </a:r>
            <a:r>
              <a:rPr lang="en-US" sz="4000" dirty="0" smtClean="0">
                <a:effectLst/>
              </a:rPr>
              <a:t>Services?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256031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Operations and strategic </a:t>
            </a:r>
            <a:r>
              <a:rPr lang="en-US" sz="3200" dirty="0" smtClean="0"/>
              <a:t>assets</a:t>
            </a:r>
          </a:p>
          <a:p>
            <a:r>
              <a:rPr lang="en-US" sz="3200" dirty="0"/>
              <a:t>Partners and distribution </a:t>
            </a:r>
            <a:endParaRPr lang="en-US" sz="3200" dirty="0" smtClean="0"/>
          </a:p>
          <a:p>
            <a:r>
              <a:rPr lang="en-US" sz="3200" dirty="0" smtClean="0"/>
              <a:t>Supply </a:t>
            </a:r>
            <a:r>
              <a:rPr lang="en-US" sz="3200" dirty="0"/>
              <a:t>chain </a:t>
            </a:r>
            <a:r>
              <a:rPr lang="en-US" sz="3200" dirty="0" smtClean="0"/>
              <a:t>management</a:t>
            </a:r>
          </a:p>
          <a:p>
            <a:r>
              <a:rPr lang="en-US" sz="3200" dirty="0" smtClean="0"/>
              <a:t>The Elevator Pitch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82928" y="4069073"/>
            <a:ext cx="8778143" cy="2651731"/>
            <a:chOff x="182928" y="4069073"/>
            <a:chExt cx="8778143" cy="2651731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483480059"/>
                </p:ext>
              </p:extLst>
            </p:nvPr>
          </p:nvGraphicFramePr>
          <p:xfrm>
            <a:off x="274366" y="4069073"/>
            <a:ext cx="8686705" cy="265173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82928" y="4247481"/>
              <a:ext cx="45966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9E0101"/>
                  </a:solidFill>
                </a:rPr>
                <a:t>Exhibit 3-8   The Supply Chain</a:t>
              </a:r>
              <a:endParaRPr lang="en-US" sz="2400" b="1" dirty="0">
                <a:solidFill>
                  <a:srgbClr val="9E010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0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Other Options for Starting a New Venture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Buying an existing entity</a:t>
            </a:r>
          </a:p>
          <a:p>
            <a:pPr lvl="1"/>
            <a:r>
              <a:rPr lang="en-US" dirty="0" smtClean="0"/>
              <a:t>Buying </a:t>
            </a:r>
            <a:r>
              <a:rPr lang="en-US" dirty="0"/>
              <a:t>an existing business </a:t>
            </a:r>
            <a:endParaRPr lang="en-US" dirty="0" smtClean="0"/>
          </a:p>
          <a:p>
            <a:pPr lvl="1"/>
            <a:r>
              <a:rPr lang="en-US" dirty="0"/>
              <a:t>Buying a franchise </a:t>
            </a:r>
            <a:endParaRPr lang="en-US" dirty="0" smtClean="0"/>
          </a:p>
          <a:p>
            <a:pPr lvl="1"/>
            <a:r>
              <a:rPr lang="en-US" dirty="0"/>
              <a:t>Buying </a:t>
            </a:r>
            <a:r>
              <a:rPr lang="en-US" dirty="0" smtClean="0"/>
              <a:t>licensing rights</a:t>
            </a:r>
          </a:p>
          <a:p>
            <a:r>
              <a:rPr lang="en-US" sz="3200" dirty="0"/>
              <a:t>Starting a </a:t>
            </a:r>
            <a:r>
              <a:rPr lang="en-US" sz="3200" dirty="0" smtClean="0"/>
              <a:t>corporate </a:t>
            </a:r>
            <a:r>
              <a:rPr lang="en-US" sz="3200" dirty="0"/>
              <a:t>or </a:t>
            </a:r>
            <a:r>
              <a:rPr lang="en-US" sz="3200" dirty="0" smtClean="0"/>
              <a:t>nonprofit </a:t>
            </a:r>
            <a:r>
              <a:rPr lang="en-US" sz="3200" dirty="0"/>
              <a:t>n</a:t>
            </a:r>
            <a:r>
              <a:rPr lang="en-US" sz="3200" dirty="0" smtClean="0"/>
              <a:t>ew venture </a:t>
            </a:r>
          </a:p>
          <a:p>
            <a:pPr lvl="1"/>
            <a:r>
              <a:rPr lang="en-US" dirty="0"/>
              <a:t>Starting a corporate venture </a:t>
            </a:r>
            <a:endParaRPr lang="en-US" dirty="0" smtClean="0"/>
          </a:p>
          <a:p>
            <a:pPr lvl="1"/>
            <a:r>
              <a:rPr lang="en-US" dirty="0"/>
              <a:t>Starting a nonprofit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85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2000"/>
              </a:spcBef>
              <a:buClr>
                <a:srgbClr val="005785"/>
              </a:buClr>
              <a:buSzPct val="110000"/>
            </a:pPr>
            <a:r>
              <a:rPr lang="en-US" dirty="0">
                <a:solidFill>
                  <a:srgbClr val="000000"/>
                </a:solidFill>
                <a:effectLst/>
                <a:ea typeface="+mn-ea"/>
              </a:rPr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2148853"/>
            <a:ext cx="8317184" cy="3794747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1900" dirty="0" smtClean="0"/>
              <a:t>Define </a:t>
            </a:r>
            <a:r>
              <a:rPr lang="en-US" sz="1900" dirty="0"/>
              <a:t>creativity, innovation, opportunity, </a:t>
            </a:r>
            <a:r>
              <a:rPr lang="en-US" sz="1900" dirty="0" smtClean="0"/>
              <a:t>problem-solving</a:t>
            </a:r>
            <a:r>
              <a:rPr lang="en-US" sz="1900" dirty="0"/>
              <a:t>, and </a:t>
            </a:r>
            <a:r>
              <a:rPr lang="en-US" sz="1900" dirty="0" smtClean="0"/>
              <a:t>decision-making </a:t>
            </a:r>
            <a:r>
              <a:rPr lang="en-US" sz="1900" dirty="0"/>
              <a:t>and e</a:t>
            </a:r>
            <a:r>
              <a:rPr lang="en-US" sz="1900" dirty="0" smtClean="0"/>
              <a:t>xplain </a:t>
            </a:r>
            <a:r>
              <a:rPr lang="en-US" sz="1900" dirty="0"/>
              <a:t>their interrelationship.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Briefly </a:t>
            </a:r>
            <a:r>
              <a:rPr lang="en-US" sz="1900" dirty="0"/>
              <a:t>explain the steps in the creative process.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Briefly </a:t>
            </a:r>
            <a:r>
              <a:rPr lang="en-US" sz="1900" dirty="0"/>
              <a:t>explain three techniques for generating creative ideas for new ventures.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Describe </a:t>
            </a:r>
            <a:r>
              <a:rPr lang="en-US" sz="1900" dirty="0"/>
              <a:t>characteristics of entrepreneurs that aid them in recognizing and </a:t>
            </a:r>
            <a:r>
              <a:rPr lang="en-US" sz="1900" dirty="0" smtClean="0"/>
              <a:t>exploiting opportunities</a:t>
            </a:r>
            <a:r>
              <a:rPr lang="en-US" sz="1900" dirty="0"/>
              <a:t>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List </a:t>
            </a:r>
            <a:r>
              <a:rPr lang="en-US" sz="1900" dirty="0"/>
              <a:t>the steps in the </a:t>
            </a:r>
            <a:r>
              <a:rPr lang="en-US" sz="1900" dirty="0" smtClean="0"/>
              <a:t>problem-solving </a:t>
            </a:r>
            <a:r>
              <a:rPr lang="en-US" sz="1900" dirty="0"/>
              <a:t>and </a:t>
            </a:r>
            <a:r>
              <a:rPr lang="en-US" sz="1900" dirty="0" smtClean="0"/>
              <a:t>decision-making </a:t>
            </a:r>
            <a:r>
              <a:rPr lang="en-US" sz="1900" dirty="0"/>
              <a:t>model.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List </a:t>
            </a:r>
            <a:r>
              <a:rPr lang="en-US" sz="1900" dirty="0"/>
              <a:t>the parts of the writing objective model.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Identify </a:t>
            </a:r>
            <a:r>
              <a:rPr lang="en-US" sz="1900" dirty="0"/>
              <a:t>the four questions that are answered by developing a business model.</a:t>
            </a:r>
          </a:p>
          <a:p>
            <a:pPr>
              <a:spcBef>
                <a:spcPts val="800"/>
              </a:spcBef>
            </a:pPr>
            <a:r>
              <a:rPr lang="en-US" sz="1900" dirty="0" smtClean="0"/>
              <a:t>Define </a:t>
            </a:r>
            <a:r>
              <a:rPr lang="en-US" sz="1900" dirty="0"/>
              <a:t>the 20 key terms identified in this chapter.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186220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Entrepreneurial</a:t>
            </a:r>
            <a:r>
              <a:rPr lang="en-US" dirty="0" smtClean="0"/>
              <a:t> </a:t>
            </a:r>
            <a:r>
              <a:rPr lang="en-US" dirty="0" smtClean="0">
                <a:effectLst/>
              </a:rPr>
              <a:t>Behavior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an </a:t>
            </a:r>
            <a:r>
              <a:rPr lang="en-US" sz="3200" dirty="0"/>
              <a:t>lead to a new venture or the improvement of your current employer’s performance </a:t>
            </a:r>
            <a:endParaRPr lang="en-US" sz="3200" dirty="0" smtClean="0"/>
          </a:p>
          <a:p>
            <a:r>
              <a:rPr lang="en-US" sz="3200" dirty="0"/>
              <a:t>I</a:t>
            </a:r>
            <a:r>
              <a:rPr lang="en-US" sz="3200" dirty="0" smtClean="0"/>
              <a:t>s </a:t>
            </a:r>
            <a:r>
              <a:rPr lang="en-US" sz="3200" dirty="0"/>
              <a:t>often rewarded </a:t>
            </a:r>
            <a:endParaRPr lang="en-US" sz="3200" dirty="0" smtClean="0"/>
          </a:p>
          <a:p>
            <a:r>
              <a:rPr lang="en-US" sz="3200" dirty="0" smtClean="0"/>
              <a:t>Results in being </a:t>
            </a:r>
            <a:r>
              <a:rPr lang="en-US" sz="3200" dirty="0"/>
              <a:t>creative </a:t>
            </a:r>
            <a:r>
              <a:rPr lang="en-US" sz="3200" dirty="0" smtClean="0"/>
              <a:t>when improving processes </a:t>
            </a:r>
            <a:r>
              <a:rPr lang="en-US" sz="3200" dirty="0"/>
              <a:t>for doing business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122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Key Terms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65806" y="1691658"/>
            <a:ext cx="4046220" cy="4846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Benchmarking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Brainstorming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Business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model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Competitive advantage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Consumers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Creativity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Critical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success factors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Customers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Decision-making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Focus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group 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480561" y="1691314"/>
            <a:ext cx="4571950" cy="448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Innovation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Mission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statement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Objectives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Opportunity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Problem-solving </a:t>
            </a:r>
            <a:endParaRPr lang="en-US" sz="25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Supply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chain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Sustainability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entrepreneurs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Sustainable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competitive advantage </a:t>
            </a:r>
          </a:p>
          <a:p>
            <a:r>
              <a:rPr lang="en-US" sz="25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Target </a:t>
            </a:r>
            <a:r>
              <a:rPr lang="en-US" sz="25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market </a:t>
            </a:r>
          </a:p>
        </p:txBody>
      </p:sp>
    </p:spTree>
    <p:extLst>
      <p:ext uri="{BB962C8B-B14F-4D97-AF65-F5344CB8AC3E}">
        <p14:creationId xmlns:p14="http://schemas.microsoft.com/office/powerpoint/2010/main" val="241044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7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Interrelationships</a:t>
            </a:r>
            <a:endParaRPr lang="en-US" dirty="0">
              <a:effectLst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63440" y="1600200"/>
            <a:ext cx="4389072" cy="512060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en-US" sz="1800" dirty="0" smtClean="0">
                <a:solidFill>
                  <a:srgbClr val="DE0007"/>
                </a:solidFill>
              </a:rPr>
              <a:t>Creativity</a:t>
            </a:r>
            <a:r>
              <a:rPr lang="en-US" sz="1800" dirty="0" smtClean="0"/>
              <a:t>: the </a:t>
            </a:r>
            <a:r>
              <a:rPr lang="en-US" sz="1800" dirty="0"/>
              <a:t>ability to originate new and </a:t>
            </a:r>
            <a:r>
              <a:rPr lang="en-US" sz="1800" dirty="0" smtClean="0"/>
              <a:t>better ways </a:t>
            </a:r>
            <a:r>
              <a:rPr lang="en-US" sz="1800" dirty="0"/>
              <a:t>of doing things. </a:t>
            </a:r>
            <a:endParaRPr lang="en-US" sz="1800" dirty="0" smtClean="0"/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rgbClr val="DE0007"/>
                </a:solidFill>
              </a:rPr>
              <a:t>Innovation</a:t>
            </a:r>
            <a:r>
              <a:rPr lang="en-US" sz="1800" dirty="0" smtClean="0"/>
              <a:t>: the </a:t>
            </a:r>
            <a:r>
              <a:rPr lang="en-US" sz="1800" dirty="0"/>
              <a:t>implementation of creative ideas</a:t>
            </a:r>
            <a:r>
              <a:rPr lang="en-US" sz="1800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rgbClr val="DE0007"/>
                </a:solidFill>
              </a:rPr>
              <a:t>Opportunity</a:t>
            </a:r>
            <a:r>
              <a:rPr lang="en-US" sz="1800" dirty="0" smtClean="0"/>
              <a:t>: enables innovation of creative </a:t>
            </a:r>
            <a:r>
              <a:rPr lang="en-US" sz="1800" dirty="0"/>
              <a:t>new products and services, processes, or </a:t>
            </a:r>
            <a:r>
              <a:rPr lang="en-US" sz="1800" dirty="0" smtClean="0"/>
              <a:t>business </a:t>
            </a:r>
            <a:r>
              <a:rPr lang="en-US" sz="1800" dirty="0"/>
              <a:t>ventures</a:t>
            </a:r>
            <a:r>
              <a:rPr lang="en-US" sz="1800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rgbClr val="DE0007"/>
                </a:solidFill>
              </a:rPr>
              <a:t>Problem-solving</a:t>
            </a:r>
            <a:r>
              <a:rPr lang="en-US" sz="1800" dirty="0" smtClean="0"/>
              <a:t>: overcoming </a:t>
            </a:r>
            <a:r>
              <a:rPr lang="en-US" sz="1800" dirty="0"/>
              <a:t>obstacles and identifying and exploiting opportunities. </a:t>
            </a:r>
            <a:endParaRPr lang="en-US" sz="1800" dirty="0" smtClean="0"/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rgbClr val="DE0007"/>
                </a:solidFill>
              </a:rPr>
              <a:t>Decision-making</a:t>
            </a:r>
            <a:r>
              <a:rPr lang="en-US" sz="1800" dirty="0" smtClean="0"/>
              <a:t>: process </a:t>
            </a:r>
            <a:r>
              <a:rPr lang="en-US" sz="1800" dirty="0"/>
              <a:t>of selecting </a:t>
            </a:r>
            <a:r>
              <a:rPr lang="en-US" sz="1800" dirty="0" smtClean="0"/>
              <a:t>actions </a:t>
            </a:r>
            <a:r>
              <a:rPr lang="en-US" sz="1800" dirty="0"/>
              <a:t>that will overcome an obstacle or exploit an opportunity. 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42423716"/>
              </p:ext>
            </p:extLst>
          </p:nvPr>
        </p:nvGraphicFramePr>
        <p:xfrm>
          <a:off x="91489" y="1600220"/>
          <a:ext cx="466338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6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Opportunity Theories</a:t>
            </a:r>
            <a:endParaRPr lang="en-US" dirty="0">
              <a:effectLst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rgbClr val="005986"/>
          </a:solidFill>
          <a:ln w="25400">
            <a:solidFill>
              <a:schemeClr val="tx1"/>
            </a:solidFill>
          </a:ln>
        </p:spPr>
        <p:txBody>
          <a:bodyPr anchor="ctr" anchorCtr="0"/>
          <a:lstStyle/>
          <a:p>
            <a:r>
              <a:rPr lang="en-US" dirty="0"/>
              <a:t>Discovery </a:t>
            </a:r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2928" y="2423171"/>
            <a:ext cx="4389072" cy="3824755"/>
          </a:xfrm>
          <a:solidFill>
            <a:schemeClr val="tx2">
              <a:lumMod val="10000"/>
              <a:lumOff val="90000"/>
            </a:schemeClr>
          </a:solidFill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O</a:t>
            </a:r>
            <a:r>
              <a:rPr lang="en-US" dirty="0" smtClean="0"/>
              <a:t>pportunities </a:t>
            </a:r>
            <a:r>
              <a:rPr lang="en-US" dirty="0"/>
              <a:t>arise from shifts in external factors in </a:t>
            </a:r>
            <a:r>
              <a:rPr lang="en-US" dirty="0" smtClean="0"/>
              <a:t>market </a:t>
            </a:r>
            <a:r>
              <a:rPr lang="en-US" dirty="0"/>
              <a:t>or industry </a:t>
            </a:r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pportunities </a:t>
            </a:r>
            <a:r>
              <a:rPr lang="en-US" dirty="0"/>
              <a:t>are out there waiting for someone to discover them. </a:t>
            </a:r>
          </a:p>
          <a:p>
            <a:r>
              <a:rPr lang="en-US" dirty="0" smtClean="0"/>
              <a:t>Entrepreneurs are </a:t>
            </a:r>
            <a:r>
              <a:rPr lang="en-US" dirty="0"/>
              <a:t>more alert and aware and are actually seeking to discover opportunities and turn them into new </a:t>
            </a:r>
            <a:r>
              <a:rPr lang="en-US" dirty="0" smtClean="0"/>
              <a:t>ventures</a:t>
            </a:r>
          </a:p>
          <a:p>
            <a:r>
              <a:rPr lang="en-US" dirty="0" smtClean="0"/>
              <a:t>Jeff Bezos with </a:t>
            </a:r>
            <a:r>
              <a:rPr lang="en-US" dirty="0" err="1" smtClean="0"/>
              <a:t>Amazon.com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rgbClr val="005986"/>
          </a:solidFill>
          <a:ln w="25400">
            <a:solidFill>
              <a:schemeClr val="tx1"/>
            </a:solidFill>
          </a:ln>
        </p:spPr>
        <p:txBody>
          <a:bodyPr anchor="ctr" anchorCtr="0"/>
          <a:lstStyle/>
          <a:p>
            <a:r>
              <a:rPr lang="en-US" dirty="0"/>
              <a:t>Creation </a:t>
            </a:r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51069" y="2423171"/>
            <a:ext cx="4297043" cy="3824755"/>
          </a:xfrm>
          <a:solidFill>
            <a:schemeClr val="tx2">
              <a:lumMod val="10000"/>
              <a:lumOff val="90000"/>
            </a:schemeClr>
          </a:solidFill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1700" dirty="0" smtClean="0"/>
              <a:t>Opportunities created through actions</a:t>
            </a:r>
            <a:r>
              <a:rPr lang="en-US" sz="1700" dirty="0"/>
              <a:t>, reactions, and </a:t>
            </a:r>
            <a:r>
              <a:rPr lang="en-US" sz="1700" dirty="0" smtClean="0"/>
              <a:t>experiments of entrepreneur </a:t>
            </a:r>
            <a:r>
              <a:rPr lang="en-US" sz="1700" dirty="0"/>
              <a:t>around new products and </a:t>
            </a:r>
            <a:r>
              <a:rPr lang="en-US" sz="1700" dirty="0" smtClean="0"/>
              <a:t>services. </a:t>
            </a:r>
          </a:p>
          <a:p>
            <a:r>
              <a:rPr lang="en-US" sz="1700" dirty="0" smtClean="0"/>
              <a:t>Creation </a:t>
            </a:r>
            <a:r>
              <a:rPr lang="en-US" sz="1700" dirty="0"/>
              <a:t>entrepreneurs don’t search for </a:t>
            </a:r>
            <a:r>
              <a:rPr lang="en-US" sz="1700" dirty="0" smtClean="0"/>
              <a:t>opportunities; </a:t>
            </a:r>
            <a:r>
              <a:rPr lang="en-US" sz="1700" dirty="0"/>
              <a:t>they create them and then carefully monitor how the new venture succeeds. </a:t>
            </a:r>
            <a:endParaRPr lang="en-US" sz="1700" dirty="0" smtClean="0"/>
          </a:p>
          <a:p>
            <a:r>
              <a:rPr lang="en-US" sz="1700" dirty="0" smtClean="0"/>
              <a:t>They </a:t>
            </a:r>
            <a:r>
              <a:rPr lang="en-US" sz="1700" dirty="0"/>
              <a:t>generalize from small samples of customers and take more risk with less </a:t>
            </a:r>
            <a:r>
              <a:rPr lang="en-US" sz="1700" dirty="0" smtClean="0"/>
              <a:t>information </a:t>
            </a:r>
          </a:p>
          <a:p>
            <a:r>
              <a:rPr lang="en-US" sz="1700" dirty="0" smtClean="0"/>
              <a:t>Steve Jobs with Apple</a:t>
            </a:r>
            <a:endParaRPr lang="en-US" sz="17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1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Creative Process</a:t>
            </a:r>
            <a:endParaRPr lang="en-US" dirty="0"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391919484"/>
              </p:ext>
            </p:extLst>
          </p:nvPr>
        </p:nvGraphicFramePr>
        <p:xfrm>
          <a:off x="274367" y="1600220"/>
          <a:ext cx="8778144" cy="4704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0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Exhibit 3-1  </a:t>
            </a:r>
            <a:r>
              <a:rPr lang="en-US" sz="3200" dirty="0" smtClean="0">
                <a:effectLst/>
              </a:rPr>
              <a:t>Barriers to Creativity and How to Overcome Them</a:t>
            </a:r>
            <a:endParaRPr lang="en-US" sz="3200" dirty="0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274367" y="2697488"/>
            <a:ext cx="3840480" cy="914390"/>
          </a:xfrm>
          <a:prstGeom prst="roundRect">
            <a:avLst/>
          </a:prstGeom>
          <a:solidFill>
            <a:srgbClr val="E8BD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800" b="1" i="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400" b="1" i="0" kern="1200">
                <a:solidFill>
                  <a:srgbClr val="006699"/>
                </a:solidFill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Fear of looking foolish and making </a:t>
            </a:r>
            <a:r>
              <a:rPr lang="en-US" sz="2400" dirty="0" smtClean="0"/>
              <a:t>mistakes</a:t>
            </a:r>
            <a:endParaRPr lang="en-US" sz="2400" dirty="0"/>
          </a:p>
        </p:txBody>
      </p:sp>
      <p:sp>
        <p:nvSpPr>
          <p:cNvPr id="16" name="Content Placeholder 6"/>
          <p:cNvSpPr txBox="1">
            <a:spLocks/>
          </p:cNvSpPr>
          <p:nvPr/>
        </p:nvSpPr>
        <p:spPr>
          <a:xfrm>
            <a:off x="274367" y="3703317"/>
            <a:ext cx="3840480" cy="82295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800" b="1" i="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400" b="1" i="0" kern="1200">
                <a:solidFill>
                  <a:srgbClr val="006699"/>
                </a:solidFill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Fear of failure </a:t>
            </a:r>
          </a:p>
        </p:txBody>
      </p:sp>
      <p:sp>
        <p:nvSpPr>
          <p:cNvPr id="17" name="Content Placeholder 6"/>
          <p:cNvSpPr txBox="1">
            <a:spLocks/>
          </p:cNvSpPr>
          <p:nvPr/>
        </p:nvSpPr>
        <p:spPr>
          <a:xfrm>
            <a:off x="274367" y="4617707"/>
            <a:ext cx="3840480" cy="9143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800" b="1" i="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400" b="1" i="0" kern="1200">
                <a:solidFill>
                  <a:srgbClr val="006699"/>
                </a:solidFill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Believing you aren’t creative </a:t>
            </a:r>
          </a:p>
        </p:txBody>
      </p:sp>
      <p:sp>
        <p:nvSpPr>
          <p:cNvPr id="18" name="Content Placeholder 6"/>
          <p:cNvSpPr txBox="1">
            <a:spLocks/>
          </p:cNvSpPr>
          <p:nvPr/>
        </p:nvSpPr>
        <p:spPr>
          <a:xfrm>
            <a:off x="274367" y="5623536"/>
            <a:ext cx="3840480" cy="822951"/>
          </a:xfrm>
          <a:prstGeom prst="roundRect">
            <a:avLst/>
          </a:prstGeom>
          <a:solidFill>
            <a:srgbClr val="C8FFF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800" b="1" i="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400" b="1" i="0" kern="1200">
                <a:solidFill>
                  <a:srgbClr val="006699"/>
                </a:solidFill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Responses that kill creativity </a:t>
            </a: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274367" y="1600220"/>
            <a:ext cx="3840480" cy="1005847"/>
          </a:xfrm>
          <a:prstGeom prst="roundRect">
            <a:avLst/>
          </a:prstGeom>
          <a:solidFill>
            <a:srgbClr val="93E0F3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16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2800" b="1" i="0" kern="120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400" b="1" i="0" kern="1200">
                <a:solidFill>
                  <a:srgbClr val="006699"/>
                </a:solidFill>
                <a:latin typeface="Arial"/>
                <a:ea typeface="+mn-ea"/>
                <a:cs typeface="Arial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Searching for the one right logical answer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114805" y="1600220"/>
            <a:ext cx="4846266" cy="1005847"/>
            <a:chOff x="4114805" y="1600220"/>
            <a:chExt cx="4846266" cy="1005847"/>
          </a:xfrm>
        </p:grpSpPr>
        <p:sp>
          <p:nvSpPr>
            <p:cNvPr id="20" name="Content Placeholder 6"/>
            <p:cNvSpPr txBox="1">
              <a:spLocks/>
            </p:cNvSpPr>
            <p:nvPr/>
          </p:nvSpPr>
          <p:spPr>
            <a:xfrm>
              <a:off x="4846316" y="1600220"/>
              <a:ext cx="4114755" cy="1005847"/>
            </a:xfrm>
            <a:prstGeom prst="roundRect">
              <a:avLst/>
            </a:prstGeom>
            <a:solidFill>
              <a:srgbClr val="93E0F3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8000"/>
                </a:srgbClr>
              </a:outerShdw>
            </a:effectLst>
          </p:spPr>
          <p:txBody>
            <a:bodyPr vert="horz" lIns="91440" tIns="45720" rIns="91440" bIns="45720" rtlCol="0" anchor="ctr" anchorCtr="0">
              <a:normAutofit fontScale="92500" lnSpcReduction="20000"/>
            </a:bodyPr>
            <a:lstStyle>
              <a:lvl1pPr marL="349250" indent="-349250" algn="l" defTabSz="914400" rtl="0" eaLnBrk="1" latinLnBrk="0" hangingPunct="1">
                <a:spcBef>
                  <a:spcPts val="1600"/>
                </a:spcBef>
                <a:buClr>
                  <a:srgbClr val="005785"/>
                </a:buClr>
                <a:buSzPct val="110000"/>
                <a:buFont typeface="Wingdings 2" pitchFamily="18" charset="2"/>
                <a:buChar char=""/>
                <a:defRPr lang="en-US" sz="2800" b="1" i="0" kern="1200">
                  <a:solidFill>
                    <a:srgbClr val="000000"/>
                  </a:solidFill>
                  <a:latin typeface="Arial"/>
                  <a:ea typeface="+mn-ea"/>
                  <a:cs typeface="Arial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81C4"/>
                </a:buClr>
                <a:buSzPct val="110000"/>
                <a:buFont typeface="Wingdings 2" pitchFamily="18" charset="2"/>
                <a:buChar char=""/>
                <a:defRPr sz="2400" b="1" i="0" kern="1200">
                  <a:solidFill>
                    <a:srgbClr val="006699"/>
                  </a:solidFill>
                  <a:latin typeface="Arial"/>
                  <a:ea typeface="+mn-ea"/>
                  <a:cs typeface="Arial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b="1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+mn-ea"/>
                  <a:cs typeface="Arial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75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 dirty="0">
                  <a:solidFill>
                    <a:schemeClr val="tx1"/>
                  </a:solidFill>
                </a:rPr>
                <a:t>Realize there can be many alternatives; think outside the </a:t>
              </a:r>
              <a:r>
                <a:rPr lang="en-US" sz="2400" dirty="0" smtClean="0">
                  <a:solidFill>
                    <a:schemeClr val="tx1"/>
                  </a:solidFill>
                </a:rPr>
                <a:t>box. 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4114805" y="1874537"/>
              <a:ext cx="731512" cy="457195"/>
            </a:xfrm>
            <a:prstGeom prst="rightArrow">
              <a:avLst/>
            </a:prstGeom>
            <a:solidFill>
              <a:srgbClr val="80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114805" y="2697488"/>
            <a:ext cx="4846266" cy="914390"/>
            <a:chOff x="4114805" y="2697488"/>
            <a:chExt cx="4846266" cy="91439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2" name="Right Arrow 21"/>
            <p:cNvSpPr/>
            <p:nvPr/>
          </p:nvSpPr>
          <p:spPr>
            <a:xfrm>
              <a:off x="4114805" y="2971805"/>
              <a:ext cx="731512" cy="457195"/>
            </a:xfrm>
            <a:prstGeom prst="rightArrow">
              <a:avLst/>
            </a:prstGeom>
            <a:solidFill>
              <a:srgbClr val="80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Content Placeholder 6"/>
            <p:cNvSpPr txBox="1">
              <a:spLocks/>
            </p:cNvSpPr>
            <p:nvPr/>
          </p:nvSpPr>
          <p:spPr>
            <a:xfrm>
              <a:off x="4846316" y="2697488"/>
              <a:ext cx="4114755" cy="914390"/>
            </a:xfrm>
            <a:prstGeom prst="roundRect">
              <a:avLst/>
            </a:prstGeom>
            <a:solidFill>
              <a:srgbClr val="E8BDA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lIns="91440" tIns="45720" rIns="91440" bIns="45720" rtlCol="0" anchor="ctr" anchorCtr="0">
              <a:noAutofit/>
            </a:bodyPr>
            <a:lstStyle>
              <a:lvl1pPr marL="349250" indent="-349250" algn="l" defTabSz="914400" rtl="0" eaLnBrk="1" latinLnBrk="0" hangingPunct="1">
                <a:spcBef>
                  <a:spcPts val="1600"/>
                </a:spcBef>
                <a:buClr>
                  <a:srgbClr val="005785"/>
                </a:buClr>
                <a:buSzPct val="110000"/>
                <a:buFont typeface="Wingdings 2" pitchFamily="18" charset="2"/>
                <a:buChar char=""/>
                <a:defRPr lang="en-US" sz="2800" b="1" i="0" kern="1200">
                  <a:solidFill>
                    <a:srgbClr val="000000"/>
                  </a:solidFill>
                  <a:latin typeface="Arial"/>
                  <a:ea typeface="+mn-ea"/>
                  <a:cs typeface="Arial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81C4"/>
                </a:buClr>
                <a:buSzPct val="110000"/>
                <a:buFont typeface="Wingdings 2" pitchFamily="18" charset="2"/>
                <a:buChar char=""/>
                <a:defRPr sz="2400" b="1" i="0" kern="1200">
                  <a:solidFill>
                    <a:srgbClr val="006699"/>
                  </a:solidFill>
                  <a:latin typeface="Arial"/>
                  <a:ea typeface="+mn-ea"/>
                  <a:cs typeface="Arial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b="1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+mn-ea"/>
                  <a:cs typeface="Arial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75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100" dirty="0">
                  <a:solidFill>
                    <a:schemeClr val="tx1"/>
                  </a:solidFill>
                </a:rPr>
                <a:t>Realize that entrepreneurship is </a:t>
              </a:r>
              <a:r>
                <a:rPr lang="en-US" sz="2100" dirty="0" smtClean="0">
                  <a:solidFill>
                    <a:schemeClr val="tx1"/>
                  </a:solidFill>
                </a:rPr>
                <a:t>about </a:t>
              </a:r>
              <a:r>
                <a:rPr lang="en-US" sz="2100" dirty="0">
                  <a:solidFill>
                    <a:schemeClr val="tx1"/>
                  </a:solidFill>
                </a:rPr>
                <a:t>taking </a:t>
              </a:r>
              <a:r>
                <a:rPr lang="en-US" sz="2100" dirty="0" smtClean="0">
                  <a:solidFill>
                    <a:schemeClr val="tx1"/>
                  </a:solidFill>
                </a:rPr>
                <a:t>risks. </a:t>
              </a:r>
              <a:endParaRPr lang="en-US" sz="2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14805" y="3703317"/>
            <a:ext cx="4846266" cy="822951"/>
            <a:chOff x="4114805" y="3703317"/>
            <a:chExt cx="4846266" cy="822951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3" name="Right Arrow 22"/>
            <p:cNvSpPr/>
            <p:nvPr/>
          </p:nvSpPr>
          <p:spPr>
            <a:xfrm>
              <a:off x="4114805" y="3977634"/>
              <a:ext cx="731512" cy="457195"/>
            </a:xfrm>
            <a:prstGeom prst="rightArrow">
              <a:avLst/>
            </a:prstGeom>
            <a:solidFill>
              <a:srgbClr val="80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7" name="Content Placeholder 6"/>
            <p:cNvSpPr txBox="1">
              <a:spLocks/>
            </p:cNvSpPr>
            <p:nvPr/>
          </p:nvSpPr>
          <p:spPr>
            <a:xfrm>
              <a:off x="4846316" y="3703317"/>
              <a:ext cx="4114755" cy="822951"/>
            </a:xfrm>
            <a:prstGeom prst="round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lIns="91440" tIns="45720" rIns="91440" bIns="45720" rtlCol="0" anchor="ctr" anchorCtr="0">
              <a:noAutofit/>
            </a:bodyPr>
            <a:lstStyle>
              <a:lvl1pPr marL="349250" indent="-349250" algn="l" defTabSz="914400" rtl="0" eaLnBrk="1" latinLnBrk="0" hangingPunct="1">
                <a:spcBef>
                  <a:spcPts val="1600"/>
                </a:spcBef>
                <a:buClr>
                  <a:srgbClr val="005785"/>
                </a:buClr>
                <a:buSzPct val="110000"/>
                <a:buFont typeface="Wingdings 2" pitchFamily="18" charset="2"/>
                <a:buChar char=""/>
                <a:defRPr lang="en-US" sz="2800" b="1" i="0" kern="1200">
                  <a:solidFill>
                    <a:srgbClr val="000000"/>
                  </a:solidFill>
                  <a:latin typeface="Arial"/>
                  <a:ea typeface="+mn-ea"/>
                  <a:cs typeface="Arial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81C4"/>
                </a:buClr>
                <a:buSzPct val="110000"/>
                <a:buFont typeface="Wingdings 2" pitchFamily="18" charset="2"/>
                <a:buChar char=""/>
                <a:defRPr sz="2400" b="1" i="0" kern="1200">
                  <a:solidFill>
                    <a:srgbClr val="006699"/>
                  </a:solidFill>
                  <a:latin typeface="Arial"/>
                  <a:ea typeface="+mn-ea"/>
                  <a:cs typeface="Arial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b="1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+mn-ea"/>
                  <a:cs typeface="Arial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75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dirty="0">
                  <a:solidFill>
                    <a:schemeClr val="tx1"/>
                  </a:solidFill>
                </a:rPr>
                <a:t>ALL successful people have </a:t>
              </a:r>
              <a:r>
                <a:rPr lang="en-US" sz="1800" dirty="0" smtClean="0">
                  <a:solidFill>
                    <a:schemeClr val="tx1"/>
                  </a:solidFill>
                </a:rPr>
                <a:t>failures. Failure </a:t>
              </a:r>
              <a:r>
                <a:rPr lang="en-US" sz="1800" dirty="0">
                  <a:solidFill>
                    <a:schemeClr val="tx1"/>
                  </a:solidFill>
                </a:rPr>
                <a:t>is a part of the creative </a:t>
              </a:r>
              <a:r>
                <a:rPr lang="en-US" sz="1800" dirty="0" smtClean="0">
                  <a:solidFill>
                    <a:schemeClr val="tx1"/>
                  </a:solidFill>
                </a:rPr>
                <a:t>process. 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114805" y="4617706"/>
            <a:ext cx="4846266" cy="914390"/>
            <a:chOff x="4114805" y="4617706"/>
            <a:chExt cx="4846266" cy="91439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4" name="Right Arrow 23"/>
            <p:cNvSpPr/>
            <p:nvPr/>
          </p:nvSpPr>
          <p:spPr>
            <a:xfrm>
              <a:off x="4114805" y="4800584"/>
              <a:ext cx="731512" cy="457195"/>
            </a:xfrm>
            <a:prstGeom prst="rightArrow">
              <a:avLst/>
            </a:prstGeom>
            <a:solidFill>
              <a:srgbClr val="80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Content Placeholder 6"/>
            <p:cNvSpPr txBox="1">
              <a:spLocks/>
            </p:cNvSpPr>
            <p:nvPr/>
          </p:nvSpPr>
          <p:spPr>
            <a:xfrm>
              <a:off x="4846316" y="4617706"/>
              <a:ext cx="4114755" cy="91439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lIns="91440" tIns="45720" rIns="91440" bIns="45720" rtlCol="0" anchor="ctr" anchorCtr="0">
              <a:normAutofit fontScale="85000" lnSpcReduction="20000"/>
            </a:bodyPr>
            <a:lstStyle>
              <a:lvl1pPr marL="349250" indent="-349250" algn="l" defTabSz="914400" rtl="0" eaLnBrk="1" latinLnBrk="0" hangingPunct="1">
                <a:spcBef>
                  <a:spcPts val="1600"/>
                </a:spcBef>
                <a:buClr>
                  <a:srgbClr val="005785"/>
                </a:buClr>
                <a:buSzPct val="110000"/>
                <a:buFont typeface="Wingdings 2" pitchFamily="18" charset="2"/>
                <a:buChar char=""/>
                <a:defRPr lang="en-US" sz="2800" b="1" i="0" kern="1200">
                  <a:solidFill>
                    <a:srgbClr val="000000"/>
                  </a:solidFill>
                  <a:latin typeface="Arial"/>
                  <a:ea typeface="+mn-ea"/>
                  <a:cs typeface="Arial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81C4"/>
                </a:buClr>
                <a:buSzPct val="110000"/>
                <a:buFont typeface="Wingdings 2" pitchFamily="18" charset="2"/>
                <a:buChar char=""/>
                <a:defRPr sz="2400" b="1" i="0" kern="1200">
                  <a:solidFill>
                    <a:srgbClr val="006699"/>
                  </a:solidFill>
                  <a:latin typeface="Arial"/>
                  <a:ea typeface="+mn-ea"/>
                  <a:cs typeface="Arial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b="1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+mn-ea"/>
                  <a:cs typeface="Arial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75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400" dirty="0">
                  <a:solidFill>
                    <a:schemeClr val="tx1"/>
                  </a:solidFill>
                </a:rPr>
                <a:t>Believe that we all have creative ability, and can improve by working on </a:t>
              </a:r>
              <a:r>
                <a:rPr lang="en-US" sz="2400" dirty="0" smtClean="0">
                  <a:solidFill>
                    <a:schemeClr val="tx1"/>
                  </a:solidFill>
                </a:rPr>
                <a:t>it.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14805" y="5623536"/>
            <a:ext cx="4846266" cy="822951"/>
            <a:chOff x="4114805" y="5623536"/>
            <a:chExt cx="4846266" cy="822951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5" name="Right Arrow 24"/>
            <p:cNvSpPr/>
            <p:nvPr/>
          </p:nvSpPr>
          <p:spPr>
            <a:xfrm>
              <a:off x="4114805" y="5806414"/>
              <a:ext cx="731512" cy="457195"/>
            </a:xfrm>
            <a:prstGeom prst="rightArrow">
              <a:avLst/>
            </a:prstGeom>
            <a:solidFill>
              <a:srgbClr val="80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9" name="Content Placeholder 6"/>
            <p:cNvSpPr txBox="1">
              <a:spLocks/>
            </p:cNvSpPr>
            <p:nvPr/>
          </p:nvSpPr>
          <p:spPr>
            <a:xfrm>
              <a:off x="4846316" y="5623536"/>
              <a:ext cx="4114755" cy="822951"/>
            </a:xfrm>
            <a:prstGeom prst="roundRect">
              <a:avLst/>
            </a:prstGeom>
            <a:solidFill>
              <a:srgbClr val="C8FFFA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lIns="91440" tIns="45720" rIns="91440" bIns="45720" rtlCol="0" anchor="ctr" anchorCtr="0">
              <a:noAutofit/>
            </a:bodyPr>
            <a:lstStyle>
              <a:lvl1pPr marL="349250" indent="-349250" algn="l" defTabSz="914400" rtl="0" eaLnBrk="1" latinLnBrk="0" hangingPunct="1">
                <a:spcBef>
                  <a:spcPts val="1600"/>
                </a:spcBef>
                <a:buClr>
                  <a:srgbClr val="005785"/>
                </a:buClr>
                <a:buSzPct val="110000"/>
                <a:buFont typeface="Wingdings 2" pitchFamily="18" charset="2"/>
                <a:buChar char=""/>
                <a:defRPr lang="en-US" sz="2800" b="1" i="0" kern="1200">
                  <a:solidFill>
                    <a:srgbClr val="000000"/>
                  </a:solidFill>
                  <a:latin typeface="Arial"/>
                  <a:ea typeface="+mn-ea"/>
                  <a:cs typeface="Arial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81C4"/>
                </a:buClr>
                <a:buSzPct val="110000"/>
                <a:buFont typeface="Wingdings 2" pitchFamily="18" charset="2"/>
                <a:buChar char=""/>
                <a:defRPr sz="2400" b="1" i="0" kern="1200">
                  <a:solidFill>
                    <a:srgbClr val="006699"/>
                  </a:solidFill>
                  <a:latin typeface="Arial"/>
                  <a:ea typeface="+mn-ea"/>
                  <a:cs typeface="Arial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b="1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+mn-ea"/>
                  <a:cs typeface="Arial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75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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lang="en-US"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000" dirty="0">
                  <a:solidFill>
                    <a:schemeClr val="tx1"/>
                  </a:solidFill>
                </a:rPr>
                <a:t>Don’t use these </a:t>
              </a:r>
              <a:r>
                <a:rPr lang="en-US" sz="2000" dirty="0" smtClean="0">
                  <a:solidFill>
                    <a:schemeClr val="tx1"/>
                  </a:solidFill>
                </a:rPr>
                <a:t>statements.  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29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>
                <a:effectLst/>
              </a:rPr>
              <a:t>Techniques for Generating Creative </a:t>
            </a:r>
            <a:r>
              <a:rPr lang="en-US" sz="4200" dirty="0" smtClean="0">
                <a:effectLst/>
              </a:rPr>
              <a:t>Ideas: Brainstorming</a:t>
            </a:r>
            <a:endParaRPr lang="en-US" sz="4200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45" y="1508780"/>
            <a:ext cx="8411797" cy="4846267"/>
          </a:xfrm>
        </p:spPr>
        <p:txBody>
          <a:bodyPr>
            <a:noAutofit/>
          </a:bodyPr>
          <a:lstStyle/>
          <a:p>
            <a:pPr marL="0" lvl="0" indent="0">
              <a:spcBef>
                <a:spcPts val="800"/>
              </a:spcBef>
              <a:buNone/>
            </a:pPr>
            <a:r>
              <a:rPr lang="en-US" sz="2400" i="1" dirty="0" smtClean="0"/>
              <a:t>Here are some simple rules for brainstorming (Ex. 3-2)</a:t>
            </a:r>
          </a:p>
          <a:p>
            <a:pPr lvl="0">
              <a:spcBef>
                <a:spcPts val="800"/>
              </a:spcBef>
            </a:pPr>
            <a:r>
              <a:rPr lang="en-US" sz="2300" i="1" dirty="0" smtClean="0">
                <a:solidFill>
                  <a:srgbClr val="800000"/>
                </a:solidFill>
              </a:rPr>
              <a:t>No </a:t>
            </a:r>
            <a:r>
              <a:rPr lang="en-US" sz="2300" i="1" dirty="0">
                <a:solidFill>
                  <a:srgbClr val="800000"/>
                </a:solidFill>
              </a:rPr>
              <a:t>criticism</a:t>
            </a:r>
            <a:r>
              <a:rPr lang="en-US" sz="2300" dirty="0"/>
              <a:t>. Members should not  be negative in their verbal and nonverbal communications (no laughing, frowning, etc</a:t>
            </a:r>
            <a:r>
              <a:rPr lang="en-US" sz="2300" dirty="0" smtClean="0"/>
              <a:t>.).</a:t>
            </a:r>
            <a:endParaRPr lang="en-US" sz="2300" dirty="0"/>
          </a:p>
          <a:p>
            <a:pPr lvl="0">
              <a:spcBef>
                <a:spcPts val="800"/>
              </a:spcBef>
            </a:pPr>
            <a:r>
              <a:rPr lang="en-US" sz="2300" i="1" dirty="0">
                <a:solidFill>
                  <a:srgbClr val="800000"/>
                </a:solidFill>
              </a:rPr>
              <a:t>Quantity</a:t>
            </a:r>
            <a:r>
              <a:rPr lang="en-US" sz="2300" dirty="0"/>
              <a:t>.  Focus on generating as many ideas as possible with no judgment about their quality. </a:t>
            </a:r>
            <a:r>
              <a:rPr lang="en-US" sz="2300" dirty="0" smtClean="0"/>
              <a:t> </a:t>
            </a:r>
            <a:endParaRPr lang="en-US" sz="2300" dirty="0"/>
          </a:p>
          <a:p>
            <a:pPr lvl="0">
              <a:spcBef>
                <a:spcPts val="800"/>
              </a:spcBef>
            </a:pPr>
            <a:r>
              <a:rPr lang="en-US" sz="2300" i="1" dirty="0">
                <a:solidFill>
                  <a:srgbClr val="800000"/>
                </a:solidFill>
              </a:rPr>
              <a:t>Freewheel</a:t>
            </a:r>
            <a:r>
              <a:rPr lang="en-US" sz="2300" dirty="0"/>
              <a:t>.  Encourage the expression of all ideas that come to mind, especially strange, crazy, or weird ideas. </a:t>
            </a:r>
          </a:p>
          <a:p>
            <a:pPr lvl="0">
              <a:spcBef>
                <a:spcPts val="800"/>
              </a:spcBef>
            </a:pPr>
            <a:r>
              <a:rPr lang="en-US" sz="2300" i="1" dirty="0">
                <a:solidFill>
                  <a:srgbClr val="800000"/>
                </a:solidFill>
              </a:rPr>
              <a:t>Extend</a:t>
            </a:r>
            <a:r>
              <a:rPr lang="en-US" sz="2300" dirty="0"/>
              <a:t>.  Try to build on others’ ideas and take them into new directions.</a:t>
            </a:r>
          </a:p>
          <a:p>
            <a:pPr>
              <a:spcBef>
                <a:spcPts val="800"/>
              </a:spcBef>
            </a:pPr>
            <a:r>
              <a:rPr lang="en-US" sz="2300" i="1" dirty="0">
                <a:solidFill>
                  <a:srgbClr val="800000"/>
                </a:solidFill>
              </a:rPr>
              <a:t>Equality</a:t>
            </a:r>
            <a:r>
              <a:rPr lang="en-US" sz="2300" dirty="0"/>
              <a:t>.  Ignore rank and status;  all member contributions are of equal value.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64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More Techniques </a:t>
            </a:r>
            <a:r>
              <a:rPr lang="en-US" dirty="0">
                <a:effectLst/>
              </a:rPr>
              <a:t>for Generating Creative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Focus group</a:t>
            </a:r>
          </a:p>
          <a:p>
            <a:pPr lvl="1"/>
            <a:r>
              <a:rPr lang="en-US" dirty="0" smtClean="0"/>
              <a:t>A question </a:t>
            </a:r>
            <a:r>
              <a:rPr lang="en-US" dirty="0"/>
              <a:t>and discussion meeting in which participants are included based on their relationship to the problem or opportunity </a:t>
            </a:r>
            <a:endParaRPr lang="en-US" dirty="0" smtClean="0"/>
          </a:p>
          <a:p>
            <a:pPr lvl="1"/>
            <a:r>
              <a:rPr lang="en-US" dirty="0" smtClean="0"/>
              <a:t>A good </a:t>
            </a:r>
            <a:r>
              <a:rPr lang="en-US" dirty="0"/>
              <a:t>follow-up to brainstorming because it can refine a new idea </a:t>
            </a:r>
          </a:p>
          <a:p>
            <a:r>
              <a:rPr lang="en-US" dirty="0" smtClean="0"/>
              <a:t>Library research </a:t>
            </a:r>
          </a:p>
          <a:p>
            <a:r>
              <a:rPr lang="en-US" dirty="0" smtClean="0"/>
              <a:t>Internet research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84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57"/>
            <a:ext cx="9144000" cy="1336956"/>
          </a:xfrm>
        </p:spPr>
        <p:txBody>
          <a:bodyPr/>
          <a:lstStyle/>
          <a:p>
            <a:r>
              <a:rPr lang="en-US" dirty="0" smtClean="0">
                <a:effectLst/>
              </a:rPr>
              <a:t>Recognizing </a:t>
            </a:r>
            <a:r>
              <a:rPr lang="en-US" dirty="0">
                <a:effectLst/>
              </a:rPr>
              <a:t>and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Exploiting </a:t>
            </a:r>
            <a:r>
              <a:rPr lang="en-US" dirty="0">
                <a:effectLst/>
              </a:rPr>
              <a:t>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Knowledge and </a:t>
            </a:r>
            <a:r>
              <a:rPr lang="en-US" sz="3200" dirty="0" smtClean="0"/>
              <a:t>experience </a:t>
            </a:r>
          </a:p>
          <a:p>
            <a:pPr lvl="1"/>
            <a:r>
              <a:rPr lang="en-US" sz="2600" dirty="0"/>
              <a:t>More than </a:t>
            </a:r>
            <a:r>
              <a:rPr lang="en-US" sz="2600" dirty="0" smtClean="0"/>
              <a:t>40% </a:t>
            </a:r>
            <a:r>
              <a:rPr lang="en-US" sz="2600" dirty="0"/>
              <a:t>who became entrepreneurs </a:t>
            </a:r>
            <a:r>
              <a:rPr lang="en-US" sz="2600" dirty="0" smtClean="0"/>
              <a:t>worked </a:t>
            </a:r>
            <a:r>
              <a:rPr lang="en-US" sz="2600" dirty="0"/>
              <a:t>as employees for companies in the same or related industry </a:t>
            </a:r>
            <a:endParaRPr lang="en-US" sz="2600" dirty="0" smtClean="0"/>
          </a:p>
          <a:p>
            <a:r>
              <a:rPr lang="en-US" sz="3200" dirty="0" smtClean="0"/>
              <a:t>Networks</a:t>
            </a:r>
          </a:p>
          <a:p>
            <a:pPr lvl="1"/>
            <a:r>
              <a:rPr lang="en-US" sz="2600" dirty="0"/>
              <a:t>Networks contribute to innovation and firm performance</a:t>
            </a:r>
          </a:p>
          <a:p>
            <a:pPr lvl="1"/>
            <a:r>
              <a:rPr lang="en-US" sz="2600" dirty="0"/>
              <a:t>Social networking will expose you to more opportunities </a:t>
            </a:r>
          </a:p>
          <a:p>
            <a:r>
              <a:rPr lang="en-US" sz="3200" dirty="0" smtClean="0"/>
              <a:t>Alertness and the use of creative </a:t>
            </a:r>
            <a:r>
              <a:rPr lang="en-US" sz="3200" dirty="0"/>
              <a:t>process</a:t>
            </a:r>
          </a:p>
          <a:p>
            <a:pPr lvl="1"/>
            <a:r>
              <a:rPr lang="en-US" sz="2600" dirty="0"/>
              <a:t>A</a:t>
            </a:r>
            <a:r>
              <a:rPr lang="en-US" sz="2600" dirty="0" smtClean="0"/>
              <a:t>lertness </a:t>
            </a:r>
            <a:r>
              <a:rPr lang="en-US" sz="2600" dirty="0"/>
              <a:t>is largely a learned skill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56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8999</TotalTime>
  <Words>1523</Words>
  <Application>Microsoft Office PowerPoint</Application>
  <PresentationFormat>On-screen Show (4:3)</PresentationFormat>
  <Paragraphs>228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LussierPPT-12_2013</vt:lpstr>
      <vt:lpstr>CHAPTER 3</vt:lpstr>
      <vt:lpstr>Learning Outcomes</vt:lpstr>
      <vt:lpstr>Interrelationships</vt:lpstr>
      <vt:lpstr>Opportunity Theories</vt:lpstr>
      <vt:lpstr>The Creative Process</vt:lpstr>
      <vt:lpstr>Exhibit 3-1  Barriers to Creativity and How to Overcome Them</vt:lpstr>
      <vt:lpstr>Techniques for Generating Creative Ideas: Brainstorming</vt:lpstr>
      <vt:lpstr>More Techniques for Generating Creative Ideas</vt:lpstr>
      <vt:lpstr>Recognizing and  Exploiting Opportunities </vt:lpstr>
      <vt:lpstr>Recognizing and  Exploiting Opportunities </vt:lpstr>
      <vt:lpstr>Opportunities in Trends </vt:lpstr>
      <vt:lpstr>Exhibit 3-3  Social Trends</vt:lpstr>
      <vt:lpstr>Solving Problems, Making Decisions, Setting Objectives</vt:lpstr>
      <vt:lpstr>Exhibit 3-6    The Business Model Questions </vt:lpstr>
      <vt:lpstr>What Product and Service Value Do You Offer? </vt:lpstr>
      <vt:lpstr>Who Are Your Customers and Consumers?</vt:lpstr>
      <vt:lpstr>How to Make a Profit</vt:lpstr>
      <vt:lpstr>How Do You Produce and Deliver Your Products and Services? </vt:lpstr>
      <vt:lpstr>Other Options for Starting a New Venture </vt:lpstr>
      <vt:lpstr>Entrepreneurial Behavior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3: What Business? How Do You Find Opportunities and Develop a Business Model?</dc:subject>
  <dc:creator>Jimidene Murphey</dc:creator>
  <cp:keywords/>
  <dc:description/>
  <cp:lastModifiedBy>katielandmark</cp:lastModifiedBy>
  <cp:revision>751</cp:revision>
  <dcterms:created xsi:type="dcterms:W3CDTF">2003-02-17T02:06:55Z</dcterms:created>
  <dcterms:modified xsi:type="dcterms:W3CDTF">2014-06-11T13:33:17Z</dcterms:modified>
  <cp:category/>
</cp:coreProperties>
</file>