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32"/>
  </p:notesMasterIdLst>
  <p:handoutMasterIdLst>
    <p:handoutMasterId r:id="rId33"/>
  </p:handoutMasterIdLst>
  <p:sldIdLst>
    <p:sldId id="1258" r:id="rId2"/>
    <p:sldId id="1262" r:id="rId3"/>
    <p:sldId id="1247" r:id="rId4"/>
    <p:sldId id="1248" r:id="rId5"/>
    <p:sldId id="1229" r:id="rId6"/>
    <p:sldId id="1263" r:id="rId7"/>
    <p:sldId id="1249" r:id="rId8"/>
    <p:sldId id="1210" r:id="rId9"/>
    <p:sldId id="1264" r:id="rId10"/>
    <p:sldId id="1251" r:id="rId11"/>
    <p:sldId id="1266" r:id="rId12"/>
    <p:sldId id="1267" r:id="rId13"/>
    <p:sldId id="1268" r:id="rId14"/>
    <p:sldId id="1269" r:id="rId15"/>
    <p:sldId id="1252" r:id="rId16"/>
    <p:sldId id="1265" r:id="rId17"/>
    <p:sldId id="1253" r:id="rId18"/>
    <p:sldId id="1270" r:id="rId19"/>
    <p:sldId id="1254" r:id="rId20"/>
    <p:sldId id="1255" r:id="rId21"/>
    <p:sldId id="1232" r:id="rId22"/>
    <p:sldId id="1256" r:id="rId23"/>
    <p:sldId id="1257" r:id="rId24"/>
    <p:sldId id="1271" r:id="rId25"/>
    <p:sldId id="1272" r:id="rId26"/>
    <p:sldId id="1230" r:id="rId27"/>
    <p:sldId id="1273" r:id="rId28"/>
    <p:sldId id="1274" r:id="rId29"/>
    <p:sldId id="1275" r:id="rId30"/>
    <p:sldId id="1246" r:id="rId31"/>
  </p:sldIdLst>
  <p:sldSz cx="9144000" cy="6858000" type="screen4x3"/>
  <p:notesSz cx="69342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D8F9"/>
    <a:srgbClr val="8E8D1F"/>
    <a:srgbClr val="CAC72B"/>
    <a:srgbClr val="703025"/>
    <a:srgbClr val="54608F"/>
    <a:srgbClr val="FFFFFF"/>
    <a:srgbClr val="20219B"/>
    <a:srgbClr val="6573A9"/>
    <a:srgbClr val="2B8802"/>
    <a:srgbClr val="8035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1" autoAdjust="0"/>
    <p:restoredTop sz="96803" autoAdjust="0"/>
  </p:normalViewPr>
  <p:slideViewPr>
    <p:cSldViewPr>
      <p:cViewPr varScale="1">
        <p:scale>
          <a:sx n="71" d="100"/>
          <a:sy n="71" d="100"/>
        </p:scale>
        <p:origin x="-6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8A7647-6131-492D-9C28-C4181EA59106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E5F18E-39EA-41EB-BC8D-0CD868604454}">
      <dgm:prSet phldrT="[Text]" custT="1"/>
      <dgm:spPr>
        <a:solidFill>
          <a:srgbClr val="20219B"/>
        </a:solidFill>
        <a:ln>
          <a:solidFill>
            <a:schemeClr val="tx1"/>
          </a:solidFill>
        </a:ln>
        <a:effectLst>
          <a:outerShdw blurRad="180975" dist="50800" dir="2700000" sx="102000" sy="102000" algn="tl" rotWithShape="0">
            <a:schemeClr val="bg1">
              <a:lumMod val="50000"/>
              <a:alpha val="75000"/>
            </a:schemeClr>
          </a:outerShdw>
        </a:effectLst>
      </dgm:spPr>
      <dgm:t>
        <a:bodyPr/>
        <a:lstStyle/>
        <a:p>
          <a:r>
            <a:rPr lang="en-US" sz="2000" b="1" dirty="0" smtClean="0">
              <a:effectLst>
                <a:outerShdw blurRad="38100" dist="25400" dir="2700000" algn="tl" rotWithShape="0">
                  <a:srgbClr val="000000">
                    <a:alpha val="43000"/>
                  </a:srgbClr>
                </a:outerShdw>
              </a:effectLst>
            </a:rPr>
            <a:t>You usually have no established suppliers, vendors, or access to low-cost inputs</a:t>
          </a:r>
          <a:endParaRPr lang="en-US" sz="2000" b="1" dirty="0">
            <a:effectLst>
              <a:outerShdw blurRad="38100" dist="25400" dir="27000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237B93EB-7848-4E70-BB91-9FA6974193B6}" type="parTrans" cxnId="{2144114F-A410-400F-A08B-3E87B5E7A820}">
      <dgm:prSet/>
      <dgm:spPr/>
      <dgm:t>
        <a:bodyPr/>
        <a:lstStyle/>
        <a:p>
          <a:endParaRPr lang="en-US"/>
        </a:p>
      </dgm:t>
    </dgm:pt>
    <dgm:pt modelId="{236CF170-D599-4F67-922E-2C456D8E1F54}" type="sibTrans" cxnId="{2144114F-A410-400F-A08B-3E87B5E7A820}">
      <dgm:prSet/>
      <dgm:spPr/>
      <dgm:t>
        <a:bodyPr/>
        <a:lstStyle/>
        <a:p>
          <a:endParaRPr lang="en-US"/>
        </a:p>
      </dgm:t>
    </dgm:pt>
    <dgm:pt modelId="{83395294-7BFD-4255-B4BF-DF98592DF2BF}">
      <dgm:prSet phldrT="[Text]" custT="1"/>
      <dgm:spPr>
        <a:solidFill>
          <a:schemeClr val="accent5">
            <a:lumMod val="50000"/>
          </a:schemeClr>
        </a:solidFill>
        <a:ln>
          <a:solidFill>
            <a:schemeClr val="tx1"/>
          </a:solidFill>
        </a:ln>
        <a:effectLst>
          <a:outerShdw blurRad="180975" dist="50800" dir="2700000" sx="102000" sy="102000" algn="tl" rotWithShape="0">
            <a:schemeClr val="bg1">
              <a:lumMod val="50000"/>
              <a:alpha val="75000"/>
            </a:schemeClr>
          </a:outerShdw>
        </a:effectLst>
      </dgm:spPr>
      <dgm:t>
        <a:bodyPr/>
        <a:lstStyle/>
        <a:p>
          <a:r>
            <a:rPr lang="en-US" sz="2000" b="1" dirty="0" smtClean="0">
              <a:effectLst>
                <a:outerShdw blurRad="38100" dist="25400" dir="2700000" algn="tl" rotWithShape="0">
                  <a:srgbClr val="000000">
                    <a:alpha val="43000"/>
                  </a:srgbClr>
                </a:outerShdw>
              </a:effectLst>
            </a:rPr>
            <a:t>You usually have no marketing support, management training, and established procedures</a:t>
          </a:r>
          <a:endParaRPr lang="en-US" sz="2000" b="1" dirty="0">
            <a:effectLst>
              <a:outerShdw blurRad="38100" dist="25400" dir="27000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838DFC53-5419-4631-872F-86EADC4F3C78}" type="sibTrans" cxnId="{45864E85-71FD-4057-972B-2D370BC73212}">
      <dgm:prSet/>
      <dgm:spPr/>
      <dgm:t>
        <a:bodyPr/>
        <a:lstStyle/>
        <a:p>
          <a:endParaRPr lang="en-US"/>
        </a:p>
      </dgm:t>
    </dgm:pt>
    <dgm:pt modelId="{DA8B1D05-7C49-4695-9D67-A244BB5B2AF2}" type="parTrans" cxnId="{45864E85-71FD-4057-972B-2D370BC73212}">
      <dgm:prSet/>
      <dgm:spPr/>
      <dgm:t>
        <a:bodyPr/>
        <a:lstStyle/>
        <a:p>
          <a:endParaRPr lang="en-US"/>
        </a:p>
      </dgm:t>
    </dgm:pt>
    <dgm:pt modelId="{E5FEE0EC-50FC-4C9E-9442-8F446CAA1527}">
      <dgm:prSet phldrT="[Text]" custT="1"/>
      <dgm:spPr>
        <a:solidFill>
          <a:srgbClr val="336699"/>
        </a:solidFill>
        <a:ln>
          <a:solidFill>
            <a:schemeClr val="tx1"/>
          </a:solidFill>
        </a:ln>
        <a:effectLst>
          <a:outerShdw blurRad="244475" dist="88900" dir="2700000" algn="tl" rotWithShape="0">
            <a:schemeClr val="bg1">
              <a:lumMod val="50000"/>
            </a:schemeClr>
          </a:outerShdw>
        </a:effectLst>
      </dgm:spPr>
      <dgm:t>
        <a:bodyPr/>
        <a:lstStyle/>
        <a:p>
          <a:r>
            <a:rPr lang="en-US" sz="2000" b="1" dirty="0" smtClean="0">
              <a:effectLst>
                <a:outerShdw blurRad="38100" dist="25400" dir="2700000" algn="tl" rotWithShape="0">
                  <a:srgbClr val="000000">
                    <a:alpha val="43000"/>
                  </a:srgbClr>
                </a:outerShdw>
              </a:effectLst>
            </a:rPr>
            <a:t>You have no company reputation nor brand recognition to help get customers</a:t>
          </a:r>
          <a:endParaRPr lang="en-US" sz="2000" b="1" dirty="0">
            <a:effectLst>
              <a:outerShdw blurRad="38100" dist="25400" dir="27000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08C14FB9-F4DA-4A84-9629-03000B618917}" type="sibTrans" cxnId="{418FBA34-9161-49B6-B5AE-81F4F4EA20B5}">
      <dgm:prSet/>
      <dgm:spPr/>
      <dgm:t>
        <a:bodyPr/>
        <a:lstStyle/>
        <a:p>
          <a:endParaRPr lang="en-US"/>
        </a:p>
      </dgm:t>
    </dgm:pt>
    <dgm:pt modelId="{5D34F41B-FCB7-42D5-BB78-09C5EEE7F707}" type="parTrans" cxnId="{418FBA34-9161-49B6-B5AE-81F4F4EA20B5}">
      <dgm:prSet/>
      <dgm:spPr/>
      <dgm:t>
        <a:bodyPr/>
        <a:lstStyle/>
        <a:p>
          <a:endParaRPr lang="en-US"/>
        </a:p>
      </dgm:t>
    </dgm:pt>
    <dgm:pt modelId="{B56AFA0F-F290-4922-BCAB-17F56AE86A1C}">
      <dgm:prSet phldrT="[Text]" custT="1"/>
      <dgm:spPr>
        <a:solidFill>
          <a:srgbClr val="6573A9"/>
        </a:solidFill>
        <a:ln>
          <a:solidFill>
            <a:schemeClr val="tx1"/>
          </a:solidFill>
        </a:ln>
        <a:effectLst>
          <a:outerShdw blurRad="244475" dist="88900" dir="2700000" algn="tl" rotWithShape="0">
            <a:schemeClr val="bg1">
              <a:lumMod val="50000"/>
            </a:schemeClr>
          </a:outerShdw>
        </a:effectLst>
      </dgm:spPr>
      <dgm:t>
        <a:bodyPr/>
        <a:lstStyle/>
        <a:p>
          <a:r>
            <a:rPr lang="en-US" sz="2000" b="1" dirty="0" smtClean="0">
              <a:effectLst>
                <a:outerShdw blurRad="38100" dist="25400" dir="2700000" algn="tl" rotWithShape="0">
                  <a:srgbClr val="000000">
                    <a:alpha val="43000"/>
                  </a:srgbClr>
                </a:outerShdw>
              </a:effectLst>
            </a:rPr>
            <a:t>You will be taking the highest risk of losing your time, effort, and investment—uncertain income </a:t>
          </a:r>
          <a:endParaRPr lang="en-US" sz="2000" b="1" dirty="0">
            <a:effectLst>
              <a:outerShdw blurRad="38100" dist="25400" dir="27000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AEF806B2-C928-4313-89D6-F5ECD69480E4}" type="sibTrans" cxnId="{68BF9BDD-3472-4C91-A952-1A5AFF4E4ED5}">
      <dgm:prSet/>
      <dgm:spPr/>
      <dgm:t>
        <a:bodyPr/>
        <a:lstStyle/>
        <a:p>
          <a:endParaRPr lang="en-US"/>
        </a:p>
      </dgm:t>
    </dgm:pt>
    <dgm:pt modelId="{050C69B7-B72F-40D8-8450-0BF8C30713AE}" type="parTrans" cxnId="{68BF9BDD-3472-4C91-A952-1A5AFF4E4ED5}">
      <dgm:prSet/>
      <dgm:spPr/>
      <dgm:t>
        <a:bodyPr/>
        <a:lstStyle/>
        <a:p>
          <a:endParaRPr lang="en-US"/>
        </a:p>
      </dgm:t>
    </dgm:pt>
    <dgm:pt modelId="{509A28F0-8E68-4CCA-AE37-A17ED9628F26}" type="pres">
      <dgm:prSet presAssocID="{348A7647-6131-492D-9C28-C4181EA5910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A16C9EC-4811-46FF-9822-B7E9EDF581D6}" type="pres">
      <dgm:prSet presAssocID="{B56AFA0F-F290-4922-BCAB-17F56AE86A1C}" presName="node" presStyleLbl="node1" presStyleIdx="0" presStyleCnt="4" custScaleY="81495" custLinFactNeighborX="-3846" custLinFactNeighborY="-68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F8FCE6-FDA1-4272-BFFA-8B91E86940E4}" type="pres">
      <dgm:prSet presAssocID="{AEF806B2-C928-4313-89D6-F5ECD69480E4}" presName="sibTrans" presStyleCnt="0"/>
      <dgm:spPr/>
    </dgm:pt>
    <dgm:pt modelId="{EFD6F05C-8B94-499D-854F-3AFF97784F36}" type="pres">
      <dgm:prSet presAssocID="{E5FEE0EC-50FC-4C9E-9442-8F446CAA1527}" presName="node" presStyleLbl="node1" presStyleIdx="1" presStyleCnt="4" custScaleY="81495" custLinFactNeighborX="-3846" custLinFactNeighborY="-68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5DDF7-46B5-4669-B21E-DDF3816ABAFF}" type="pres">
      <dgm:prSet presAssocID="{08C14FB9-F4DA-4A84-9629-03000B618917}" presName="sibTrans" presStyleCnt="0"/>
      <dgm:spPr/>
    </dgm:pt>
    <dgm:pt modelId="{EA89B3D3-719C-4363-9476-85B7A8EB8BE0}" type="pres">
      <dgm:prSet presAssocID="{83395294-7BFD-4255-B4BF-DF98592DF2BF}" presName="node" presStyleLbl="node1" presStyleIdx="2" presStyleCnt="4" custScaleY="81495" custLinFactNeighborY="-40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CC4A9-660D-42EC-B12A-FD0DF9DDCC7C}" type="pres">
      <dgm:prSet presAssocID="{838DFC53-5419-4631-872F-86EADC4F3C78}" presName="sibTrans" presStyleCnt="0"/>
      <dgm:spPr/>
    </dgm:pt>
    <dgm:pt modelId="{70EA6D54-2904-4927-A7F5-1E25A449FA9F}" type="pres">
      <dgm:prSet presAssocID="{74E5F18E-39EA-41EB-BC8D-0CD868604454}" presName="node" presStyleLbl="node1" presStyleIdx="3" presStyleCnt="4" custScaleY="81495" custLinFactNeighborX="-3846" custLinFactNeighborY="-42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A08AD3-C5C7-4948-8FA6-E0450F266B2C}" type="presOf" srcId="{E5FEE0EC-50FC-4C9E-9442-8F446CAA1527}" destId="{EFD6F05C-8B94-499D-854F-3AFF97784F36}" srcOrd="0" destOrd="0" presId="urn:microsoft.com/office/officeart/2005/8/layout/default#1"/>
    <dgm:cxn modelId="{2144114F-A410-400F-A08B-3E87B5E7A820}" srcId="{348A7647-6131-492D-9C28-C4181EA59106}" destId="{74E5F18E-39EA-41EB-BC8D-0CD868604454}" srcOrd="3" destOrd="0" parTransId="{237B93EB-7848-4E70-BB91-9FA6974193B6}" sibTransId="{236CF170-D599-4F67-922E-2C456D8E1F54}"/>
    <dgm:cxn modelId="{7ECE3AA6-0198-4E7D-9F5D-8AC180D97644}" type="presOf" srcId="{83395294-7BFD-4255-B4BF-DF98592DF2BF}" destId="{EA89B3D3-719C-4363-9476-85B7A8EB8BE0}" srcOrd="0" destOrd="0" presId="urn:microsoft.com/office/officeart/2005/8/layout/default#1"/>
    <dgm:cxn modelId="{45864E85-71FD-4057-972B-2D370BC73212}" srcId="{348A7647-6131-492D-9C28-C4181EA59106}" destId="{83395294-7BFD-4255-B4BF-DF98592DF2BF}" srcOrd="2" destOrd="0" parTransId="{DA8B1D05-7C49-4695-9D67-A244BB5B2AF2}" sibTransId="{838DFC53-5419-4631-872F-86EADC4F3C78}"/>
    <dgm:cxn modelId="{68BF9BDD-3472-4C91-A952-1A5AFF4E4ED5}" srcId="{348A7647-6131-492D-9C28-C4181EA59106}" destId="{B56AFA0F-F290-4922-BCAB-17F56AE86A1C}" srcOrd="0" destOrd="0" parTransId="{050C69B7-B72F-40D8-8450-0BF8C30713AE}" sibTransId="{AEF806B2-C928-4313-89D6-F5ECD69480E4}"/>
    <dgm:cxn modelId="{DD2DED59-E95E-43E4-8B66-91C087E46926}" type="presOf" srcId="{348A7647-6131-492D-9C28-C4181EA59106}" destId="{509A28F0-8E68-4CCA-AE37-A17ED9628F26}" srcOrd="0" destOrd="0" presId="urn:microsoft.com/office/officeart/2005/8/layout/default#1"/>
    <dgm:cxn modelId="{D18CD788-A3D4-438C-A291-66EF43274C40}" type="presOf" srcId="{B56AFA0F-F290-4922-BCAB-17F56AE86A1C}" destId="{EA16C9EC-4811-46FF-9822-B7E9EDF581D6}" srcOrd="0" destOrd="0" presId="urn:microsoft.com/office/officeart/2005/8/layout/default#1"/>
    <dgm:cxn modelId="{A92DACCD-B89B-4C17-8897-812A6F452644}" type="presOf" srcId="{74E5F18E-39EA-41EB-BC8D-0CD868604454}" destId="{70EA6D54-2904-4927-A7F5-1E25A449FA9F}" srcOrd="0" destOrd="0" presId="urn:microsoft.com/office/officeart/2005/8/layout/default#1"/>
    <dgm:cxn modelId="{418FBA34-9161-49B6-B5AE-81F4F4EA20B5}" srcId="{348A7647-6131-492D-9C28-C4181EA59106}" destId="{E5FEE0EC-50FC-4C9E-9442-8F446CAA1527}" srcOrd="1" destOrd="0" parTransId="{5D34F41B-FCB7-42D5-BB78-09C5EEE7F707}" sibTransId="{08C14FB9-F4DA-4A84-9629-03000B618917}"/>
    <dgm:cxn modelId="{6F7F8C22-6DEC-4A6C-9EA1-2032AB186181}" type="presParOf" srcId="{509A28F0-8E68-4CCA-AE37-A17ED9628F26}" destId="{EA16C9EC-4811-46FF-9822-B7E9EDF581D6}" srcOrd="0" destOrd="0" presId="urn:microsoft.com/office/officeart/2005/8/layout/default#1"/>
    <dgm:cxn modelId="{EAAC33C6-F743-4BD9-8E99-32B4A66FA9AE}" type="presParOf" srcId="{509A28F0-8E68-4CCA-AE37-A17ED9628F26}" destId="{83F8FCE6-FDA1-4272-BFFA-8B91E86940E4}" srcOrd="1" destOrd="0" presId="urn:microsoft.com/office/officeart/2005/8/layout/default#1"/>
    <dgm:cxn modelId="{13C378DE-9FC7-4805-A2A7-A54BCFCCBC83}" type="presParOf" srcId="{509A28F0-8E68-4CCA-AE37-A17ED9628F26}" destId="{EFD6F05C-8B94-499D-854F-3AFF97784F36}" srcOrd="2" destOrd="0" presId="urn:microsoft.com/office/officeart/2005/8/layout/default#1"/>
    <dgm:cxn modelId="{D822890E-8F5E-4C37-A3FC-ABF23CD74781}" type="presParOf" srcId="{509A28F0-8E68-4CCA-AE37-A17ED9628F26}" destId="{DED5DDF7-46B5-4669-B21E-DDF3816ABAFF}" srcOrd="3" destOrd="0" presId="urn:microsoft.com/office/officeart/2005/8/layout/default#1"/>
    <dgm:cxn modelId="{5AB979B1-64DA-40B2-8A52-E44274522A4C}" type="presParOf" srcId="{509A28F0-8E68-4CCA-AE37-A17ED9628F26}" destId="{EA89B3D3-719C-4363-9476-85B7A8EB8BE0}" srcOrd="4" destOrd="0" presId="urn:microsoft.com/office/officeart/2005/8/layout/default#1"/>
    <dgm:cxn modelId="{851291DC-1A36-4747-B8F7-908EA849629A}" type="presParOf" srcId="{509A28F0-8E68-4CCA-AE37-A17ED9628F26}" destId="{BA7CC4A9-660D-42EC-B12A-FD0DF9DDCC7C}" srcOrd="5" destOrd="0" presId="urn:microsoft.com/office/officeart/2005/8/layout/default#1"/>
    <dgm:cxn modelId="{981CC658-7D3F-4629-A520-F7104543889F}" type="presParOf" srcId="{509A28F0-8E68-4CCA-AE37-A17ED9628F26}" destId="{70EA6D54-2904-4927-A7F5-1E25A449FA9F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E30559-113B-4A85-ABF2-88DE0CA42BD7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01EB5E-23F0-4991-B8A6-FE5BEAE43BE2}">
      <dgm:prSet phldrT="[Text]"/>
      <dgm:spPr>
        <a:solidFill>
          <a:srgbClr val="005986"/>
        </a:solidFill>
        <a:ln>
          <a:solidFill>
            <a:schemeClr val="tx1"/>
          </a:solidFill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You avoid the startup process</a:t>
          </a:r>
          <a:endParaRPr lang="en-US" b="1" dirty="0"/>
        </a:p>
      </dgm:t>
    </dgm:pt>
    <dgm:pt modelId="{20CA06DE-8C36-495F-B9CC-11AC5E93B348}" type="parTrans" cxnId="{2C03AABE-04F9-40E9-97A9-F9801FF6AF2E}">
      <dgm:prSet/>
      <dgm:spPr/>
      <dgm:t>
        <a:bodyPr/>
        <a:lstStyle/>
        <a:p>
          <a:endParaRPr lang="en-US" b="1"/>
        </a:p>
      </dgm:t>
    </dgm:pt>
    <dgm:pt modelId="{2A7C437D-A0A6-48C6-B3BF-9CB652E09EF6}" type="sibTrans" cxnId="{2C03AABE-04F9-40E9-97A9-F9801FF6AF2E}">
      <dgm:prSet/>
      <dgm:spPr/>
      <dgm:t>
        <a:bodyPr/>
        <a:lstStyle/>
        <a:p>
          <a:endParaRPr lang="en-US" b="1"/>
        </a:p>
      </dgm:t>
    </dgm:pt>
    <dgm:pt modelId="{514B2001-1749-4C4E-95CA-1594C57A8A1A}">
      <dgm:prSet phldrT="[Text]"/>
      <dgm:spPr>
        <a:solidFill>
          <a:srgbClr val="005986"/>
        </a:solidFill>
        <a:ln>
          <a:solidFill>
            <a:schemeClr val="tx1"/>
          </a:solidFill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You may get the prior owner to train you to run the business</a:t>
          </a:r>
          <a:endParaRPr lang="en-US" b="1" dirty="0"/>
        </a:p>
      </dgm:t>
    </dgm:pt>
    <dgm:pt modelId="{2E6E88AD-A346-4436-B9B3-B66676D73798}" type="sibTrans" cxnId="{D4AC015B-CC38-4509-8039-18649E2C9800}">
      <dgm:prSet/>
      <dgm:spPr/>
      <dgm:t>
        <a:bodyPr/>
        <a:lstStyle/>
        <a:p>
          <a:endParaRPr lang="en-US" b="1"/>
        </a:p>
      </dgm:t>
    </dgm:pt>
    <dgm:pt modelId="{7FF1D0DF-21F8-40C1-B04B-F5B6A7A98E3E}" type="parTrans" cxnId="{D4AC015B-CC38-4509-8039-18649E2C9800}">
      <dgm:prSet/>
      <dgm:spPr/>
      <dgm:t>
        <a:bodyPr/>
        <a:lstStyle/>
        <a:p>
          <a:endParaRPr lang="en-US" b="1"/>
        </a:p>
      </dgm:t>
    </dgm:pt>
    <dgm:pt modelId="{BA1227BB-DE5C-4E6B-B72E-8F866F838898}">
      <dgm:prSet phldrT="[Text]"/>
      <dgm:spPr>
        <a:solidFill>
          <a:srgbClr val="005986"/>
        </a:solidFill>
        <a:ln>
          <a:solidFill>
            <a:schemeClr val="tx1"/>
          </a:solidFill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You can inherit experienced employees</a:t>
          </a:r>
          <a:endParaRPr lang="en-US" b="1" dirty="0"/>
        </a:p>
      </dgm:t>
    </dgm:pt>
    <dgm:pt modelId="{88394833-8699-4444-8B8E-9B06B732B465}" type="sibTrans" cxnId="{7C22DA75-390C-46D7-8E96-0AA3DECF3EC2}">
      <dgm:prSet/>
      <dgm:spPr/>
      <dgm:t>
        <a:bodyPr/>
        <a:lstStyle/>
        <a:p>
          <a:endParaRPr lang="en-US" b="1"/>
        </a:p>
      </dgm:t>
    </dgm:pt>
    <dgm:pt modelId="{80A51A98-DE56-4D54-8C3A-9F75FB11693C}" type="parTrans" cxnId="{7C22DA75-390C-46D7-8E96-0AA3DECF3EC2}">
      <dgm:prSet/>
      <dgm:spPr/>
      <dgm:t>
        <a:bodyPr/>
        <a:lstStyle/>
        <a:p>
          <a:endParaRPr lang="en-US" b="1"/>
        </a:p>
      </dgm:t>
    </dgm:pt>
    <dgm:pt modelId="{15CB4DF5-9116-41E1-B22E-CAC6EECF2AF1}">
      <dgm:prSet phldrT="[Text]"/>
      <dgm:spPr>
        <a:solidFill>
          <a:srgbClr val="005986"/>
        </a:solidFill>
        <a:ln>
          <a:solidFill>
            <a:schemeClr val="tx1"/>
          </a:solidFill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You can pursue your passion and do things your way to improve the business</a:t>
          </a:r>
          <a:endParaRPr lang="en-US" b="1" dirty="0"/>
        </a:p>
      </dgm:t>
    </dgm:pt>
    <dgm:pt modelId="{9DAA51D1-C9E5-4012-A841-0061D12BD3F2}" type="sibTrans" cxnId="{4C35CC02-55C7-41E5-B242-40C2E49D61AE}">
      <dgm:prSet/>
      <dgm:spPr/>
      <dgm:t>
        <a:bodyPr/>
        <a:lstStyle/>
        <a:p>
          <a:endParaRPr lang="en-US" b="1"/>
        </a:p>
      </dgm:t>
    </dgm:pt>
    <dgm:pt modelId="{3D1527D6-9AA1-41DC-AD5C-1E50A289E508}" type="parTrans" cxnId="{4C35CC02-55C7-41E5-B242-40C2E49D61AE}">
      <dgm:prSet/>
      <dgm:spPr/>
      <dgm:t>
        <a:bodyPr/>
        <a:lstStyle/>
        <a:p>
          <a:endParaRPr lang="en-US" b="1"/>
        </a:p>
      </dgm:t>
    </dgm:pt>
    <dgm:pt modelId="{C3980C5C-C9E0-4E19-AD1C-EBAB2B22CA84}">
      <dgm:prSet phldrT="[Text]"/>
      <dgm:spPr>
        <a:solidFill>
          <a:srgbClr val="005986"/>
        </a:solidFill>
        <a:ln>
          <a:solidFill>
            <a:schemeClr val="tx1"/>
          </a:solidFill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You will have established suppliers and customers with credit terms</a:t>
          </a:r>
          <a:endParaRPr lang="en-US" b="1" dirty="0"/>
        </a:p>
      </dgm:t>
    </dgm:pt>
    <dgm:pt modelId="{A7C5678D-8694-4160-A7E3-A22A5A22018C}" type="sibTrans" cxnId="{36791200-3E3B-404A-8238-213688ECB636}">
      <dgm:prSet/>
      <dgm:spPr/>
      <dgm:t>
        <a:bodyPr/>
        <a:lstStyle/>
        <a:p>
          <a:endParaRPr lang="en-US" b="1"/>
        </a:p>
      </dgm:t>
    </dgm:pt>
    <dgm:pt modelId="{07EDC52B-2229-4001-85E6-0FDCFFEE80B8}" type="parTrans" cxnId="{36791200-3E3B-404A-8238-213688ECB636}">
      <dgm:prSet/>
      <dgm:spPr/>
      <dgm:t>
        <a:bodyPr/>
        <a:lstStyle/>
        <a:p>
          <a:endParaRPr lang="en-US" b="1"/>
        </a:p>
      </dgm:t>
    </dgm:pt>
    <dgm:pt modelId="{A8172A68-1EF5-45CA-B499-7CD3EB375920}">
      <dgm:prSet phldrT="[Text]"/>
      <dgm:spPr>
        <a:solidFill>
          <a:srgbClr val="005986"/>
        </a:solidFill>
        <a:ln>
          <a:solidFill>
            <a:schemeClr val="tx1"/>
          </a:solidFill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You have equipment and inventory</a:t>
          </a:r>
          <a:endParaRPr lang="en-US" b="1" dirty="0"/>
        </a:p>
      </dgm:t>
    </dgm:pt>
    <dgm:pt modelId="{F06384FF-D907-4D9B-9AC5-68825B4EE74B}" type="sibTrans" cxnId="{69789ADF-FEA8-4F97-9E40-EFF96688ADDA}">
      <dgm:prSet/>
      <dgm:spPr/>
      <dgm:t>
        <a:bodyPr/>
        <a:lstStyle/>
        <a:p>
          <a:endParaRPr lang="en-US" b="1"/>
        </a:p>
      </dgm:t>
    </dgm:pt>
    <dgm:pt modelId="{B688B192-4DAF-47AF-90FB-24501EC53726}" type="parTrans" cxnId="{69789ADF-FEA8-4F97-9E40-EFF96688ADDA}">
      <dgm:prSet/>
      <dgm:spPr/>
      <dgm:t>
        <a:bodyPr/>
        <a:lstStyle/>
        <a:p>
          <a:endParaRPr lang="en-US" b="1"/>
        </a:p>
      </dgm:t>
    </dgm:pt>
    <dgm:pt modelId="{E2E2CA81-F60E-42C3-A36D-FAFE93B7B35A}">
      <dgm:prSet phldrT="[Text]"/>
      <dgm:spPr>
        <a:solidFill>
          <a:srgbClr val="005986"/>
        </a:solidFill>
        <a:ln>
          <a:solidFill>
            <a:schemeClr val="tx1"/>
          </a:solidFill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You have an established location, and possibly a company name, reputation, and brand</a:t>
          </a:r>
          <a:endParaRPr lang="en-US" b="1" dirty="0"/>
        </a:p>
      </dgm:t>
    </dgm:pt>
    <dgm:pt modelId="{39A033FD-0DE6-43FA-9C3D-7DFCEAEB664F}" type="sibTrans" cxnId="{E1FB9A6F-369D-40E2-AE76-C7CBAF3DB907}">
      <dgm:prSet/>
      <dgm:spPr/>
      <dgm:t>
        <a:bodyPr/>
        <a:lstStyle/>
        <a:p>
          <a:endParaRPr lang="en-US" b="1"/>
        </a:p>
      </dgm:t>
    </dgm:pt>
    <dgm:pt modelId="{3FFD8AB5-04EF-4A3C-83F8-5159505D621E}" type="parTrans" cxnId="{E1FB9A6F-369D-40E2-AE76-C7CBAF3DB907}">
      <dgm:prSet/>
      <dgm:spPr/>
      <dgm:t>
        <a:bodyPr/>
        <a:lstStyle/>
        <a:p>
          <a:endParaRPr lang="en-US" b="1"/>
        </a:p>
      </dgm:t>
    </dgm:pt>
    <dgm:pt modelId="{EE8A78B7-BC4D-43EC-B3DC-35934F87E106}">
      <dgm:prSet phldrT="[Text]"/>
      <dgm:spPr>
        <a:solidFill>
          <a:srgbClr val="005986"/>
        </a:solidFill>
        <a:ln>
          <a:solidFill>
            <a:schemeClr val="tx1"/>
          </a:solidFill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You may get some financing from prior owner</a:t>
          </a:r>
          <a:endParaRPr lang="en-US" b="1" dirty="0"/>
        </a:p>
      </dgm:t>
    </dgm:pt>
    <dgm:pt modelId="{15690D5C-5A92-437F-BE98-FD31E060CF1B}" type="sibTrans" cxnId="{25618E48-16AF-4265-8E26-FE5D4A46291D}">
      <dgm:prSet/>
      <dgm:spPr/>
      <dgm:t>
        <a:bodyPr/>
        <a:lstStyle/>
        <a:p>
          <a:endParaRPr lang="en-US" b="1"/>
        </a:p>
      </dgm:t>
    </dgm:pt>
    <dgm:pt modelId="{11CC07CF-E8F7-47CF-B40A-04A8FE0D6CC5}" type="parTrans" cxnId="{25618E48-16AF-4265-8E26-FE5D4A46291D}">
      <dgm:prSet/>
      <dgm:spPr/>
      <dgm:t>
        <a:bodyPr/>
        <a:lstStyle/>
        <a:p>
          <a:endParaRPr lang="en-US" b="1"/>
        </a:p>
      </dgm:t>
    </dgm:pt>
    <dgm:pt modelId="{9361191E-9F60-4DE4-9DC8-2583A7812730}">
      <dgm:prSet phldrT="[Text]"/>
      <dgm:spPr>
        <a:solidFill>
          <a:srgbClr val="005986"/>
        </a:solidFill>
        <a:ln>
          <a:solidFill>
            <a:schemeClr val="tx1"/>
          </a:solidFill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You will know the profitability of past performance and the odds of success</a:t>
          </a:r>
          <a:endParaRPr lang="en-US" b="1" dirty="0"/>
        </a:p>
      </dgm:t>
    </dgm:pt>
    <dgm:pt modelId="{A0C9CE2E-2E2F-4EB7-85A2-6AE58018A761}" type="sibTrans" cxnId="{656B4A49-EC91-4B3D-B15A-2BA4D800EF4E}">
      <dgm:prSet/>
      <dgm:spPr/>
      <dgm:t>
        <a:bodyPr/>
        <a:lstStyle/>
        <a:p>
          <a:endParaRPr lang="en-US" b="1"/>
        </a:p>
      </dgm:t>
    </dgm:pt>
    <dgm:pt modelId="{3E3784E2-A1FE-47AC-BDF6-D17D33846D22}" type="parTrans" cxnId="{656B4A49-EC91-4B3D-B15A-2BA4D800EF4E}">
      <dgm:prSet/>
      <dgm:spPr/>
      <dgm:t>
        <a:bodyPr/>
        <a:lstStyle/>
        <a:p>
          <a:endParaRPr lang="en-US" b="1"/>
        </a:p>
      </dgm:t>
    </dgm:pt>
    <dgm:pt modelId="{05E01F4E-3503-4966-A72E-EC62AF060BE7}" type="pres">
      <dgm:prSet presAssocID="{29E30559-113B-4A85-ABF2-88DE0CA42BD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F34F470-34F7-4E72-9CD8-53FE5D8F8DAE}" type="pres">
      <dgm:prSet presAssocID="{5E01EB5E-23F0-4991-B8A6-FE5BEAE43BE2}" presName="node" presStyleLbl="node1" presStyleIdx="0" presStyleCnt="9" custLinFactNeighborY="139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0BC936-B694-43EC-8910-1B3FE704EA9B}" type="pres">
      <dgm:prSet presAssocID="{2A7C437D-A0A6-48C6-B3BF-9CB652E09EF6}" presName="sibTrans" presStyleCnt="0"/>
      <dgm:spPr/>
    </dgm:pt>
    <dgm:pt modelId="{1CCC2027-5577-4966-88C7-39554C363899}" type="pres">
      <dgm:prSet presAssocID="{9361191E-9F60-4DE4-9DC8-2583A7812730}" presName="node" presStyleLbl="node1" presStyleIdx="1" presStyleCnt="9" custLinFactNeighborY="139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EB8575-0845-4984-9848-41EA41295799}" type="pres">
      <dgm:prSet presAssocID="{A0C9CE2E-2E2F-4EB7-85A2-6AE58018A761}" presName="sibTrans" presStyleCnt="0"/>
      <dgm:spPr/>
    </dgm:pt>
    <dgm:pt modelId="{A639C930-342C-4D14-BA9A-DAEA66E62DC4}" type="pres">
      <dgm:prSet presAssocID="{EE8A78B7-BC4D-43EC-B3DC-35934F87E106}" presName="node" presStyleLbl="node1" presStyleIdx="2" presStyleCnt="9" custLinFactNeighborY="139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B3F61D-0CFC-44A3-8BD8-D6B045DED359}" type="pres">
      <dgm:prSet presAssocID="{15690D5C-5A92-437F-BE98-FD31E060CF1B}" presName="sibTrans" presStyleCnt="0"/>
      <dgm:spPr/>
    </dgm:pt>
    <dgm:pt modelId="{886A0115-6C5E-4ED5-BBC3-0E348B937B24}" type="pres">
      <dgm:prSet presAssocID="{E2E2CA81-F60E-42C3-A36D-FAFE93B7B35A}" presName="node" presStyleLbl="node1" presStyleIdx="3" presStyleCnt="9" custLinFactNeighborY="40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805358-6E77-43E7-9BA6-114CEDA777B7}" type="pres">
      <dgm:prSet presAssocID="{39A033FD-0DE6-43FA-9C3D-7DFCEAEB664F}" presName="sibTrans" presStyleCnt="0"/>
      <dgm:spPr/>
    </dgm:pt>
    <dgm:pt modelId="{BA88A081-F92F-4708-BFAF-7827ED483114}" type="pres">
      <dgm:prSet presAssocID="{A8172A68-1EF5-45CA-B499-7CD3EB375920}" presName="node" presStyleLbl="node1" presStyleIdx="4" presStyleCnt="9" custLinFactNeighborY="40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043935-C796-4FB5-993D-CF5E7530F4BF}" type="pres">
      <dgm:prSet presAssocID="{F06384FF-D907-4D9B-9AC5-68825B4EE74B}" presName="sibTrans" presStyleCnt="0"/>
      <dgm:spPr/>
    </dgm:pt>
    <dgm:pt modelId="{CEE9A561-8B2C-417F-9187-1C0334AFA9E3}" type="pres">
      <dgm:prSet presAssocID="{C3980C5C-C9E0-4E19-AD1C-EBAB2B22CA84}" presName="node" presStyleLbl="node1" presStyleIdx="5" presStyleCnt="9" custLinFactNeighborY="40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E3719F-02CA-46B8-A0E8-DADD83204799}" type="pres">
      <dgm:prSet presAssocID="{A7C5678D-8694-4160-A7E3-A22A5A22018C}" presName="sibTrans" presStyleCnt="0"/>
      <dgm:spPr/>
    </dgm:pt>
    <dgm:pt modelId="{8B84C679-E9B0-45B2-AF95-42D2CF455219}" type="pres">
      <dgm:prSet presAssocID="{15CB4DF5-9116-41E1-B22E-CAC6EECF2AF1}" presName="node" presStyleLbl="node1" presStyleIdx="6" presStyleCnt="9" custLinFactNeighborY="-66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4AEE9A-AECE-4550-864C-34CCF536893F}" type="pres">
      <dgm:prSet presAssocID="{9DAA51D1-C9E5-4012-A841-0061D12BD3F2}" presName="sibTrans" presStyleCnt="0"/>
      <dgm:spPr/>
    </dgm:pt>
    <dgm:pt modelId="{DBD7EBC6-BDE0-4D5D-9F6A-3A20ABC6F3C2}" type="pres">
      <dgm:prSet presAssocID="{BA1227BB-DE5C-4E6B-B72E-8F866F838898}" presName="node" presStyleLbl="node1" presStyleIdx="7" presStyleCnt="9" custLinFactNeighborY="-66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DD7480-739B-4E0A-AFC5-2470A3617937}" type="pres">
      <dgm:prSet presAssocID="{88394833-8699-4444-8B8E-9B06B732B465}" presName="sibTrans" presStyleCnt="0"/>
      <dgm:spPr/>
    </dgm:pt>
    <dgm:pt modelId="{29BC1848-E0C9-4C9F-95FC-DAE929099360}" type="pres">
      <dgm:prSet presAssocID="{514B2001-1749-4C4E-95CA-1594C57A8A1A}" presName="node" presStyleLbl="node1" presStyleIdx="8" presStyleCnt="9" custLinFactNeighborY="-66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9E3078-0D43-43B5-B809-51DFDDD07740}" type="presOf" srcId="{EE8A78B7-BC4D-43EC-B3DC-35934F87E106}" destId="{A639C930-342C-4D14-BA9A-DAEA66E62DC4}" srcOrd="0" destOrd="0" presId="urn:microsoft.com/office/officeart/2005/8/layout/default#2"/>
    <dgm:cxn modelId="{6FC140FA-FA83-49E5-9614-12F6972D3073}" type="presOf" srcId="{5E01EB5E-23F0-4991-B8A6-FE5BEAE43BE2}" destId="{CF34F470-34F7-4E72-9CD8-53FE5D8F8DAE}" srcOrd="0" destOrd="0" presId="urn:microsoft.com/office/officeart/2005/8/layout/default#2"/>
    <dgm:cxn modelId="{36791200-3E3B-404A-8238-213688ECB636}" srcId="{29E30559-113B-4A85-ABF2-88DE0CA42BD7}" destId="{C3980C5C-C9E0-4E19-AD1C-EBAB2B22CA84}" srcOrd="5" destOrd="0" parTransId="{07EDC52B-2229-4001-85E6-0FDCFFEE80B8}" sibTransId="{A7C5678D-8694-4160-A7E3-A22A5A22018C}"/>
    <dgm:cxn modelId="{E1FB9A6F-369D-40E2-AE76-C7CBAF3DB907}" srcId="{29E30559-113B-4A85-ABF2-88DE0CA42BD7}" destId="{E2E2CA81-F60E-42C3-A36D-FAFE93B7B35A}" srcOrd="3" destOrd="0" parTransId="{3FFD8AB5-04EF-4A3C-83F8-5159505D621E}" sibTransId="{39A033FD-0DE6-43FA-9C3D-7DFCEAEB664F}"/>
    <dgm:cxn modelId="{69789ADF-FEA8-4F97-9E40-EFF96688ADDA}" srcId="{29E30559-113B-4A85-ABF2-88DE0CA42BD7}" destId="{A8172A68-1EF5-45CA-B499-7CD3EB375920}" srcOrd="4" destOrd="0" parTransId="{B688B192-4DAF-47AF-90FB-24501EC53726}" sibTransId="{F06384FF-D907-4D9B-9AC5-68825B4EE74B}"/>
    <dgm:cxn modelId="{1323CC7D-1829-4DDC-B651-3029D9F796AA}" type="presOf" srcId="{BA1227BB-DE5C-4E6B-B72E-8F866F838898}" destId="{DBD7EBC6-BDE0-4D5D-9F6A-3A20ABC6F3C2}" srcOrd="0" destOrd="0" presId="urn:microsoft.com/office/officeart/2005/8/layout/default#2"/>
    <dgm:cxn modelId="{25618E48-16AF-4265-8E26-FE5D4A46291D}" srcId="{29E30559-113B-4A85-ABF2-88DE0CA42BD7}" destId="{EE8A78B7-BC4D-43EC-B3DC-35934F87E106}" srcOrd="2" destOrd="0" parTransId="{11CC07CF-E8F7-47CF-B40A-04A8FE0D6CC5}" sibTransId="{15690D5C-5A92-437F-BE98-FD31E060CF1B}"/>
    <dgm:cxn modelId="{D4AC015B-CC38-4509-8039-18649E2C9800}" srcId="{29E30559-113B-4A85-ABF2-88DE0CA42BD7}" destId="{514B2001-1749-4C4E-95CA-1594C57A8A1A}" srcOrd="8" destOrd="0" parTransId="{7FF1D0DF-21F8-40C1-B04B-F5B6A7A98E3E}" sibTransId="{2E6E88AD-A346-4436-B9B3-B66676D73798}"/>
    <dgm:cxn modelId="{3B781AEF-6ADB-4469-9FAB-EC525BAD8D2A}" type="presOf" srcId="{E2E2CA81-F60E-42C3-A36D-FAFE93B7B35A}" destId="{886A0115-6C5E-4ED5-BBC3-0E348B937B24}" srcOrd="0" destOrd="0" presId="urn:microsoft.com/office/officeart/2005/8/layout/default#2"/>
    <dgm:cxn modelId="{7C22DA75-390C-46D7-8E96-0AA3DECF3EC2}" srcId="{29E30559-113B-4A85-ABF2-88DE0CA42BD7}" destId="{BA1227BB-DE5C-4E6B-B72E-8F866F838898}" srcOrd="7" destOrd="0" parTransId="{80A51A98-DE56-4D54-8C3A-9F75FB11693C}" sibTransId="{88394833-8699-4444-8B8E-9B06B732B465}"/>
    <dgm:cxn modelId="{3E4DB6EA-2C94-4FDE-A54A-593CB053E952}" type="presOf" srcId="{C3980C5C-C9E0-4E19-AD1C-EBAB2B22CA84}" destId="{CEE9A561-8B2C-417F-9187-1C0334AFA9E3}" srcOrd="0" destOrd="0" presId="urn:microsoft.com/office/officeart/2005/8/layout/default#2"/>
    <dgm:cxn modelId="{BB8DA80C-1FDB-4D0D-83B6-1FE73A78A455}" type="presOf" srcId="{29E30559-113B-4A85-ABF2-88DE0CA42BD7}" destId="{05E01F4E-3503-4966-A72E-EC62AF060BE7}" srcOrd="0" destOrd="0" presId="urn:microsoft.com/office/officeart/2005/8/layout/default#2"/>
    <dgm:cxn modelId="{81137FFD-FEDE-4CE0-BAB2-2E60A7993DA2}" type="presOf" srcId="{514B2001-1749-4C4E-95CA-1594C57A8A1A}" destId="{29BC1848-E0C9-4C9F-95FC-DAE929099360}" srcOrd="0" destOrd="0" presId="urn:microsoft.com/office/officeart/2005/8/layout/default#2"/>
    <dgm:cxn modelId="{2C03AABE-04F9-40E9-97A9-F9801FF6AF2E}" srcId="{29E30559-113B-4A85-ABF2-88DE0CA42BD7}" destId="{5E01EB5E-23F0-4991-B8A6-FE5BEAE43BE2}" srcOrd="0" destOrd="0" parTransId="{20CA06DE-8C36-495F-B9CC-11AC5E93B348}" sibTransId="{2A7C437D-A0A6-48C6-B3BF-9CB652E09EF6}"/>
    <dgm:cxn modelId="{28050C74-521A-4E38-A56C-8C6B99A61E51}" type="presOf" srcId="{A8172A68-1EF5-45CA-B499-7CD3EB375920}" destId="{BA88A081-F92F-4708-BFAF-7827ED483114}" srcOrd="0" destOrd="0" presId="urn:microsoft.com/office/officeart/2005/8/layout/default#2"/>
    <dgm:cxn modelId="{656B4A49-EC91-4B3D-B15A-2BA4D800EF4E}" srcId="{29E30559-113B-4A85-ABF2-88DE0CA42BD7}" destId="{9361191E-9F60-4DE4-9DC8-2583A7812730}" srcOrd="1" destOrd="0" parTransId="{3E3784E2-A1FE-47AC-BDF6-D17D33846D22}" sibTransId="{A0C9CE2E-2E2F-4EB7-85A2-6AE58018A761}"/>
    <dgm:cxn modelId="{4C35CC02-55C7-41E5-B242-40C2E49D61AE}" srcId="{29E30559-113B-4A85-ABF2-88DE0CA42BD7}" destId="{15CB4DF5-9116-41E1-B22E-CAC6EECF2AF1}" srcOrd="6" destOrd="0" parTransId="{3D1527D6-9AA1-41DC-AD5C-1E50A289E508}" sibTransId="{9DAA51D1-C9E5-4012-A841-0061D12BD3F2}"/>
    <dgm:cxn modelId="{FB461011-D25C-4F48-BEE6-DEF7EEA08160}" type="presOf" srcId="{15CB4DF5-9116-41E1-B22E-CAC6EECF2AF1}" destId="{8B84C679-E9B0-45B2-AF95-42D2CF455219}" srcOrd="0" destOrd="0" presId="urn:microsoft.com/office/officeart/2005/8/layout/default#2"/>
    <dgm:cxn modelId="{0478DF27-4B6D-400E-8A6F-4D1A883366CC}" type="presOf" srcId="{9361191E-9F60-4DE4-9DC8-2583A7812730}" destId="{1CCC2027-5577-4966-88C7-39554C363899}" srcOrd="0" destOrd="0" presId="urn:microsoft.com/office/officeart/2005/8/layout/default#2"/>
    <dgm:cxn modelId="{815A9502-E480-46D4-B7A3-35FB4080F92A}" type="presParOf" srcId="{05E01F4E-3503-4966-A72E-EC62AF060BE7}" destId="{CF34F470-34F7-4E72-9CD8-53FE5D8F8DAE}" srcOrd="0" destOrd="0" presId="urn:microsoft.com/office/officeart/2005/8/layout/default#2"/>
    <dgm:cxn modelId="{C6A4C94A-CE0A-4D8A-88DA-92862B40E8DE}" type="presParOf" srcId="{05E01F4E-3503-4966-A72E-EC62AF060BE7}" destId="{EC0BC936-B694-43EC-8910-1B3FE704EA9B}" srcOrd="1" destOrd="0" presId="urn:microsoft.com/office/officeart/2005/8/layout/default#2"/>
    <dgm:cxn modelId="{2F85951C-53AF-47B6-B7C1-EDBF5F0ECCDA}" type="presParOf" srcId="{05E01F4E-3503-4966-A72E-EC62AF060BE7}" destId="{1CCC2027-5577-4966-88C7-39554C363899}" srcOrd="2" destOrd="0" presId="urn:microsoft.com/office/officeart/2005/8/layout/default#2"/>
    <dgm:cxn modelId="{5BEE6F10-6A3F-4252-A2C3-BAC5962D4E07}" type="presParOf" srcId="{05E01F4E-3503-4966-A72E-EC62AF060BE7}" destId="{C3EB8575-0845-4984-9848-41EA41295799}" srcOrd="3" destOrd="0" presId="urn:microsoft.com/office/officeart/2005/8/layout/default#2"/>
    <dgm:cxn modelId="{D545AD19-23E9-4907-A21F-3857B40BA982}" type="presParOf" srcId="{05E01F4E-3503-4966-A72E-EC62AF060BE7}" destId="{A639C930-342C-4D14-BA9A-DAEA66E62DC4}" srcOrd="4" destOrd="0" presId="urn:microsoft.com/office/officeart/2005/8/layout/default#2"/>
    <dgm:cxn modelId="{40E35FBF-6788-4BF1-BD25-C8200FCE3578}" type="presParOf" srcId="{05E01F4E-3503-4966-A72E-EC62AF060BE7}" destId="{65B3F61D-0CFC-44A3-8BD8-D6B045DED359}" srcOrd="5" destOrd="0" presId="urn:microsoft.com/office/officeart/2005/8/layout/default#2"/>
    <dgm:cxn modelId="{679540FA-B9FE-455D-B2C0-23617128493B}" type="presParOf" srcId="{05E01F4E-3503-4966-A72E-EC62AF060BE7}" destId="{886A0115-6C5E-4ED5-BBC3-0E348B937B24}" srcOrd="6" destOrd="0" presId="urn:microsoft.com/office/officeart/2005/8/layout/default#2"/>
    <dgm:cxn modelId="{85087A09-D995-47B5-9198-7200CB0E336D}" type="presParOf" srcId="{05E01F4E-3503-4966-A72E-EC62AF060BE7}" destId="{9C805358-6E77-43E7-9BA6-114CEDA777B7}" srcOrd="7" destOrd="0" presId="urn:microsoft.com/office/officeart/2005/8/layout/default#2"/>
    <dgm:cxn modelId="{4FFAEE88-CCFF-4EB1-9A6D-0DC4F410FD96}" type="presParOf" srcId="{05E01F4E-3503-4966-A72E-EC62AF060BE7}" destId="{BA88A081-F92F-4708-BFAF-7827ED483114}" srcOrd="8" destOrd="0" presId="urn:microsoft.com/office/officeart/2005/8/layout/default#2"/>
    <dgm:cxn modelId="{62B708E7-3331-4C7E-B396-03E693FDFE25}" type="presParOf" srcId="{05E01F4E-3503-4966-A72E-EC62AF060BE7}" destId="{62043935-C796-4FB5-993D-CF5E7530F4BF}" srcOrd="9" destOrd="0" presId="urn:microsoft.com/office/officeart/2005/8/layout/default#2"/>
    <dgm:cxn modelId="{9E191D2F-D24B-4E8E-AA76-97EE33F102A5}" type="presParOf" srcId="{05E01F4E-3503-4966-A72E-EC62AF060BE7}" destId="{CEE9A561-8B2C-417F-9187-1C0334AFA9E3}" srcOrd="10" destOrd="0" presId="urn:microsoft.com/office/officeart/2005/8/layout/default#2"/>
    <dgm:cxn modelId="{46E09048-9D4D-4590-AEE2-E3EFD92E569A}" type="presParOf" srcId="{05E01F4E-3503-4966-A72E-EC62AF060BE7}" destId="{00E3719F-02CA-46B8-A0E8-DADD83204799}" srcOrd="11" destOrd="0" presId="urn:microsoft.com/office/officeart/2005/8/layout/default#2"/>
    <dgm:cxn modelId="{E4D3E9F2-9D80-4720-B839-7D4663403CA6}" type="presParOf" srcId="{05E01F4E-3503-4966-A72E-EC62AF060BE7}" destId="{8B84C679-E9B0-45B2-AF95-42D2CF455219}" srcOrd="12" destOrd="0" presId="urn:microsoft.com/office/officeart/2005/8/layout/default#2"/>
    <dgm:cxn modelId="{13C6F882-9E3C-41D4-87B7-09168D6CC418}" type="presParOf" srcId="{05E01F4E-3503-4966-A72E-EC62AF060BE7}" destId="{294AEE9A-AECE-4550-864C-34CCF536893F}" srcOrd="13" destOrd="0" presId="urn:microsoft.com/office/officeart/2005/8/layout/default#2"/>
    <dgm:cxn modelId="{DA602BA3-7759-476F-B9AD-275ADE6C6049}" type="presParOf" srcId="{05E01F4E-3503-4966-A72E-EC62AF060BE7}" destId="{DBD7EBC6-BDE0-4D5D-9F6A-3A20ABC6F3C2}" srcOrd="14" destOrd="0" presId="urn:microsoft.com/office/officeart/2005/8/layout/default#2"/>
    <dgm:cxn modelId="{FA2F6864-52C1-4CAA-B4F4-029F0F43A2CB}" type="presParOf" srcId="{05E01F4E-3503-4966-A72E-EC62AF060BE7}" destId="{41DD7480-739B-4E0A-AFC5-2470A3617937}" srcOrd="15" destOrd="0" presId="urn:microsoft.com/office/officeart/2005/8/layout/default#2"/>
    <dgm:cxn modelId="{C566034C-B657-4FFB-A0C5-4F359C8AB2C6}" type="presParOf" srcId="{05E01F4E-3503-4966-A72E-EC62AF060BE7}" destId="{29BC1848-E0C9-4C9F-95FC-DAE929099360}" srcOrd="1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E30559-113B-4A85-ABF2-88DE0CA42BD7}" type="doc">
      <dgm:prSet loTypeId="urn:microsoft.com/office/officeart/2005/8/layout/default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51C92F-6B6B-49EB-A8F9-6F77AE798BFC}">
      <dgm:prSet/>
      <dgm:spPr>
        <a:solidFill>
          <a:srgbClr val="005986"/>
        </a:solidFill>
        <a:ln>
          <a:solidFill>
            <a:schemeClr val="tx1"/>
          </a:solidFill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You could buy a business that the owner wants to bail out of because it doesn’t have a good future</a:t>
          </a:r>
          <a:endParaRPr lang="en-US" b="1" dirty="0"/>
        </a:p>
      </dgm:t>
    </dgm:pt>
    <dgm:pt modelId="{471C0AF2-14F8-4FCF-9E83-2BC5E671E013}" type="parTrans" cxnId="{7B11490D-83E3-4788-A639-9272564ACBDD}">
      <dgm:prSet/>
      <dgm:spPr/>
      <dgm:t>
        <a:bodyPr/>
        <a:lstStyle/>
        <a:p>
          <a:endParaRPr lang="en-US" b="1"/>
        </a:p>
      </dgm:t>
    </dgm:pt>
    <dgm:pt modelId="{0BC76F73-0E08-406C-B4BB-DE9205F13879}" type="sibTrans" cxnId="{7B11490D-83E3-4788-A639-9272564ACBDD}">
      <dgm:prSet/>
      <dgm:spPr/>
      <dgm:t>
        <a:bodyPr/>
        <a:lstStyle/>
        <a:p>
          <a:endParaRPr lang="en-US" b="1"/>
        </a:p>
      </dgm:t>
    </dgm:pt>
    <dgm:pt modelId="{148BC36E-48C5-434A-B160-2A84D47F6C47}">
      <dgm:prSet/>
      <dgm:spPr>
        <a:solidFill>
          <a:srgbClr val="005986"/>
        </a:solidFill>
        <a:ln>
          <a:solidFill>
            <a:schemeClr val="tx1"/>
          </a:solidFill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You may pay a high price, and it may take years to get a return on your investment</a:t>
          </a:r>
          <a:endParaRPr lang="en-US" b="1" dirty="0"/>
        </a:p>
      </dgm:t>
    </dgm:pt>
    <dgm:pt modelId="{BA7422DB-0D5B-4896-9B72-218D83BE715D}" type="parTrans" cxnId="{F1FF9B05-27D3-48F2-AF3D-458AA506E02E}">
      <dgm:prSet/>
      <dgm:spPr/>
      <dgm:t>
        <a:bodyPr/>
        <a:lstStyle/>
        <a:p>
          <a:endParaRPr lang="en-US" b="1"/>
        </a:p>
      </dgm:t>
    </dgm:pt>
    <dgm:pt modelId="{7E209D10-84F5-4337-9FF3-9F5820993931}" type="sibTrans" cxnId="{F1FF9B05-27D3-48F2-AF3D-458AA506E02E}">
      <dgm:prSet/>
      <dgm:spPr/>
      <dgm:t>
        <a:bodyPr/>
        <a:lstStyle/>
        <a:p>
          <a:endParaRPr lang="en-US" b="1"/>
        </a:p>
      </dgm:t>
    </dgm:pt>
    <dgm:pt modelId="{749969A2-245B-4C3C-B859-AA78232155E9}">
      <dgm:prSet/>
      <dgm:spPr>
        <a:solidFill>
          <a:srgbClr val="005986"/>
        </a:solidFill>
        <a:ln>
          <a:solidFill>
            <a:schemeClr val="tx1"/>
          </a:solidFill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You could buy a business that may not fit your passion and life style</a:t>
          </a:r>
          <a:endParaRPr lang="en-US" b="1" dirty="0"/>
        </a:p>
      </dgm:t>
    </dgm:pt>
    <dgm:pt modelId="{2742515B-7F33-4A51-BC8A-1729E90DDF4E}" type="parTrans" cxnId="{DD78ABEE-9BD7-4DE9-B160-4712E274FF67}">
      <dgm:prSet/>
      <dgm:spPr/>
      <dgm:t>
        <a:bodyPr/>
        <a:lstStyle/>
        <a:p>
          <a:endParaRPr lang="en-US" b="1"/>
        </a:p>
      </dgm:t>
    </dgm:pt>
    <dgm:pt modelId="{28A0781E-CEAD-4848-BFCD-5548BC979EF0}" type="sibTrans" cxnId="{DD78ABEE-9BD7-4DE9-B160-4712E274FF67}">
      <dgm:prSet/>
      <dgm:spPr/>
      <dgm:t>
        <a:bodyPr/>
        <a:lstStyle/>
        <a:p>
          <a:endParaRPr lang="en-US" b="1"/>
        </a:p>
      </dgm:t>
    </dgm:pt>
    <dgm:pt modelId="{2F00DEA5-73EE-43E7-9294-7F7C4097D7D2}">
      <dgm:prSet/>
      <dgm:spPr>
        <a:solidFill>
          <a:srgbClr val="005986"/>
        </a:solidFill>
        <a:ln>
          <a:solidFill>
            <a:schemeClr val="tx1"/>
          </a:solidFill>
        </a:ln>
        <a:effectLst>
          <a:outerShdw blurRad="50800" dist="38100" dir="2700000" sx="102000" sy="102000" algn="tl" rotWithShape="0">
            <a:schemeClr val="bg1">
              <a:lumMod val="65000"/>
            </a:schemeClr>
          </a:outerShdw>
        </a:effectLst>
      </dgm:spPr>
      <dgm:t>
        <a:bodyPr/>
        <a:lstStyle/>
        <a:p>
          <a:r>
            <a:rPr lang="en-US" b="1" dirty="0" smtClean="0"/>
            <a:t>Your location may no longer be good, or you may need to modernize the facilities</a:t>
          </a:r>
          <a:endParaRPr lang="en-US" b="1" dirty="0"/>
        </a:p>
      </dgm:t>
    </dgm:pt>
    <dgm:pt modelId="{6E6583ED-4899-4B11-AACE-86BA27A08FB9}" type="parTrans" cxnId="{F47AFD72-B864-4A29-BC36-06ECAAB4D293}">
      <dgm:prSet/>
      <dgm:spPr/>
      <dgm:t>
        <a:bodyPr/>
        <a:lstStyle/>
        <a:p>
          <a:endParaRPr lang="en-US" b="1"/>
        </a:p>
      </dgm:t>
    </dgm:pt>
    <dgm:pt modelId="{013E5F00-433B-4D6B-9B5C-3D0FF3AB7E77}" type="sibTrans" cxnId="{F47AFD72-B864-4A29-BC36-06ECAAB4D293}">
      <dgm:prSet/>
      <dgm:spPr/>
      <dgm:t>
        <a:bodyPr/>
        <a:lstStyle/>
        <a:p>
          <a:endParaRPr lang="en-US" b="1"/>
        </a:p>
      </dgm:t>
    </dgm:pt>
    <dgm:pt modelId="{38825A10-8F35-42E4-894F-3EC0E7DEDB95}">
      <dgm:prSet/>
      <dgm:spPr>
        <a:solidFill>
          <a:srgbClr val="005986"/>
        </a:solidFill>
        <a:ln>
          <a:solidFill>
            <a:schemeClr val="tx1"/>
          </a:solidFill>
        </a:ln>
        <a:effectLst>
          <a:outerShdw blurRad="50800" dist="38100" dir="2700000" sx="102000" sy="102000" algn="tl" rotWithShape="0">
            <a:schemeClr val="bg1">
              <a:lumMod val="65000"/>
            </a:schemeClr>
          </a:outerShdw>
        </a:effectLst>
      </dgm:spPr>
      <dgm:t>
        <a:bodyPr/>
        <a:lstStyle/>
        <a:p>
          <a:r>
            <a:rPr lang="en-US" b="1" dirty="0" smtClean="0"/>
            <a:t>You may be inheriting problems and ill will</a:t>
          </a:r>
          <a:endParaRPr lang="en-US" b="1" dirty="0"/>
        </a:p>
      </dgm:t>
    </dgm:pt>
    <dgm:pt modelId="{562D0493-5EFC-48F8-9DE1-4647ECC99247}" type="parTrans" cxnId="{2F7914AF-80F6-4B2D-B118-280EB41469CE}">
      <dgm:prSet/>
      <dgm:spPr/>
      <dgm:t>
        <a:bodyPr/>
        <a:lstStyle/>
        <a:p>
          <a:endParaRPr lang="en-US" b="1"/>
        </a:p>
      </dgm:t>
    </dgm:pt>
    <dgm:pt modelId="{7D3CFD11-498F-4198-A0D8-91B791201521}" type="sibTrans" cxnId="{2F7914AF-80F6-4B2D-B118-280EB41469CE}">
      <dgm:prSet/>
      <dgm:spPr/>
      <dgm:t>
        <a:bodyPr/>
        <a:lstStyle/>
        <a:p>
          <a:endParaRPr lang="en-US" b="1"/>
        </a:p>
      </dgm:t>
    </dgm:pt>
    <dgm:pt modelId="{9300749C-3DD6-4EBF-A62B-E2EAF2E53631}">
      <dgm:prSet/>
      <dgm:spPr>
        <a:solidFill>
          <a:srgbClr val="005986"/>
        </a:solidFill>
        <a:ln>
          <a:solidFill>
            <a:schemeClr val="tx1"/>
          </a:solidFill>
        </a:ln>
        <a:effectLst>
          <a:outerShdw blurRad="50800" dist="38100" dir="2700000" sx="102000" sy="102000" algn="tl" rotWithShape="0">
            <a:schemeClr val="bg1">
              <a:lumMod val="65000"/>
            </a:schemeClr>
          </a:outerShdw>
        </a:effectLst>
      </dgm:spPr>
      <dgm:t>
        <a:bodyPr/>
        <a:lstStyle/>
        <a:p>
          <a:r>
            <a:rPr lang="en-US" b="1" dirty="0" smtClean="0"/>
            <a:t>Your current accounts receivables may be slow, and it may be difficult to change credit practices to speed up cash flow</a:t>
          </a:r>
          <a:endParaRPr lang="en-US" b="1" dirty="0"/>
        </a:p>
      </dgm:t>
    </dgm:pt>
    <dgm:pt modelId="{FF20FE2C-CB2B-47B2-8FEF-F256F97280E5}" type="parTrans" cxnId="{031B4701-E336-42F0-8AE3-CB82B2956D66}">
      <dgm:prSet/>
      <dgm:spPr/>
      <dgm:t>
        <a:bodyPr/>
        <a:lstStyle/>
        <a:p>
          <a:endParaRPr lang="en-US" b="1"/>
        </a:p>
      </dgm:t>
    </dgm:pt>
    <dgm:pt modelId="{F072A104-7108-48E9-BDBF-7473ABD10EFC}" type="sibTrans" cxnId="{031B4701-E336-42F0-8AE3-CB82B2956D66}">
      <dgm:prSet/>
      <dgm:spPr/>
      <dgm:t>
        <a:bodyPr/>
        <a:lstStyle/>
        <a:p>
          <a:endParaRPr lang="en-US" b="1"/>
        </a:p>
      </dgm:t>
    </dgm:pt>
    <dgm:pt modelId="{4A27A58D-BE39-4220-AD09-EEE796AC9DFD}">
      <dgm:prSet/>
      <dgm:spPr>
        <a:solidFill>
          <a:srgbClr val="005986"/>
        </a:solidFill>
        <a:ln>
          <a:solidFill>
            <a:schemeClr val="tx1"/>
          </a:solidFill>
        </a:ln>
        <a:effectLst>
          <a:outerShdw blurRad="50800" dist="38100" dir="2700000" sx="102000" sy="102000" algn="tl" rotWithShape="0">
            <a:schemeClr val="bg1">
              <a:lumMod val="50000"/>
            </a:schemeClr>
          </a:outerShdw>
        </a:effectLst>
      </dgm:spPr>
      <dgm:t>
        <a:bodyPr/>
        <a:lstStyle/>
        <a:p>
          <a:r>
            <a:rPr lang="en-US" b="1" dirty="0" smtClean="0"/>
            <a:t>You could get unwanted or unnecessary employees as part of the deal</a:t>
          </a:r>
          <a:endParaRPr lang="en-US" b="1" dirty="0"/>
        </a:p>
      </dgm:t>
    </dgm:pt>
    <dgm:pt modelId="{6C6F6079-27A7-4507-950C-B52BBC53DC12}" type="parTrans" cxnId="{6CD9A0D6-FD9F-46C5-B6A0-C332EA875E25}">
      <dgm:prSet/>
      <dgm:spPr/>
      <dgm:t>
        <a:bodyPr/>
        <a:lstStyle/>
        <a:p>
          <a:endParaRPr lang="en-US" b="1"/>
        </a:p>
      </dgm:t>
    </dgm:pt>
    <dgm:pt modelId="{206EA367-AA1D-47E4-87C6-93D9AE3EB33E}" type="sibTrans" cxnId="{6CD9A0D6-FD9F-46C5-B6A0-C332EA875E25}">
      <dgm:prSet/>
      <dgm:spPr/>
      <dgm:t>
        <a:bodyPr/>
        <a:lstStyle/>
        <a:p>
          <a:endParaRPr lang="en-US" b="1"/>
        </a:p>
      </dgm:t>
    </dgm:pt>
    <dgm:pt modelId="{03A1CCFE-19EE-0A40-A704-3404AACC7B97}">
      <dgm:prSet/>
      <dgm:spPr>
        <a:solidFill>
          <a:srgbClr val="005986"/>
        </a:solidFill>
        <a:ln>
          <a:solidFill>
            <a:schemeClr val="tx1"/>
          </a:solidFill>
        </a:ln>
        <a:effectLst>
          <a:outerShdw blurRad="50800" dist="38100" dir="2700000" sx="102000" sy="102000" algn="tl" rotWithShape="0">
            <a:schemeClr val="bg1">
              <a:lumMod val="50000"/>
            </a:schemeClr>
          </a:outerShdw>
        </a:effectLst>
      </dgm:spPr>
      <dgm:t>
        <a:bodyPr/>
        <a:lstStyle/>
        <a:p>
          <a:r>
            <a:rPr lang="en-US" b="1" dirty="0" smtClean="0"/>
            <a:t>You could get bored with it</a:t>
          </a:r>
          <a:endParaRPr lang="en-US" b="1" dirty="0"/>
        </a:p>
      </dgm:t>
    </dgm:pt>
    <dgm:pt modelId="{0822D113-AE88-4B4A-894E-BEB3991C2EEC}" type="parTrans" cxnId="{54D57CB1-27C6-904B-9231-C4BA49D81B61}">
      <dgm:prSet/>
      <dgm:spPr/>
      <dgm:t>
        <a:bodyPr/>
        <a:lstStyle/>
        <a:p>
          <a:endParaRPr lang="en-US" b="1"/>
        </a:p>
      </dgm:t>
    </dgm:pt>
    <dgm:pt modelId="{2A46177E-E92A-E446-80E1-DB1BCC365C96}" type="sibTrans" cxnId="{54D57CB1-27C6-904B-9231-C4BA49D81B61}">
      <dgm:prSet/>
      <dgm:spPr/>
      <dgm:t>
        <a:bodyPr/>
        <a:lstStyle/>
        <a:p>
          <a:endParaRPr lang="en-US" b="1"/>
        </a:p>
      </dgm:t>
    </dgm:pt>
    <dgm:pt modelId="{F41FCD13-24EA-0B49-8BA6-C05248BB4E84}">
      <dgm:prSet/>
      <dgm:spPr>
        <a:solidFill>
          <a:srgbClr val="005986"/>
        </a:solidFill>
        <a:ln>
          <a:solidFill>
            <a:schemeClr val="tx1"/>
          </a:solidFill>
        </a:ln>
        <a:effectLst>
          <a:outerShdw blurRad="50800" dist="38100" dir="2700000" sx="102000" sy="102000" algn="tl" rotWithShape="0">
            <a:schemeClr val="bg1">
              <a:lumMod val="50000"/>
            </a:schemeClr>
          </a:outerShdw>
        </a:effectLst>
      </dgm:spPr>
      <dgm:t>
        <a:bodyPr/>
        <a:lstStyle/>
        <a:p>
          <a:r>
            <a:rPr lang="en-US" b="1" dirty="0" smtClean="0"/>
            <a:t>The inventory may be dated, slow-moving, or obsolete</a:t>
          </a:r>
          <a:endParaRPr lang="en-US" b="1" dirty="0"/>
        </a:p>
      </dgm:t>
    </dgm:pt>
    <dgm:pt modelId="{717EF578-5513-1748-AA97-4B716298B414}" type="parTrans" cxnId="{C7C5A2F4-E833-604E-94AA-2CB8B9EE9652}">
      <dgm:prSet/>
      <dgm:spPr/>
      <dgm:t>
        <a:bodyPr/>
        <a:lstStyle/>
        <a:p>
          <a:endParaRPr lang="en-US" b="1"/>
        </a:p>
      </dgm:t>
    </dgm:pt>
    <dgm:pt modelId="{3E3BCD02-158E-E44E-8C68-465BEE2810DB}" type="sibTrans" cxnId="{C7C5A2F4-E833-604E-94AA-2CB8B9EE9652}">
      <dgm:prSet/>
      <dgm:spPr/>
      <dgm:t>
        <a:bodyPr/>
        <a:lstStyle/>
        <a:p>
          <a:endParaRPr lang="en-US" b="1"/>
        </a:p>
      </dgm:t>
    </dgm:pt>
    <dgm:pt modelId="{05E01F4E-3503-4966-A72E-EC62AF060BE7}" type="pres">
      <dgm:prSet presAssocID="{29E30559-113B-4A85-ABF2-88DE0CA42BD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DCF1E05-FD55-4B72-9DD9-CC9A1D1AFF9C}" type="pres">
      <dgm:prSet presAssocID="{F051C92F-6B6B-49EB-A8F9-6F77AE798BFC}" presName="node" presStyleLbl="node1" presStyleIdx="0" presStyleCnt="9" custLinFactNeighborY="139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1865D2-91E8-492F-A004-AF3FD1EA3787}" type="pres">
      <dgm:prSet presAssocID="{0BC76F73-0E08-406C-B4BB-DE9205F13879}" presName="sibTrans" presStyleCnt="0"/>
      <dgm:spPr/>
    </dgm:pt>
    <dgm:pt modelId="{715D9CDC-F817-488C-9AD0-0B5AD32E4775}" type="pres">
      <dgm:prSet presAssocID="{148BC36E-48C5-434A-B160-2A84D47F6C47}" presName="node" presStyleLbl="node1" presStyleIdx="1" presStyleCnt="9" custLinFactNeighborY="139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4CF7E0-1EB6-466E-9C3C-7B6F5CC4FC24}" type="pres">
      <dgm:prSet presAssocID="{7E209D10-84F5-4337-9FF3-9F5820993931}" presName="sibTrans" presStyleCnt="0"/>
      <dgm:spPr/>
    </dgm:pt>
    <dgm:pt modelId="{589F875E-4A84-4E2B-AB06-C45F814F2F01}" type="pres">
      <dgm:prSet presAssocID="{749969A2-245B-4C3C-B859-AA78232155E9}" presName="node" presStyleLbl="node1" presStyleIdx="2" presStyleCnt="9" custLinFactNeighborY="139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5E3390-02EB-49F1-91E2-184737F28076}" type="pres">
      <dgm:prSet presAssocID="{28A0781E-CEAD-4848-BFCD-5548BC979EF0}" presName="sibTrans" presStyleCnt="0"/>
      <dgm:spPr/>
    </dgm:pt>
    <dgm:pt modelId="{EE7A5E26-8C0F-468C-99FD-05E3EBDEF040}" type="pres">
      <dgm:prSet presAssocID="{2F00DEA5-73EE-43E7-9294-7F7C4097D7D2}" presName="node" presStyleLbl="node1" presStyleIdx="3" presStyleCnt="9" custLinFactNeighborY="40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7C6BB4-7094-40FE-BE4E-AD1F5E09E1AA}" type="pres">
      <dgm:prSet presAssocID="{013E5F00-433B-4D6B-9B5C-3D0FF3AB7E77}" presName="sibTrans" presStyleCnt="0"/>
      <dgm:spPr/>
    </dgm:pt>
    <dgm:pt modelId="{89C98F0A-B23B-43B3-927A-960E652D7F1A}" type="pres">
      <dgm:prSet presAssocID="{38825A10-8F35-42E4-894F-3EC0E7DEDB95}" presName="node" presStyleLbl="node1" presStyleIdx="4" presStyleCnt="9" custLinFactNeighborY="40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5D4832-C37D-457A-A1C7-171773810D21}" type="pres">
      <dgm:prSet presAssocID="{7D3CFD11-498F-4198-A0D8-91B791201521}" presName="sibTrans" presStyleCnt="0"/>
      <dgm:spPr/>
    </dgm:pt>
    <dgm:pt modelId="{C6740C00-C2FB-466F-A9F9-0AF6E7C4B776}" type="pres">
      <dgm:prSet presAssocID="{9300749C-3DD6-4EBF-A62B-E2EAF2E53631}" presName="node" presStyleLbl="node1" presStyleIdx="5" presStyleCnt="9" custLinFactNeighborY="40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78B1E-EBCC-4F3F-B311-53ABED80C1C4}" type="pres">
      <dgm:prSet presAssocID="{F072A104-7108-48E9-BDBF-7473ABD10EFC}" presName="sibTrans" presStyleCnt="0"/>
      <dgm:spPr/>
    </dgm:pt>
    <dgm:pt modelId="{FB6B8B45-C9D7-413F-9023-E9302E3AC7BE}" type="pres">
      <dgm:prSet presAssocID="{4A27A58D-BE39-4220-AD09-EEE796AC9DFD}" presName="node" presStyleLbl="node1" presStyleIdx="6" presStyleCnt="9" custLinFactNeighborY="-57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B1937C-0804-064F-9BF9-4EB355C2A834}" type="pres">
      <dgm:prSet presAssocID="{206EA367-AA1D-47E4-87C6-93D9AE3EB33E}" presName="sibTrans" presStyleCnt="0"/>
      <dgm:spPr/>
    </dgm:pt>
    <dgm:pt modelId="{AF3F0CB8-A6E2-794A-8A8A-94D6825EAA9A}" type="pres">
      <dgm:prSet presAssocID="{03A1CCFE-19EE-0A40-A704-3404AACC7B97}" presName="node" presStyleLbl="node1" presStyleIdx="7" presStyleCnt="9" custLinFactNeighborY="-66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5FD518-F99F-C240-B2E6-7402B1443CD0}" type="pres">
      <dgm:prSet presAssocID="{2A46177E-E92A-E446-80E1-DB1BCC365C96}" presName="sibTrans" presStyleCnt="0"/>
      <dgm:spPr/>
    </dgm:pt>
    <dgm:pt modelId="{DFD79E6F-5363-D94F-8965-E5AC58E57A1B}" type="pres">
      <dgm:prSet presAssocID="{F41FCD13-24EA-0B49-8BA6-C05248BB4E84}" presName="node" presStyleLbl="node1" presStyleIdx="8" presStyleCnt="9" custLinFactNeighborX="2000" custLinFactNeighborY="-57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11490D-83E3-4788-A639-9272564ACBDD}" srcId="{29E30559-113B-4A85-ABF2-88DE0CA42BD7}" destId="{F051C92F-6B6B-49EB-A8F9-6F77AE798BFC}" srcOrd="0" destOrd="0" parTransId="{471C0AF2-14F8-4FCF-9E83-2BC5E671E013}" sibTransId="{0BC76F73-0E08-406C-B4BB-DE9205F13879}"/>
    <dgm:cxn modelId="{6CD9A0D6-FD9F-46C5-B6A0-C332EA875E25}" srcId="{29E30559-113B-4A85-ABF2-88DE0CA42BD7}" destId="{4A27A58D-BE39-4220-AD09-EEE796AC9DFD}" srcOrd="6" destOrd="0" parTransId="{6C6F6079-27A7-4507-950C-B52BBC53DC12}" sibTransId="{206EA367-AA1D-47E4-87C6-93D9AE3EB33E}"/>
    <dgm:cxn modelId="{DD78ABEE-9BD7-4DE9-B160-4712E274FF67}" srcId="{29E30559-113B-4A85-ABF2-88DE0CA42BD7}" destId="{749969A2-245B-4C3C-B859-AA78232155E9}" srcOrd="2" destOrd="0" parTransId="{2742515B-7F33-4A51-BC8A-1729E90DDF4E}" sibTransId="{28A0781E-CEAD-4848-BFCD-5548BC979EF0}"/>
    <dgm:cxn modelId="{15E35D94-CD69-4F19-ADA7-DEFA4EC03D04}" type="presOf" srcId="{2F00DEA5-73EE-43E7-9294-7F7C4097D7D2}" destId="{EE7A5E26-8C0F-468C-99FD-05E3EBDEF040}" srcOrd="0" destOrd="0" presId="urn:microsoft.com/office/officeart/2005/8/layout/default#3"/>
    <dgm:cxn modelId="{358A6C52-836C-4733-AD09-D26161A656AE}" type="presOf" srcId="{29E30559-113B-4A85-ABF2-88DE0CA42BD7}" destId="{05E01F4E-3503-4966-A72E-EC62AF060BE7}" srcOrd="0" destOrd="0" presId="urn:microsoft.com/office/officeart/2005/8/layout/default#3"/>
    <dgm:cxn modelId="{00B87B2C-3240-9A4B-900D-86E9403B5E3D}" type="presOf" srcId="{F41FCD13-24EA-0B49-8BA6-C05248BB4E84}" destId="{DFD79E6F-5363-D94F-8965-E5AC58E57A1B}" srcOrd="0" destOrd="0" presId="urn:microsoft.com/office/officeart/2005/8/layout/default#3"/>
    <dgm:cxn modelId="{CB2BB01F-199D-43DD-ACF5-968EEF92C8D6}" type="presOf" srcId="{9300749C-3DD6-4EBF-A62B-E2EAF2E53631}" destId="{C6740C00-C2FB-466F-A9F9-0AF6E7C4B776}" srcOrd="0" destOrd="0" presId="urn:microsoft.com/office/officeart/2005/8/layout/default#3"/>
    <dgm:cxn modelId="{2F7914AF-80F6-4B2D-B118-280EB41469CE}" srcId="{29E30559-113B-4A85-ABF2-88DE0CA42BD7}" destId="{38825A10-8F35-42E4-894F-3EC0E7DEDB95}" srcOrd="4" destOrd="0" parTransId="{562D0493-5EFC-48F8-9DE1-4647ECC99247}" sibTransId="{7D3CFD11-498F-4198-A0D8-91B791201521}"/>
    <dgm:cxn modelId="{7A64AA1A-6B8A-4A8B-AEAB-4C7EFE7D2DC7}" type="presOf" srcId="{148BC36E-48C5-434A-B160-2A84D47F6C47}" destId="{715D9CDC-F817-488C-9AD0-0B5AD32E4775}" srcOrd="0" destOrd="0" presId="urn:microsoft.com/office/officeart/2005/8/layout/default#3"/>
    <dgm:cxn modelId="{54D57CB1-27C6-904B-9231-C4BA49D81B61}" srcId="{29E30559-113B-4A85-ABF2-88DE0CA42BD7}" destId="{03A1CCFE-19EE-0A40-A704-3404AACC7B97}" srcOrd="7" destOrd="0" parTransId="{0822D113-AE88-4B4A-894E-BEB3991C2EEC}" sibTransId="{2A46177E-E92A-E446-80E1-DB1BCC365C96}"/>
    <dgm:cxn modelId="{F47AFD72-B864-4A29-BC36-06ECAAB4D293}" srcId="{29E30559-113B-4A85-ABF2-88DE0CA42BD7}" destId="{2F00DEA5-73EE-43E7-9294-7F7C4097D7D2}" srcOrd="3" destOrd="0" parTransId="{6E6583ED-4899-4B11-AACE-86BA27A08FB9}" sibTransId="{013E5F00-433B-4D6B-9B5C-3D0FF3AB7E77}"/>
    <dgm:cxn modelId="{CAE63ED6-9CCB-4B04-B974-C818FE15F656}" type="presOf" srcId="{38825A10-8F35-42E4-894F-3EC0E7DEDB95}" destId="{89C98F0A-B23B-43B3-927A-960E652D7F1A}" srcOrd="0" destOrd="0" presId="urn:microsoft.com/office/officeart/2005/8/layout/default#3"/>
    <dgm:cxn modelId="{F1FF9B05-27D3-48F2-AF3D-458AA506E02E}" srcId="{29E30559-113B-4A85-ABF2-88DE0CA42BD7}" destId="{148BC36E-48C5-434A-B160-2A84D47F6C47}" srcOrd="1" destOrd="0" parTransId="{BA7422DB-0D5B-4896-9B72-218D83BE715D}" sibTransId="{7E209D10-84F5-4337-9FF3-9F5820993931}"/>
    <dgm:cxn modelId="{AD697E70-BB39-4D82-8E02-E1A221508D89}" type="presOf" srcId="{749969A2-245B-4C3C-B859-AA78232155E9}" destId="{589F875E-4A84-4E2B-AB06-C45F814F2F01}" srcOrd="0" destOrd="0" presId="urn:microsoft.com/office/officeart/2005/8/layout/default#3"/>
    <dgm:cxn modelId="{24E1A1E3-452E-C84E-AD2D-77C91544A305}" type="presOf" srcId="{03A1CCFE-19EE-0A40-A704-3404AACC7B97}" destId="{AF3F0CB8-A6E2-794A-8A8A-94D6825EAA9A}" srcOrd="0" destOrd="0" presId="urn:microsoft.com/office/officeart/2005/8/layout/default#3"/>
    <dgm:cxn modelId="{80605569-4280-4082-9AA1-B141AAA179C2}" type="presOf" srcId="{F051C92F-6B6B-49EB-A8F9-6F77AE798BFC}" destId="{BDCF1E05-FD55-4B72-9DD9-CC9A1D1AFF9C}" srcOrd="0" destOrd="0" presId="urn:microsoft.com/office/officeart/2005/8/layout/default#3"/>
    <dgm:cxn modelId="{F2F4715C-E196-474C-837D-2E368666BF05}" type="presOf" srcId="{4A27A58D-BE39-4220-AD09-EEE796AC9DFD}" destId="{FB6B8B45-C9D7-413F-9023-E9302E3AC7BE}" srcOrd="0" destOrd="0" presId="urn:microsoft.com/office/officeart/2005/8/layout/default#3"/>
    <dgm:cxn modelId="{031B4701-E336-42F0-8AE3-CB82B2956D66}" srcId="{29E30559-113B-4A85-ABF2-88DE0CA42BD7}" destId="{9300749C-3DD6-4EBF-A62B-E2EAF2E53631}" srcOrd="5" destOrd="0" parTransId="{FF20FE2C-CB2B-47B2-8FEF-F256F97280E5}" sibTransId="{F072A104-7108-48E9-BDBF-7473ABD10EFC}"/>
    <dgm:cxn modelId="{C7C5A2F4-E833-604E-94AA-2CB8B9EE9652}" srcId="{29E30559-113B-4A85-ABF2-88DE0CA42BD7}" destId="{F41FCD13-24EA-0B49-8BA6-C05248BB4E84}" srcOrd="8" destOrd="0" parTransId="{717EF578-5513-1748-AA97-4B716298B414}" sibTransId="{3E3BCD02-158E-E44E-8C68-465BEE2810DB}"/>
    <dgm:cxn modelId="{A212FE2A-EB17-4750-83E9-EFF303F29462}" type="presParOf" srcId="{05E01F4E-3503-4966-A72E-EC62AF060BE7}" destId="{BDCF1E05-FD55-4B72-9DD9-CC9A1D1AFF9C}" srcOrd="0" destOrd="0" presId="urn:microsoft.com/office/officeart/2005/8/layout/default#3"/>
    <dgm:cxn modelId="{9605E338-B191-4D1E-9094-7D863C1121B0}" type="presParOf" srcId="{05E01F4E-3503-4966-A72E-EC62AF060BE7}" destId="{E91865D2-91E8-492F-A004-AF3FD1EA3787}" srcOrd="1" destOrd="0" presId="urn:microsoft.com/office/officeart/2005/8/layout/default#3"/>
    <dgm:cxn modelId="{4500D0CE-585D-4FC2-8A18-EB5726F936A1}" type="presParOf" srcId="{05E01F4E-3503-4966-A72E-EC62AF060BE7}" destId="{715D9CDC-F817-488C-9AD0-0B5AD32E4775}" srcOrd="2" destOrd="0" presId="urn:microsoft.com/office/officeart/2005/8/layout/default#3"/>
    <dgm:cxn modelId="{CF323BE0-A191-44C8-B3A1-760322637CBE}" type="presParOf" srcId="{05E01F4E-3503-4966-A72E-EC62AF060BE7}" destId="{C14CF7E0-1EB6-466E-9C3C-7B6F5CC4FC24}" srcOrd="3" destOrd="0" presId="urn:microsoft.com/office/officeart/2005/8/layout/default#3"/>
    <dgm:cxn modelId="{462FECF9-1A82-4495-9472-C4E7267E8797}" type="presParOf" srcId="{05E01F4E-3503-4966-A72E-EC62AF060BE7}" destId="{589F875E-4A84-4E2B-AB06-C45F814F2F01}" srcOrd="4" destOrd="0" presId="urn:microsoft.com/office/officeart/2005/8/layout/default#3"/>
    <dgm:cxn modelId="{D810F760-6438-4CB3-AA32-67743F0EE075}" type="presParOf" srcId="{05E01F4E-3503-4966-A72E-EC62AF060BE7}" destId="{345E3390-02EB-49F1-91E2-184737F28076}" srcOrd="5" destOrd="0" presId="urn:microsoft.com/office/officeart/2005/8/layout/default#3"/>
    <dgm:cxn modelId="{C90816CB-E37A-4948-B087-3E2AFDD7777D}" type="presParOf" srcId="{05E01F4E-3503-4966-A72E-EC62AF060BE7}" destId="{EE7A5E26-8C0F-468C-99FD-05E3EBDEF040}" srcOrd="6" destOrd="0" presId="urn:microsoft.com/office/officeart/2005/8/layout/default#3"/>
    <dgm:cxn modelId="{95FAF9BD-FA70-4733-B729-BBF4EA10152F}" type="presParOf" srcId="{05E01F4E-3503-4966-A72E-EC62AF060BE7}" destId="{747C6BB4-7094-40FE-BE4E-AD1F5E09E1AA}" srcOrd="7" destOrd="0" presId="urn:microsoft.com/office/officeart/2005/8/layout/default#3"/>
    <dgm:cxn modelId="{57DDB683-8327-4035-B44C-4F0DE17FB9D3}" type="presParOf" srcId="{05E01F4E-3503-4966-A72E-EC62AF060BE7}" destId="{89C98F0A-B23B-43B3-927A-960E652D7F1A}" srcOrd="8" destOrd="0" presId="urn:microsoft.com/office/officeart/2005/8/layout/default#3"/>
    <dgm:cxn modelId="{702FBDAF-3119-402A-AF8A-DB6D8A443E92}" type="presParOf" srcId="{05E01F4E-3503-4966-A72E-EC62AF060BE7}" destId="{CF5D4832-C37D-457A-A1C7-171773810D21}" srcOrd="9" destOrd="0" presId="urn:microsoft.com/office/officeart/2005/8/layout/default#3"/>
    <dgm:cxn modelId="{07B75DA9-0E0A-4FCA-804E-01DFE2F8DC19}" type="presParOf" srcId="{05E01F4E-3503-4966-A72E-EC62AF060BE7}" destId="{C6740C00-C2FB-466F-A9F9-0AF6E7C4B776}" srcOrd="10" destOrd="0" presId="urn:microsoft.com/office/officeart/2005/8/layout/default#3"/>
    <dgm:cxn modelId="{376FD66E-2EE0-499E-96DC-F05E5AFBAAA6}" type="presParOf" srcId="{05E01F4E-3503-4966-A72E-EC62AF060BE7}" destId="{5E378B1E-EBCC-4F3F-B311-53ABED80C1C4}" srcOrd="11" destOrd="0" presId="urn:microsoft.com/office/officeart/2005/8/layout/default#3"/>
    <dgm:cxn modelId="{6EF83AEC-CDE7-4C2F-A650-5E3F9517B7BC}" type="presParOf" srcId="{05E01F4E-3503-4966-A72E-EC62AF060BE7}" destId="{FB6B8B45-C9D7-413F-9023-E9302E3AC7BE}" srcOrd="12" destOrd="0" presId="urn:microsoft.com/office/officeart/2005/8/layout/default#3"/>
    <dgm:cxn modelId="{F87557D1-7A59-A44D-8C96-43A31AF9E98B}" type="presParOf" srcId="{05E01F4E-3503-4966-A72E-EC62AF060BE7}" destId="{4CB1937C-0804-064F-9BF9-4EB355C2A834}" srcOrd="13" destOrd="0" presId="urn:microsoft.com/office/officeart/2005/8/layout/default#3"/>
    <dgm:cxn modelId="{E18C3176-0A96-804D-957E-CA121B5DE37A}" type="presParOf" srcId="{05E01F4E-3503-4966-A72E-EC62AF060BE7}" destId="{AF3F0CB8-A6E2-794A-8A8A-94D6825EAA9A}" srcOrd="14" destOrd="0" presId="urn:microsoft.com/office/officeart/2005/8/layout/default#3"/>
    <dgm:cxn modelId="{A27D8671-019F-6144-B0A1-C23DC35920FE}" type="presParOf" srcId="{05E01F4E-3503-4966-A72E-EC62AF060BE7}" destId="{945FD518-F99F-C240-B2E6-7402B1443CD0}" srcOrd="15" destOrd="0" presId="urn:microsoft.com/office/officeart/2005/8/layout/default#3"/>
    <dgm:cxn modelId="{F8CB2A31-5971-EE44-BA8E-C3415BA103F5}" type="presParOf" srcId="{05E01F4E-3503-4966-A72E-EC62AF060BE7}" destId="{DFD79E6F-5363-D94F-8965-E5AC58E57A1B}" srcOrd="16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311286-F8C7-D04A-A8F3-3DBE68C01CA1}" type="doc">
      <dgm:prSet loTypeId="urn:microsoft.com/office/officeart/2005/8/layout/StepDownProcess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482725-79E2-9641-953C-31AD46281BBF}">
      <dgm:prSet phldrT="[Text]" custT="1"/>
      <dgm:spPr>
        <a:solidFill>
          <a:schemeClr val="accent6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2"/>
              </a:solidFill>
            </a:rPr>
            <a:t>Goal</a:t>
          </a:r>
          <a:endParaRPr lang="en-US" sz="2000" b="1" dirty="0">
            <a:solidFill>
              <a:schemeClr val="tx2"/>
            </a:solidFill>
          </a:endParaRPr>
        </a:p>
      </dgm:t>
    </dgm:pt>
    <dgm:pt modelId="{43842302-C6BF-394F-9614-53033913BDB9}" type="parTrans" cxnId="{24D221EF-BA99-2040-8ED2-D525EE8DE7EF}">
      <dgm:prSet/>
      <dgm:spPr/>
      <dgm:t>
        <a:bodyPr/>
        <a:lstStyle/>
        <a:p>
          <a:endParaRPr lang="en-US"/>
        </a:p>
      </dgm:t>
    </dgm:pt>
    <dgm:pt modelId="{2E5A2188-168D-964F-A705-3040521D4662}" type="sibTrans" cxnId="{24D221EF-BA99-2040-8ED2-D525EE8DE7EF}">
      <dgm:prSet/>
      <dgm:spPr/>
      <dgm:t>
        <a:bodyPr/>
        <a:lstStyle/>
        <a:p>
          <a:endParaRPr lang="en-US"/>
        </a:p>
      </dgm:t>
    </dgm:pt>
    <dgm:pt modelId="{CDFF363D-8E7D-BD46-AAE7-22499530B240}">
      <dgm:prSet phldrT="[Text]" custT="1"/>
      <dgm:spPr/>
      <dgm:t>
        <a:bodyPr/>
        <a:lstStyle/>
        <a:p>
          <a:r>
            <a:rPr lang="en-US" sz="2000" b="1" dirty="0" smtClean="0"/>
            <a:t>What do you want to accomplish?</a:t>
          </a:r>
          <a:endParaRPr lang="en-US" sz="2000" b="1" dirty="0"/>
        </a:p>
      </dgm:t>
    </dgm:pt>
    <dgm:pt modelId="{B9F6BF5F-E48D-4448-B34A-E82ACE761992}" type="parTrans" cxnId="{458E9562-BF16-AE4A-810D-30932B46014A}">
      <dgm:prSet/>
      <dgm:spPr/>
      <dgm:t>
        <a:bodyPr/>
        <a:lstStyle/>
        <a:p>
          <a:endParaRPr lang="en-US"/>
        </a:p>
      </dgm:t>
    </dgm:pt>
    <dgm:pt modelId="{123FF9FD-D4E1-4E4E-B9D8-CC4CE0345B31}" type="sibTrans" cxnId="{458E9562-BF16-AE4A-810D-30932B46014A}">
      <dgm:prSet/>
      <dgm:spPr/>
      <dgm:t>
        <a:bodyPr/>
        <a:lstStyle/>
        <a:p>
          <a:endParaRPr lang="en-US"/>
        </a:p>
      </dgm:t>
    </dgm:pt>
    <dgm:pt modelId="{C9BF235D-8715-A340-ABCB-BCC7E2952C0D}">
      <dgm:prSet phldrT="[Text]" custT="1"/>
      <dgm:spPr>
        <a:solidFill>
          <a:srgbClr val="CCFFCC"/>
        </a:solidFill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2"/>
              </a:solidFill>
            </a:rPr>
            <a:t>Network</a:t>
          </a:r>
          <a:endParaRPr lang="en-US" sz="2000" b="1" dirty="0">
            <a:solidFill>
              <a:schemeClr val="tx2"/>
            </a:solidFill>
          </a:endParaRPr>
        </a:p>
      </dgm:t>
    </dgm:pt>
    <dgm:pt modelId="{4BB17541-2649-B64A-A062-3897B6179F05}" type="parTrans" cxnId="{E469FD8B-091F-464B-A357-A8C4311CAF85}">
      <dgm:prSet/>
      <dgm:spPr/>
      <dgm:t>
        <a:bodyPr/>
        <a:lstStyle/>
        <a:p>
          <a:endParaRPr lang="en-US"/>
        </a:p>
      </dgm:t>
    </dgm:pt>
    <dgm:pt modelId="{5503C17E-3CF0-FC48-BC02-79FC206574A1}" type="sibTrans" cxnId="{E469FD8B-091F-464B-A357-A8C4311CAF85}">
      <dgm:prSet/>
      <dgm:spPr/>
      <dgm:t>
        <a:bodyPr/>
        <a:lstStyle/>
        <a:p>
          <a:endParaRPr lang="en-US"/>
        </a:p>
      </dgm:t>
    </dgm:pt>
    <dgm:pt modelId="{782A1E0D-FDC2-F14A-8EE2-7B52C044DB66}">
      <dgm:prSet phldrT="[Text]" custT="1"/>
      <dgm:spPr/>
      <dgm:t>
        <a:bodyPr/>
        <a:lstStyle/>
        <a:p>
          <a:r>
            <a:rPr lang="en-US" sz="2000" b="1" dirty="0" smtClean="0"/>
            <a:t>Create a management team</a:t>
          </a:r>
          <a:endParaRPr lang="en-US" sz="2000" b="1" dirty="0"/>
        </a:p>
      </dgm:t>
    </dgm:pt>
    <dgm:pt modelId="{A666DE96-20B7-B047-ADF6-8C4DFADF1F69}" type="parTrans" cxnId="{534A4084-5F3D-DF46-825C-C2A56F126588}">
      <dgm:prSet/>
      <dgm:spPr/>
      <dgm:t>
        <a:bodyPr/>
        <a:lstStyle/>
        <a:p>
          <a:endParaRPr lang="en-US"/>
        </a:p>
      </dgm:t>
    </dgm:pt>
    <dgm:pt modelId="{23ECDF1B-2E1A-594B-8CE2-9A92FCF15EAD}" type="sibTrans" cxnId="{534A4084-5F3D-DF46-825C-C2A56F126588}">
      <dgm:prSet/>
      <dgm:spPr/>
      <dgm:t>
        <a:bodyPr/>
        <a:lstStyle/>
        <a:p>
          <a:endParaRPr lang="en-US"/>
        </a:p>
      </dgm:t>
    </dgm:pt>
    <dgm:pt modelId="{85105A94-AAE8-AD4A-9A9C-64E63B205981}">
      <dgm:prSet phldrT="[Text]" custT="1"/>
      <dgm:spPr>
        <a:solidFill>
          <a:srgbClr val="CAC72B"/>
        </a:solidFill>
      </dgm:spPr>
      <dgm:t>
        <a:bodyPr/>
        <a:lstStyle/>
        <a:p>
          <a:r>
            <a:rPr lang="en-US" sz="2000" b="1" dirty="0" smtClean="0">
              <a:solidFill>
                <a:schemeClr val="tx2"/>
              </a:solidFill>
            </a:rPr>
            <a:t>Incorporate</a:t>
          </a:r>
          <a:endParaRPr lang="en-US" sz="2000" b="1" dirty="0">
            <a:solidFill>
              <a:schemeClr val="tx2"/>
            </a:solidFill>
          </a:endParaRPr>
        </a:p>
      </dgm:t>
    </dgm:pt>
    <dgm:pt modelId="{2575A268-E448-C94F-9867-509145B879A2}" type="parTrans" cxnId="{0A8E583D-AC85-E34E-9552-7A92B1262CC8}">
      <dgm:prSet/>
      <dgm:spPr/>
      <dgm:t>
        <a:bodyPr/>
        <a:lstStyle/>
        <a:p>
          <a:endParaRPr lang="en-US"/>
        </a:p>
      </dgm:t>
    </dgm:pt>
    <dgm:pt modelId="{ED5276C9-8963-484C-B89D-587076223C18}" type="sibTrans" cxnId="{0A8E583D-AC85-E34E-9552-7A92B1262CC8}">
      <dgm:prSet/>
      <dgm:spPr/>
      <dgm:t>
        <a:bodyPr/>
        <a:lstStyle/>
        <a:p>
          <a:endParaRPr lang="en-US"/>
        </a:p>
      </dgm:t>
    </dgm:pt>
    <dgm:pt modelId="{B09FE0E6-3A4A-5442-BA52-C856BEF9FFC9}">
      <dgm:prSet phldrT="[Text]" custT="1"/>
      <dgm:spPr/>
      <dgm:t>
        <a:bodyPr/>
        <a:lstStyle/>
        <a:p>
          <a:r>
            <a:rPr lang="en-US" sz="2000" b="1" dirty="0" smtClean="0"/>
            <a:t>Contact your Secretary of State</a:t>
          </a:r>
          <a:endParaRPr lang="en-US" sz="2000" b="1" dirty="0"/>
        </a:p>
      </dgm:t>
    </dgm:pt>
    <dgm:pt modelId="{A10B6802-5438-E64F-A274-E474276D8EF4}" type="parTrans" cxnId="{BA5CFE08-E7E7-E743-8AAA-C7E86FFE97CC}">
      <dgm:prSet/>
      <dgm:spPr/>
      <dgm:t>
        <a:bodyPr/>
        <a:lstStyle/>
        <a:p>
          <a:endParaRPr lang="en-US"/>
        </a:p>
      </dgm:t>
    </dgm:pt>
    <dgm:pt modelId="{9A786E53-FD71-6246-8557-D5459B77B6A3}" type="sibTrans" cxnId="{BA5CFE08-E7E7-E743-8AAA-C7E86FFE97CC}">
      <dgm:prSet/>
      <dgm:spPr/>
      <dgm:t>
        <a:bodyPr/>
        <a:lstStyle/>
        <a:p>
          <a:endParaRPr lang="en-US"/>
        </a:p>
      </dgm:t>
    </dgm:pt>
    <dgm:pt modelId="{4DA2EB3B-90C5-D04B-A135-CF93E865BF2E}">
      <dgm:prSet phldrT="[Text]" custT="1"/>
      <dgm:spPr>
        <a:solidFill>
          <a:srgbClr val="B2D8F9"/>
        </a:solidFill>
        <a:ln>
          <a:solidFill>
            <a:schemeClr val="tx2">
              <a:lumMod val="75000"/>
              <a:lumOff val="25000"/>
            </a:schemeClr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2"/>
              </a:solidFill>
            </a:rPr>
            <a:t>Startup</a:t>
          </a:r>
          <a:endParaRPr lang="en-US" sz="2000" b="1" dirty="0">
            <a:solidFill>
              <a:schemeClr val="tx2"/>
            </a:solidFill>
          </a:endParaRPr>
        </a:p>
      </dgm:t>
    </dgm:pt>
    <dgm:pt modelId="{170A19A7-45F4-624D-BF04-73F7F72BEFB8}" type="parTrans" cxnId="{6B315DCB-2720-8547-ACDC-401C5A102D00}">
      <dgm:prSet/>
      <dgm:spPr/>
      <dgm:t>
        <a:bodyPr/>
        <a:lstStyle/>
        <a:p>
          <a:endParaRPr lang="en-US"/>
        </a:p>
      </dgm:t>
    </dgm:pt>
    <dgm:pt modelId="{2DC7F9FB-5C9F-3044-9CB2-86462797B0A0}" type="sibTrans" cxnId="{6B315DCB-2720-8547-ACDC-401C5A102D00}">
      <dgm:prSet/>
      <dgm:spPr/>
      <dgm:t>
        <a:bodyPr/>
        <a:lstStyle/>
        <a:p>
          <a:endParaRPr lang="en-US"/>
        </a:p>
      </dgm:t>
    </dgm:pt>
    <dgm:pt modelId="{B8C1F9E3-08D8-E949-B92B-F2E129D919E9}">
      <dgm:prSet phldrT="[Text]" custT="1"/>
      <dgm:spPr/>
      <dgm:t>
        <a:bodyPr/>
        <a:lstStyle/>
        <a:p>
          <a:r>
            <a:rPr lang="en-US" sz="2000" b="1" dirty="0" smtClean="0"/>
            <a:t>Launch the organization</a:t>
          </a:r>
          <a:endParaRPr lang="en-US" sz="2000" b="1" dirty="0"/>
        </a:p>
      </dgm:t>
    </dgm:pt>
    <dgm:pt modelId="{AB9D8BDA-86A6-2245-8228-B52D154B6F82}" type="parTrans" cxnId="{1B144605-3527-D94E-9701-F8F4B6595457}">
      <dgm:prSet/>
      <dgm:spPr/>
      <dgm:t>
        <a:bodyPr/>
        <a:lstStyle/>
        <a:p>
          <a:endParaRPr lang="en-US"/>
        </a:p>
      </dgm:t>
    </dgm:pt>
    <dgm:pt modelId="{293AABC3-ACC5-064E-9F00-1DE43C734581}" type="sibTrans" cxnId="{1B144605-3527-D94E-9701-F8F4B6595457}">
      <dgm:prSet/>
      <dgm:spPr/>
      <dgm:t>
        <a:bodyPr/>
        <a:lstStyle/>
        <a:p>
          <a:endParaRPr lang="en-US"/>
        </a:p>
      </dgm:t>
    </dgm:pt>
    <dgm:pt modelId="{41FF3113-AD96-F243-BA39-51B4D440F714}" type="pres">
      <dgm:prSet presAssocID="{42311286-F8C7-D04A-A8F3-3DBE68C01CA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C2647B2-2060-FC4E-A8C9-E9190BA40B5A}" type="pres">
      <dgm:prSet presAssocID="{D0482725-79E2-9641-953C-31AD46281BBF}" presName="composite" presStyleCnt="0"/>
      <dgm:spPr/>
    </dgm:pt>
    <dgm:pt modelId="{6522B663-CCB2-4048-B247-2A6B2886D699}" type="pres">
      <dgm:prSet presAssocID="{D0482725-79E2-9641-953C-31AD46281BBF}" presName="bentUpArrow1" presStyleLbl="alignImgPlace1" presStyleIdx="0" presStyleCnt="3" custLinFactNeighborX="-18523" custLinFactNeighborY="3161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179C8BA5-92C0-574E-8AD8-787B6FB7D1C0}" type="pres">
      <dgm:prSet presAssocID="{D0482725-79E2-9641-953C-31AD46281BBF}" presName="ParentText" presStyleLbl="node1" presStyleIdx="0" presStyleCnt="4" custScaleX="138286" custLinFactNeighborX="-40473" custLinFactNeighborY="439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D6FF52-4DD1-F04C-A3FD-EC3B3CCD0095}" type="pres">
      <dgm:prSet presAssocID="{D0482725-79E2-9641-953C-31AD46281BBF}" presName="ChildText" presStyleLbl="revTx" presStyleIdx="0" presStyleCnt="4" custScaleX="416511" custLinFactX="90083" custLinFactNeighborX="100000" custLinFactNeighborY="44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8047E1-7D6B-5345-AE23-D78CF745B3E5}" type="pres">
      <dgm:prSet presAssocID="{2E5A2188-168D-964F-A705-3040521D4662}" presName="sibTrans" presStyleCnt="0"/>
      <dgm:spPr/>
    </dgm:pt>
    <dgm:pt modelId="{33AF7F19-547A-684C-877A-CC97A6FF09C7}" type="pres">
      <dgm:prSet presAssocID="{C9BF235D-8715-A340-ABCB-BCC7E2952C0D}" presName="composite" presStyleCnt="0"/>
      <dgm:spPr/>
    </dgm:pt>
    <dgm:pt modelId="{B9EC0548-3F75-3645-8763-F49D0E184FDF}" type="pres">
      <dgm:prSet presAssocID="{C9BF235D-8715-A340-ABCB-BCC7E2952C0D}" presName="bentUpArrow1" presStyleLbl="alignImgPlace1" presStyleIdx="1" presStyleCnt="3" custLinFactNeighborX="-88565" custLinFactNeighborY="19669"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BC28A91D-5F82-964D-9194-318F6DB03407}" type="pres">
      <dgm:prSet presAssocID="{C9BF235D-8715-A340-ABCB-BCC7E2952C0D}" presName="ParentText" presStyleLbl="node1" presStyleIdx="1" presStyleCnt="4" custScaleX="138286" custLinFactNeighborX="-65975" custLinFactNeighborY="1664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2C35E4-FAA2-2E4C-95E3-37962044737F}" type="pres">
      <dgm:prSet presAssocID="{C9BF235D-8715-A340-ABCB-BCC7E2952C0D}" presName="ChildText" presStyleLbl="revTx" presStyleIdx="1" presStyleCnt="4" custScaleX="448389" custLinFactX="28355" custLinFactNeighborX="100000" custLinFactNeighborY="194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E4672D-81A1-BE43-8754-C0512FCF2F20}" type="pres">
      <dgm:prSet presAssocID="{5503C17E-3CF0-FC48-BC02-79FC206574A1}" presName="sibTrans" presStyleCnt="0"/>
      <dgm:spPr/>
    </dgm:pt>
    <dgm:pt modelId="{7EA84C61-743C-0F49-BF27-181E20B0B3BA}" type="pres">
      <dgm:prSet presAssocID="{85105A94-AAE8-AD4A-9A9C-64E63B205981}" presName="composite" presStyleCnt="0"/>
      <dgm:spPr/>
    </dgm:pt>
    <dgm:pt modelId="{A0F8ECD9-A59E-B240-8512-940EED8CC217}" type="pres">
      <dgm:prSet presAssocID="{85105A94-AAE8-AD4A-9A9C-64E63B205981}" presName="bentUpArrow1" presStyleLbl="alignImgPlace1" presStyleIdx="2" presStyleCnt="3" custLinFactX="-67654" custLinFactNeighborX="-100000" custLinFactNeighborY="32525"/>
      <dgm:spPr>
        <a:solidFill>
          <a:srgbClr val="8E8D1F"/>
        </a:solidFill>
      </dgm:spPr>
      <dgm:t>
        <a:bodyPr/>
        <a:lstStyle/>
        <a:p>
          <a:endParaRPr lang="en-US"/>
        </a:p>
      </dgm:t>
    </dgm:pt>
    <dgm:pt modelId="{7B8B0006-23D5-0849-A5F7-05A9E3BC122F}" type="pres">
      <dgm:prSet presAssocID="{85105A94-AAE8-AD4A-9A9C-64E63B205981}" presName="ParentText" presStyleLbl="node1" presStyleIdx="2" presStyleCnt="4" custScaleX="169499" custLinFactX="-3852" custLinFactNeighborX="-100000" custLinFactNeighborY="2755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1FA576-8730-724C-BB6F-CCF451265034}" type="pres">
      <dgm:prSet presAssocID="{85105A94-AAE8-AD4A-9A9C-64E63B205981}" presName="ChildText" presStyleLbl="revTx" presStyleIdx="2" presStyleCnt="4" custScaleX="510669" custLinFactX="14642" custLinFactNeighborX="100000" custLinFactNeighborY="272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9E105B-E4A8-4745-A9A0-AF8AFD2EF174}" type="pres">
      <dgm:prSet presAssocID="{ED5276C9-8963-484C-B89D-587076223C18}" presName="sibTrans" presStyleCnt="0"/>
      <dgm:spPr/>
    </dgm:pt>
    <dgm:pt modelId="{C3F38383-63CE-4B4C-933A-83F042623DA0}" type="pres">
      <dgm:prSet presAssocID="{4DA2EB3B-90C5-D04B-A135-CF93E865BF2E}" presName="composite" presStyleCnt="0"/>
      <dgm:spPr/>
    </dgm:pt>
    <dgm:pt modelId="{1FED3417-FEB6-6346-9E21-3F9B213E1A3F}" type="pres">
      <dgm:prSet presAssocID="{4DA2EB3B-90C5-D04B-A135-CF93E865BF2E}" presName="ParentText" presStyleLbl="node1" presStyleIdx="3" presStyleCnt="4" custScaleX="107074" custLinFactX="-27363" custLinFactNeighborX="-100000" custLinFactNeighborY="3987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88374D-1429-0D49-A005-E8DB2AE7FE91}" type="pres">
      <dgm:prSet presAssocID="{4DA2EB3B-90C5-D04B-A135-CF93E865BF2E}" presName="FinalChildText" presStyleLbl="revTx" presStyleIdx="3" presStyleCnt="4" custScaleX="416893" custLinFactNeighborX="11185" custLinFactNeighborY="4168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315DCB-2720-8547-ACDC-401C5A102D00}" srcId="{42311286-F8C7-D04A-A8F3-3DBE68C01CA1}" destId="{4DA2EB3B-90C5-D04B-A135-CF93E865BF2E}" srcOrd="3" destOrd="0" parTransId="{170A19A7-45F4-624D-BF04-73F7F72BEFB8}" sibTransId="{2DC7F9FB-5C9F-3044-9CB2-86462797B0A0}"/>
    <dgm:cxn modelId="{FFCDE2DC-AAB4-5346-8DF2-634BDE36E7EE}" type="presOf" srcId="{782A1E0D-FDC2-F14A-8EE2-7B52C044DB66}" destId="{912C35E4-FAA2-2E4C-95E3-37962044737F}" srcOrd="0" destOrd="0" presId="urn:microsoft.com/office/officeart/2005/8/layout/StepDownProcess"/>
    <dgm:cxn modelId="{E3F31422-CD1A-D144-A6F9-332B3E197B5E}" type="presOf" srcId="{C9BF235D-8715-A340-ABCB-BCC7E2952C0D}" destId="{BC28A91D-5F82-964D-9194-318F6DB03407}" srcOrd="0" destOrd="0" presId="urn:microsoft.com/office/officeart/2005/8/layout/StepDownProcess"/>
    <dgm:cxn modelId="{BA5CFE08-E7E7-E743-8AAA-C7E86FFE97CC}" srcId="{85105A94-AAE8-AD4A-9A9C-64E63B205981}" destId="{B09FE0E6-3A4A-5442-BA52-C856BEF9FFC9}" srcOrd="0" destOrd="0" parTransId="{A10B6802-5438-E64F-A274-E474276D8EF4}" sibTransId="{9A786E53-FD71-6246-8557-D5459B77B6A3}"/>
    <dgm:cxn modelId="{8EE32234-59AE-174D-9290-95A0E026C106}" type="presOf" srcId="{42311286-F8C7-D04A-A8F3-3DBE68C01CA1}" destId="{41FF3113-AD96-F243-BA39-51B4D440F714}" srcOrd="0" destOrd="0" presId="urn:microsoft.com/office/officeart/2005/8/layout/StepDownProcess"/>
    <dgm:cxn modelId="{57D20CEE-7C79-5546-B391-A4AF17242120}" type="presOf" srcId="{B8C1F9E3-08D8-E949-B92B-F2E129D919E9}" destId="{B688374D-1429-0D49-A005-E8DB2AE7FE91}" srcOrd="0" destOrd="0" presId="urn:microsoft.com/office/officeart/2005/8/layout/StepDownProcess"/>
    <dgm:cxn modelId="{C87A3B54-05B3-2145-A72B-EAC24BB87C30}" type="presOf" srcId="{4DA2EB3B-90C5-D04B-A135-CF93E865BF2E}" destId="{1FED3417-FEB6-6346-9E21-3F9B213E1A3F}" srcOrd="0" destOrd="0" presId="urn:microsoft.com/office/officeart/2005/8/layout/StepDownProcess"/>
    <dgm:cxn modelId="{DFE04AED-DBE9-3C40-8E73-49AA04DF8A81}" type="presOf" srcId="{D0482725-79E2-9641-953C-31AD46281BBF}" destId="{179C8BA5-92C0-574E-8AD8-787B6FB7D1C0}" srcOrd="0" destOrd="0" presId="urn:microsoft.com/office/officeart/2005/8/layout/StepDownProcess"/>
    <dgm:cxn modelId="{67869EC1-7628-C249-B854-1F07C3D4C2FD}" type="presOf" srcId="{85105A94-AAE8-AD4A-9A9C-64E63B205981}" destId="{7B8B0006-23D5-0849-A5F7-05A9E3BC122F}" srcOrd="0" destOrd="0" presId="urn:microsoft.com/office/officeart/2005/8/layout/StepDownProcess"/>
    <dgm:cxn modelId="{534A4084-5F3D-DF46-825C-C2A56F126588}" srcId="{C9BF235D-8715-A340-ABCB-BCC7E2952C0D}" destId="{782A1E0D-FDC2-F14A-8EE2-7B52C044DB66}" srcOrd="0" destOrd="0" parTransId="{A666DE96-20B7-B047-ADF6-8C4DFADF1F69}" sibTransId="{23ECDF1B-2E1A-594B-8CE2-9A92FCF15EAD}"/>
    <dgm:cxn modelId="{0A8E583D-AC85-E34E-9552-7A92B1262CC8}" srcId="{42311286-F8C7-D04A-A8F3-3DBE68C01CA1}" destId="{85105A94-AAE8-AD4A-9A9C-64E63B205981}" srcOrd="2" destOrd="0" parTransId="{2575A268-E448-C94F-9867-509145B879A2}" sibTransId="{ED5276C9-8963-484C-B89D-587076223C18}"/>
    <dgm:cxn modelId="{1B144605-3527-D94E-9701-F8F4B6595457}" srcId="{4DA2EB3B-90C5-D04B-A135-CF93E865BF2E}" destId="{B8C1F9E3-08D8-E949-B92B-F2E129D919E9}" srcOrd="0" destOrd="0" parTransId="{AB9D8BDA-86A6-2245-8228-B52D154B6F82}" sibTransId="{293AABC3-ACC5-064E-9F00-1DE43C734581}"/>
    <dgm:cxn modelId="{458E9562-BF16-AE4A-810D-30932B46014A}" srcId="{D0482725-79E2-9641-953C-31AD46281BBF}" destId="{CDFF363D-8E7D-BD46-AAE7-22499530B240}" srcOrd="0" destOrd="0" parTransId="{B9F6BF5F-E48D-4448-B34A-E82ACE761992}" sibTransId="{123FF9FD-D4E1-4E4E-B9D8-CC4CE0345B31}"/>
    <dgm:cxn modelId="{302DE660-1CF7-3747-91F6-A5889764B7C2}" type="presOf" srcId="{B09FE0E6-3A4A-5442-BA52-C856BEF9FFC9}" destId="{491FA576-8730-724C-BB6F-CCF451265034}" srcOrd="0" destOrd="0" presId="urn:microsoft.com/office/officeart/2005/8/layout/StepDownProcess"/>
    <dgm:cxn modelId="{3589B2B5-CA97-9C45-B363-7F9B1909F918}" type="presOf" srcId="{CDFF363D-8E7D-BD46-AAE7-22499530B240}" destId="{CFD6FF52-4DD1-F04C-A3FD-EC3B3CCD0095}" srcOrd="0" destOrd="0" presId="urn:microsoft.com/office/officeart/2005/8/layout/StepDownProcess"/>
    <dgm:cxn modelId="{E469FD8B-091F-464B-A357-A8C4311CAF85}" srcId="{42311286-F8C7-D04A-A8F3-3DBE68C01CA1}" destId="{C9BF235D-8715-A340-ABCB-BCC7E2952C0D}" srcOrd="1" destOrd="0" parTransId="{4BB17541-2649-B64A-A062-3897B6179F05}" sibTransId="{5503C17E-3CF0-FC48-BC02-79FC206574A1}"/>
    <dgm:cxn modelId="{24D221EF-BA99-2040-8ED2-D525EE8DE7EF}" srcId="{42311286-F8C7-D04A-A8F3-3DBE68C01CA1}" destId="{D0482725-79E2-9641-953C-31AD46281BBF}" srcOrd="0" destOrd="0" parTransId="{43842302-C6BF-394F-9614-53033913BDB9}" sibTransId="{2E5A2188-168D-964F-A705-3040521D4662}"/>
    <dgm:cxn modelId="{07773F91-5B69-3F48-9EB4-3C1F73189005}" type="presParOf" srcId="{41FF3113-AD96-F243-BA39-51B4D440F714}" destId="{2C2647B2-2060-FC4E-A8C9-E9190BA40B5A}" srcOrd="0" destOrd="0" presId="urn:microsoft.com/office/officeart/2005/8/layout/StepDownProcess"/>
    <dgm:cxn modelId="{98E5E093-9920-6148-9CF6-F62C8310FD54}" type="presParOf" srcId="{2C2647B2-2060-FC4E-A8C9-E9190BA40B5A}" destId="{6522B663-CCB2-4048-B247-2A6B2886D699}" srcOrd="0" destOrd="0" presId="urn:microsoft.com/office/officeart/2005/8/layout/StepDownProcess"/>
    <dgm:cxn modelId="{3938FB7F-5679-5948-902A-5DBCD5FDDE49}" type="presParOf" srcId="{2C2647B2-2060-FC4E-A8C9-E9190BA40B5A}" destId="{179C8BA5-92C0-574E-8AD8-787B6FB7D1C0}" srcOrd="1" destOrd="0" presId="urn:microsoft.com/office/officeart/2005/8/layout/StepDownProcess"/>
    <dgm:cxn modelId="{5CC266E9-2207-474B-8D6E-4C2FEFC775B6}" type="presParOf" srcId="{2C2647B2-2060-FC4E-A8C9-E9190BA40B5A}" destId="{CFD6FF52-4DD1-F04C-A3FD-EC3B3CCD0095}" srcOrd="2" destOrd="0" presId="urn:microsoft.com/office/officeart/2005/8/layout/StepDownProcess"/>
    <dgm:cxn modelId="{88293C5E-2D9D-6E4D-8991-E0942CE650F6}" type="presParOf" srcId="{41FF3113-AD96-F243-BA39-51B4D440F714}" destId="{AC8047E1-7D6B-5345-AE23-D78CF745B3E5}" srcOrd="1" destOrd="0" presId="urn:microsoft.com/office/officeart/2005/8/layout/StepDownProcess"/>
    <dgm:cxn modelId="{846179A0-451C-8F49-8B3E-548840EB1C2B}" type="presParOf" srcId="{41FF3113-AD96-F243-BA39-51B4D440F714}" destId="{33AF7F19-547A-684C-877A-CC97A6FF09C7}" srcOrd="2" destOrd="0" presId="urn:microsoft.com/office/officeart/2005/8/layout/StepDownProcess"/>
    <dgm:cxn modelId="{3866A90D-D638-EF4A-B865-0276BD2231EC}" type="presParOf" srcId="{33AF7F19-547A-684C-877A-CC97A6FF09C7}" destId="{B9EC0548-3F75-3645-8763-F49D0E184FDF}" srcOrd="0" destOrd="0" presId="urn:microsoft.com/office/officeart/2005/8/layout/StepDownProcess"/>
    <dgm:cxn modelId="{70F3D613-826B-2140-AD81-246A0C883D42}" type="presParOf" srcId="{33AF7F19-547A-684C-877A-CC97A6FF09C7}" destId="{BC28A91D-5F82-964D-9194-318F6DB03407}" srcOrd="1" destOrd="0" presId="urn:microsoft.com/office/officeart/2005/8/layout/StepDownProcess"/>
    <dgm:cxn modelId="{3A85387B-5D0B-0A40-9008-50F14A48AC35}" type="presParOf" srcId="{33AF7F19-547A-684C-877A-CC97A6FF09C7}" destId="{912C35E4-FAA2-2E4C-95E3-37962044737F}" srcOrd="2" destOrd="0" presId="urn:microsoft.com/office/officeart/2005/8/layout/StepDownProcess"/>
    <dgm:cxn modelId="{22789099-8D2E-2B40-BA4C-FF1F41480060}" type="presParOf" srcId="{41FF3113-AD96-F243-BA39-51B4D440F714}" destId="{2EE4672D-81A1-BE43-8754-C0512FCF2F20}" srcOrd="3" destOrd="0" presId="urn:microsoft.com/office/officeart/2005/8/layout/StepDownProcess"/>
    <dgm:cxn modelId="{49D644D0-D3FC-2F49-8C5B-CE5F4AABF8AC}" type="presParOf" srcId="{41FF3113-AD96-F243-BA39-51B4D440F714}" destId="{7EA84C61-743C-0F49-BF27-181E20B0B3BA}" srcOrd="4" destOrd="0" presId="urn:microsoft.com/office/officeart/2005/8/layout/StepDownProcess"/>
    <dgm:cxn modelId="{70D8704B-15D8-324A-B610-4AC1A2AF8876}" type="presParOf" srcId="{7EA84C61-743C-0F49-BF27-181E20B0B3BA}" destId="{A0F8ECD9-A59E-B240-8512-940EED8CC217}" srcOrd="0" destOrd="0" presId="urn:microsoft.com/office/officeart/2005/8/layout/StepDownProcess"/>
    <dgm:cxn modelId="{88E860B8-6689-FC49-B4E7-97F30B6DEAA5}" type="presParOf" srcId="{7EA84C61-743C-0F49-BF27-181E20B0B3BA}" destId="{7B8B0006-23D5-0849-A5F7-05A9E3BC122F}" srcOrd="1" destOrd="0" presId="urn:microsoft.com/office/officeart/2005/8/layout/StepDownProcess"/>
    <dgm:cxn modelId="{FF3EFBCD-A8F5-1A40-9C95-685DF8E149BC}" type="presParOf" srcId="{7EA84C61-743C-0F49-BF27-181E20B0B3BA}" destId="{491FA576-8730-724C-BB6F-CCF451265034}" srcOrd="2" destOrd="0" presId="urn:microsoft.com/office/officeart/2005/8/layout/StepDownProcess"/>
    <dgm:cxn modelId="{E0856EE2-05E9-DE4B-BFCE-A8E5319296CC}" type="presParOf" srcId="{41FF3113-AD96-F243-BA39-51B4D440F714}" destId="{6F9E105B-E4A8-4745-A9A0-AF8AFD2EF174}" srcOrd="5" destOrd="0" presId="urn:microsoft.com/office/officeart/2005/8/layout/StepDownProcess"/>
    <dgm:cxn modelId="{E36F29F5-1DFA-224A-9B95-6C2DEC931E48}" type="presParOf" srcId="{41FF3113-AD96-F243-BA39-51B4D440F714}" destId="{C3F38383-63CE-4B4C-933A-83F042623DA0}" srcOrd="6" destOrd="0" presId="urn:microsoft.com/office/officeart/2005/8/layout/StepDownProcess"/>
    <dgm:cxn modelId="{F91260E2-8693-E348-9DB9-93FB3A98BAB8}" type="presParOf" srcId="{C3F38383-63CE-4B4C-933A-83F042623DA0}" destId="{1FED3417-FEB6-6346-9E21-3F9B213E1A3F}" srcOrd="0" destOrd="0" presId="urn:microsoft.com/office/officeart/2005/8/layout/StepDownProcess"/>
    <dgm:cxn modelId="{0E985F5A-B82D-464E-B8E2-B2B3FDAE9647}" type="presParOf" srcId="{C3F38383-63CE-4B4C-933A-83F042623DA0}" destId="{B688374D-1429-0D49-A005-E8DB2AE7FE91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16C9EC-4811-46FF-9822-B7E9EDF581D6}">
      <dsp:nvSpPr>
        <dsp:cNvPr id="0" name=""/>
        <dsp:cNvSpPr/>
      </dsp:nvSpPr>
      <dsp:spPr>
        <a:xfrm>
          <a:off x="0" y="272151"/>
          <a:ext cx="3961389" cy="1937000"/>
        </a:xfrm>
        <a:prstGeom prst="rect">
          <a:avLst/>
        </a:prstGeom>
        <a:solidFill>
          <a:srgbClr val="6573A9"/>
        </a:solidFill>
        <a:ln w="25400" cap="flat" cmpd="dbl" algn="ctr">
          <a:solidFill>
            <a:schemeClr val="tx1"/>
          </a:solidFill>
          <a:prstDash val="solid"/>
        </a:ln>
        <a:effectLst>
          <a:outerShdw blurRad="244475" dist="88900" dir="2700000" algn="tl" rotWithShape="0">
            <a:schemeClr val="bg1">
              <a:lumMod val="50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>
                <a:outerShdw blurRad="38100" dist="25400" dir="2700000" algn="tl" rotWithShape="0">
                  <a:srgbClr val="000000">
                    <a:alpha val="43000"/>
                  </a:srgbClr>
                </a:outerShdw>
              </a:effectLst>
            </a:rPr>
            <a:t>You will be taking the highest risk of losing your time, effort, and investment—uncertain income </a:t>
          </a:r>
          <a:endParaRPr lang="en-US" sz="2000" b="1" kern="1200" dirty="0">
            <a:effectLst>
              <a:outerShdw blurRad="38100" dist="25400" dir="27000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0" y="272151"/>
        <a:ext cx="3961389" cy="1937000"/>
      </dsp:txXfrm>
    </dsp:sp>
    <dsp:sp modelId="{EFD6F05C-8B94-499D-854F-3AFF97784F36}">
      <dsp:nvSpPr>
        <dsp:cNvPr id="0" name=""/>
        <dsp:cNvSpPr/>
      </dsp:nvSpPr>
      <dsp:spPr>
        <a:xfrm>
          <a:off x="4206189" y="272151"/>
          <a:ext cx="3961389" cy="1937000"/>
        </a:xfrm>
        <a:prstGeom prst="rect">
          <a:avLst/>
        </a:prstGeom>
        <a:solidFill>
          <a:srgbClr val="336699"/>
        </a:solidFill>
        <a:ln w="25400" cap="flat" cmpd="dbl" algn="ctr">
          <a:solidFill>
            <a:schemeClr val="tx1"/>
          </a:solidFill>
          <a:prstDash val="solid"/>
        </a:ln>
        <a:effectLst>
          <a:outerShdw blurRad="244475" dist="88900" dir="2700000" algn="tl" rotWithShape="0">
            <a:schemeClr val="bg1">
              <a:lumMod val="50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>
                <a:outerShdw blurRad="38100" dist="25400" dir="2700000" algn="tl" rotWithShape="0">
                  <a:srgbClr val="000000">
                    <a:alpha val="43000"/>
                  </a:srgbClr>
                </a:outerShdw>
              </a:effectLst>
            </a:rPr>
            <a:t>You have no company reputation nor brand recognition to help get customers</a:t>
          </a:r>
          <a:endParaRPr lang="en-US" sz="2000" b="1" kern="1200" dirty="0">
            <a:effectLst>
              <a:outerShdw blurRad="38100" dist="25400" dir="27000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4206189" y="272151"/>
        <a:ext cx="3961389" cy="1937000"/>
      </dsp:txXfrm>
    </dsp:sp>
    <dsp:sp modelId="{EA89B3D3-719C-4363-9476-85B7A8EB8BE0}">
      <dsp:nvSpPr>
        <dsp:cNvPr id="0" name=""/>
        <dsp:cNvSpPr/>
      </dsp:nvSpPr>
      <dsp:spPr>
        <a:xfrm>
          <a:off x="1015" y="2672270"/>
          <a:ext cx="3961389" cy="1937000"/>
        </a:xfrm>
        <a:prstGeom prst="rect">
          <a:avLst/>
        </a:prstGeom>
        <a:solidFill>
          <a:schemeClr val="accent5">
            <a:lumMod val="50000"/>
          </a:schemeClr>
        </a:solidFill>
        <a:ln w="25400" cap="flat" cmpd="dbl" algn="ctr">
          <a:solidFill>
            <a:schemeClr val="tx1"/>
          </a:solidFill>
          <a:prstDash val="solid"/>
        </a:ln>
        <a:effectLst>
          <a:outerShdw blurRad="180975" dist="50800" dir="2700000" sx="102000" sy="102000" algn="tl" rotWithShape="0">
            <a:schemeClr val="bg1">
              <a:lumMod val="50000"/>
              <a:alpha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>
                <a:outerShdw blurRad="38100" dist="25400" dir="2700000" algn="tl" rotWithShape="0">
                  <a:srgbClr val="000000">
                    <a:alpha val="43000"/>
                  </a:srgbClr>
                </a:outerShdw>
              </a:effectLst>
            </a:rPr>
            <a:t>You usually have no marketing support, management training, and established procedures</a:t>
          </a:r>
          <a:endParaRPr lang="en-US" sz="2000" b="1" kern="1200" dirty="0">
            <a:effectLst>
              <a:outerShdw blurRad="38100" dist="25400" dir="27000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1015" y="2672270"/>
        <a:ext cx="3961389" cy="1937000"/>
      </dsp:txXfrm>
    </dsp:sp>
    <dsp:sp modelId="{70EA6D54-2904-4927-A7F5-1E25A449FA9F}">
      <dsp:nvSpPr>
        <dsp:cNvPr id="0" name=""/>
        <dsp:cNvSpPr/>
      </dsp:nvSpPr>
      <dsp:spPr>
        <a:xfrm>
          <a:off x="4206189" y="2666542"/>
          <a:ext cx="3961389" cy="1937000"/>
        </a:xfrm>
        <a:prstGeom prst="rect">
          <a:avLst/>
        </a:prstGeom>
        <a:solidFill>
          <a:srgbClr val="20219B"/>
        </a:solidFill>
        <a:ln w="25400" cap="flat" cmpd="dbl" algn="ctr">
          <a:solidFill>
            <a:schemeClr val="tx1"/>
          </a:solidFill>
          <a:prstDash val="solid"/>
        </a:ln>
        <a:effectLst>
          <a:outerShdw blurRad="180975" dist="50800" dir="2700000" sx="102000" sy="102000" algn="tl" rotWithShape="0">
            <a:schemeClr val="bg1">
              <a:lumMod val="50000"/>
              <a:alpha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>
                <a:outerShdw blurRad="38100" dist="25400" dir="2700000" algn="tl" rotWithShape="0">
                  <a:srgbClr val="000000">
                    <a:alpha val="43000"/>
                  </a:srgbClr>
                </a:outerShdw>
              </a:effectLst>
            </a:rPr>
            <a:t>You usually have no established suppliers, vendors, or access to low-cost inputs</a:t>
          </a:r>
          <a:endParaRPr lang="en-US" sz="2000" b="1" kern="1200" dirty="0">
            <a:effectLst>
              <a:outerShdw blurRad="38100" dist="25400" dir="27000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4206189" y="2666542"/>
        <a:ext cx="3961389" cy="1937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34F470-34F7-4E72-9CD8-53FE5D8F8DAE}">
      <dsp:nvSpPr>
        <dsp:cNvPr id="0" name=""/>
        <dsp:cNvSpPr/>
      </dsp:nvSpPr>
      <dsp:spPr>
        <a:xfrm>
          <a:off x="325680" y="216763"/>
          <a:ext cx="2568194" cy="1540916"/>
        </a:xfrm>
        <a:prstGeom prst="rect">
          <a:avLst/>
        </a:prstGeom>
        <a:solidFill>
          <a:srgbClr val="005986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You avoid the startup process</a:t>
          </a:r>
          <a:endParaRPr lang="en-US" sz="1800" b="1" kern="1200" dirty="0"/>
        </a:p>
      </dsp:txBody>
      <dsp:txXfrm>
        <a:off x="325680" y="216763"/>
        <a:ext cx="2568194" cy="1540916"/>
      </dsp:txXfrm>
    </dsp:sp>
    <dsp:sp modelId="{1CCC2027-5577-4966-88C7-39554C363899}">
      <dsp:nvSpPr>
        <dsp:cNvPr id="0" name=""/>
        <dsp:cNvSpPr/>
      </dsp:nvSpPr>
      <dsp:spPr>
        <a:xfrm>
          <a:off x="3150694" y="216763"/>
          <a:ext cx="2568194" cy="1540916"/>
        </a:xfrm>
        <a:prstGeom prst="rect">
          <a:avLst/>
        </a:prstGeom>
        <a:solidFill>
          <a:srgbClr val="005986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You will know the profitability of past performance and the odds of success</a:t>
          </a:r>
          <a:endParaRPr lang="en-US" sz="1800" b="1" kern="1200" dirty="0"/>
        </a:p>
      </dsp:txBody>
      <dsp:txXfrm>
        <a:off x="3150694" y="216763"/>
        <a:ext cx="2568194" cy="1540916"/>
      </dsp:txXfrm>
    </dsp:sp>
    <dsp:sp modelId="{A639C930-342C-4D14-BA9A-DAEA66E62DC4}">
      <dsp:nvSpPr>
        <dsp:cNvPr id="0" name=""/>
        <dsp:cNvSpPr/>
      </dsp:nvSpPr>
      <dsp:spPr>
        <a:xfrm>
          <a:off x="5975708" y="216763"/>
          <a:ext cx="2568194" cy="1540916"/>
        </a:xfrm>
        <a:prstGeom prst="rect">
          <a:avLst/>
        </a:prstGeom>
        <a:solidFill>
          <a:srgbClr val="005986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You may get some financing from prior owner</a:t>
          </a:r>
          <a:endParaRPr lang="en-US" sz="1800" b="1" kern="1200" dirty="0"/>
        </a:p>
      </dsp:txBody>
      <dsp:txXfrm>
        <a:off x="5975708" y="216763"/>
        <a:ext cx="2568194" cy="1540916"/>
      </dsp:txXfrm>
    </dsp:sp>
    <dsp:sp modelId="{886A0115-6C5E-4ED5-BBC3-0E348B937B24}">
      <dsp:nvSpPr>
        <dsp:cNvPr id="0" name=""/>
        <dsp:cNvSpPr/>
      </dsp:nvSpPr>
      <dsp:spPr>
        <a:xfrm>
          <a:off x="325680" y="1862673"/>
          <a:ext cx="2568194" cy="1540916"/>
        </a:xfrm>
        <a:prstGeom prst="rect">
          <a:avLst/>
        </a:prstGeom>
        <a:solidFill>
          <a:srgbClr val="005986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You have an established location, and possibly a company name, reputation, and brand</a:t>
          </a:r>
          <a:endParaRPr lang="en-US" sz="1800" b="1" kern="1200" dirty="0"/>
        </a:p>
      </dsp:txBody>
      <dsp:txXfrm>
        <a:off x="325680" y="1862673"/>
        <a:ext cx="2568194" cy="1540916"/>
      </dsp:txXfrm>
    </dsp:sp>
    <dsp:sp modelId="{BA88A081-F92F-4708-BFAF-7827ED483114}">
      <dsp:nvSpPr>
        <dsp:cNvPr id="0" name=""/>
        <dsp:cNvSpPr/>
      </dsp:nvSpPr>
      <dsp:spPr>
        <a:xfrm>
          <a:off x="3150694" y="1862673"/>
          <a:ext cx="2568194" cy="1540916"/>
        </a:xfrm>
        <a:prstGeom prst="rect">
          <a:avLst/>
        </a:prstGeom>
        <a:solidFill>
          <a:srgbClr val="005986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You have equipment and inventory</a:t>
          </a:r>
          <a:endParaRPr lang="en-US" sz="1800" b="1" kern="1200" dirty="0"/>
        </a:p>
      </dsp:txBody>
      <dsp:txXfrm>
        <a:off x="3150694" y="1862673"/>
        <a:ext cx="2568194" cy="1540916"/>
      </dsp:txXfrm>
    </dsp:sp>
    <dsp:sp modelId="{CEE9A561-8B2C-417F-9187-1C0334AFA9E3}">
      <dsp:nvSpPr>
        <dsp:cNvPr id="0" name=""/>
        <dsp:cNvSpPr/>
      </dsp:nvSpPr>
      <dsp:spPr>
        <a:xfrm>
          <a:off x="5975708" y="1862673"/>
          <a:ext cx="2568194" cy="1540916"/>
        </a:xfrm>
        <a:prstGeom prst="rect">
          <a:avLst/>
        </a:prstGeom>
        <a:solidFill>
          <a:srgbClr val="005986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You will have established suppliers and customers with credit terms</a:t>
          </a:r>
          <a:endParaRPr lang="en-US" sz="1800" b="1" kern="1200" dirty="0"/>
        </a:p>
      </dsp:txBody>
      <dsp:txXfrm>
        <a:off x="5975708" y="1862673"/>
        <a:ext cx="2568194" cy="1540916"/>
      </dsp:txXfrm>
    </dsp:sp>
    <dsp:sp modelId="{8B84C679-E9B0-45B2-AF95-42D2CF455219}">
      <dsp:nvSpPr>
        <dsp:cNvPr id="0" name=""/>
        <dsp:cNvSpPr/>
      </dsp:nvSpPr>
      <dsp:spPr>
        <a:xfrm>
          <a:off x="325680" y="3495023"/>
          <a:ext cx="2568194" cy="1540916"/>
        </a:xfrm>
        <a:prstGeom prst="rect">
          <a:avLst/>
        </a:prstGeom>
        <a:solidFill>
          <a:srgbClr val="005986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You can pursue your passion and do things your way to improve the business</a:t>
          </a:r>
          <a:endParaRPr lang="en-US" sz="1800" b="1" kern="1200" dirty="0"/>
        </a:p>
      </dsp:txBody>
      <dsp:txXfrm>
        <a:off x="325680" y="3495023"/>
        <a:ext cx="2568194" cy="1540916"/>
      </dsp:txXfrm>
    </dsp:sp>
    <dsp:sp modelId="{DBD7EBC6-BDE0-4D5D-9F6A-3A20ABC6F3C2}">
      <dsp:nvSpPr>
        <dsp:cNvPr id="0" name=""/>
        <dsp:cNvSpPr/>
      </dsp:nvSpPr>
      <dsp:spPr>
        <a:xfrm>
          <a:off x="3150694" y="3495023"/>
          <a:ext cx="2568194" cy="1540916"/>
        </a:xfrm>
        <a:prstGeom prst="rect">
          <a:avLst/>
        </a:prstGeom>
        <a:solidFill>
          <a:srgbClr val="005986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You can inherit experienced employees</a:t>
          </a:r>
          <a:endParaRPr lang="en-US" sz="1800" b="1" kern="1200" dirty="0"/>
        </a:p>
      </dsp:txBody>
      <dsp:txXfrm>
        <a:off x="3150694" y="3495023"/>
        <a:ext cx="2568194" cy="1540916"/>
      </dsp:txXfrm>
    </dsp:sp>
    <dsp:sp modelId="{29BC1848-E0C9-4C9F-95FC-DAE929099360}">
      <dsp:nvSpPr>
        <dsp:cNvPr id="0" name=""/>
        <dsp:cNvSpPr/>
      </dsp:nvSpPr>
      <dsp:spPr>
        <a:xfrm>
          <a:off x="5975708" y="3495023"/>
          <a:ext cx="2568194" cy="1540916"/>
        </a:xfrm>
        <a:prstGeom prst="rect">
          <a:avLst/>
        </a:prstGeom>
        <a:solidFill>
          <a:srgbClr val="005986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You may get the prior owner to train you to run the business</a:t>
          </a:r>
          <a:endParaRPr lang="en-US" sz="1800" b="1" kern="1200" dirty="0"/>
        </a:p>
      </dsp:txBody>
      <dsp:txXfrm>
        <a:off x="5975708" y="3495023"/>
        <a:ext cx="2568194" cy="15409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CF1E05-FD55-4B72-9DD9-CC9A1D1AFF9C}">
      <dsp:nvSpPr>
        <dsp:cNvPr id="0" name=""/>
        <dsp:cNvSpPr/>
      </dsp:nvSpPr>
      <dsp:spPr>
        <a:xfrm>
          <a:off x="325680" y="216763"/>
          <a:ext cx="2568194" cy="1540916"/>
        </a:xfrm>
        <a:prstGeom prst="rect">
          <a:avLst/>
        </a:prstGeom>
        <a:solidFill>
          <a:srgbClr val="005986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You could buy a business that the owner wants to bail out of because it doesn’t have a good future</a:t>
          </a:r>
          <a:endParaRPr lang="en-US" sz="1700" b="1" kern="1200" dirty="0"/>
        </a:p>
      </dsp:txBody>
      <dsp:txXfrm>
        <a:off x="325680" y="216763"/>
        <a:ext cx="2568194" cy="1540916"/>
      </dsp:txXfrm>
    </dsp:sp>
    <dsp:sp modelId="{715D9CDC-F817-488C-9AD0-0B5AD32E4775}">
      <dsp:nvSpPr>
        <dsp:cNvPr id="0" name=""/>
        <dsp:cNvSpPr/>
      </dsp:nvSpPr>
      <dsp:spPr>
        <a:xfrm>
          <a:off x="3150694" y="216763"/>
          <a:ext cx="2568194" cy="1540916"/>
        </a:xfrm>
        <a:prstGeom prst="rect">
          <a:avLst/>
        </a:prstGeom>
        <a:solidFill>
          <a:srgbClr val="005986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You may pay a high price, and it may take years to get a return on your investment</a:t>
          </a:r>
          <a:endParaRPr lang="en-US" sz="1700" b="1" kern="1200" dirty="0"/>
        </a:p>
      </dsp:txBody>
      <dsp:txXfrm>
        <a:off x="3150694" y="216763"/>
        <a:ext cx="2568194" cy="1540916"/>
      </dsp:txXfrm>
    </dsp:sp>
    <dsp:sp modelId="{589F875E-4A84-4E2B-AB06-C45F814F2F01}">
      <dsp:nvSpPr>
        <dsp:cNvPr id="0" name=""/>
        <dsp:cNvSpPr/>
      </dsp:nvSpPr>
      <dsp:spPr>
        <a:xfrm>
          <a:off x="5975708" y="216763"/>
          <a:ext cx="2568194" cy="1540916"/>
        </a:xfrm>
        <a:prstGeom prst="rect">
          <a:avLst/>
        </a:prstGeom>
        <a:solidFill>
          <a:srgbClr val="005986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You could buy a business that may not fit your passion and life style</a:t>
          </a:r>
          <a:endParaRPr lang="en-US" sz="1700" b="1" kern="1200" dirty="0"/>
        </a:p>
      </dsp:txBody>
      <dsp:txXfrm>
        <a:off x="5975708" y="216763"/>
        <a:ext cx="2568194" cy="1540916"/>
      </dsp:txXfrm>
    </dsp:sp>
    <dsp:sp modelId="{EE7A5E26-8C0F-468C-99FD-05E3EBDEF040}">
      <dsp:nvSpPr>
        <dsp:cNvPr id="0" name=""/>
        <dsp:cNvSpPr/>
      </dsp:nvSpPr>
      <dsp:spPr>
        <a:xfrm>
          <a:off x="325680" y="1862673"/>
          <a:ext cx="2568194" cy="1540916"/>
        </a:xfrm>
        <a:prstGeom prst="rect">
          <a:avLst/>
        </a:prstGeom>
        <a:solidFill>
          <a:srgbClr val="005986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38100" dir="2700000" sx="102000" sy="102000" algn="tl" rotWithShape="0">
            <a:schemeClr val="bg1">
              <a:lumMod val="6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Your location may no longer be good, or you may need to modernize the facilities</a:t>
          </a:r>
          <a:endParaRPr lang="en-US" sz="1700" b="1" kern="1200" dirty="0"/>
        </a:p>
      </dsp:txBody>
      <dsp:txXfrm>
        <a:off x="325680" y="1862673"/>
        <a:ext cx="2568194" cy="1540916"/>
      </dsp:txXfrm>
    </dsp:sp>
    <dsp:sp modelId="{89C98F0A-B23B-43B3-927A-960E652D7F1A}">
      <dsp:nvSpPr>
        <dsp:cNvPr id="0" name=""/>
        <dsp:cNvSpPr/>
      </dsp:nvSpPr>
      <dsp:spPr>
        <a:xfrm>
          <a:off x="3150694" y="1862673"/>
          <a:ext cx="2568194" cy="1540916"/>
        </a:xfrm>
        <a:prstGeom prst="rect">
          <a:avLst/>
        </a:prstGeom>
        <a:solidFill>
          <a:srgbClr val="005986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38100" dir="2700000" sx="102000" sy="102000" algn="tl" rotWithShape="0">
            <a:schemeClr val="bg1">
              <a:lumMod val="6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You may be inheriting problems and ill will</a:t>
          </a:r>
          <a:endParaRPr lang="en-US" sz="1700" b="1" kern="1200" dirty="0"/>
        </a:p>
      </dsp:txBody>
      <dsp:txXfrm>
        <a:off x="3150694" y="1862673"/>
        <a:ext cx="2568194" cy="1540916"/>
      </dsp:txXfrm>
    </dsp:sp>
    <dsp:sp modelId="{C6740C00-C2FB-466F-A9F9-0AF6E7C4B776}">
      <dsp:nvSpPr>
        <dsp:cNvPr id="0" name=""/>
        <dsp:cNvSpPr/>
      </dsp:nvSpPr>
      <dsp:spPr>
        <a:xfrm>
          <a:off x="5975708" y="1862673"/>
          <a:ext cx="2568194" cy="1540916"/>
        </a:xfrm>
        <a:prstGeom prst="rect">
          <a:avLst/>
        </a:prstGeom>
        <a:solidFill>
          <a:srgbClr val="005986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38100" dir="2700000" sx="102000" sy="102000" algn="tl" rotWithShape="0">
            <a:schemeClr val="bg1">
              <a:lumMod val="6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Your current accounts receivables may be slow, and it may be difficult to change credit practices to speed up cash flow</a:t>
          </a:r>
          <a:endParaRPr lang="en-US" sz="1700" b="1" kern="1200" dirty="0"/>
        </a:p>
      </dsp:txBody>
      <dsp:txXfrm>
        <a:off x="5975708" y="1862673"/>
        <a:ext cx="2568194" cy="1540916"/>
      </dsp:txXfrm>
    </dsp:sp>
    <dsp:sp modelId="{FB6B8B45-C9D7-413F-9023-E9302E3AC7BE}">
      <dsp:nvSpPr>
        <dsp:cNvPr id="0" name=""/>
        <dsp:cNvSpPr/>
      </dsp:nvSpPr>
      <dsp:spPr>
        <a:xfrm>
          <a:off x="325680" y="3508568"/>
          <a:ext cx="2568194" cy="1540916"/>
        </a:xfrm>
        <a:prstGeom prst="rect">
          <a:avLst/>
        </a:prstGeom>
        <a:solidFill>
          <a:srgbClr val="005986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38100" dir="2700000" sx="102000" sy="102000" algn="tl" rotWithShape="0">
            <a:schemeClr val="bg1">
              <a:lumMod val="50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You could get unwanted or unnecessary employees as part of the deal</a:t>
          </a:r>
          <a:endParaRPr lang="en-US" sz="1700" b="1" kern="1200" dirty="0"/>
        </a:p>
      </dsp:txBody>
      <dsp:txXfrm>
        <a:off x="325680" y="3508568"/>
        <a:ext cx="2568194" cy="1540916"/>
      </dsp:txXfrm>
    </dsp:sp>
    <dsp:sp modelId="{AF3F0CB8-A6E2-794A-8A8A-94D6825EAA9A}">
      <dsp:nvSpPr>
        <dsp:cNvPr id="0" name=""/>
        <dsp:cNvSpPr/>
      </dsp:nvSpPr>
      <dsp:spPr>
        <a:xfrm>
          <a:off x="3150694" y="3495023"/>
          <a:ext cx="2568194" cy="1540916"/>
        </a:xfrm>
        <a:prstGeom prst="rect">
          <a:avLst/>
        </a:prstGeom>
        <a:solidFill>
          <a:srgbClr val="005986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38100" dir="2700000" sx="102000" sy="102000" algn="tl" rotWithShape="0">
            <a:schemeClr val="bg1">
              <a:lumMod val="50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You could get bored with it</a:t>
          </a:r>
          <a:endParaRPr lang="en-US" sz="1700" b="1" kern="1200" dirty="0"/>
        </a:p>
      </dsp:txBody>
      <dsp:txXfrm>
        <a:off x="3150694" y="3495023"/>
        <a:ext cx="2568194" cy="1540916"/>
      </dsp:txXfrm>
    </dsp:sp>
    <dsp:sp modelId="{DFD79E6F-5363-D94F-8965-E5AC58E57A1B}">
      <dsp:nvSpPr>
        <dsp:cNvPr id="0" name=""/>
        <dsp:cNvSpPr/>
      </dsp:nvSpPr>
      <dsp:spPr>
        <a:xfrm>
          <a:off x="6027072" y="3508568"/>
          <a:ext cx="2568194" cy="1540916"/>
        </a:xfrm>
        <a:prstGeom prst="rect">
          <a:avLst/>
        </a:prstGeom>
        <a:solidFill>
          <a:srgbClr val="005986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38100" dir="2700000" sx="102000" sy="102000" algn="tl" rotWithShape="0">
            <a:schemeClr val="bg1">
              <a:lumMod val="50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The inventory may be dated, slow-moving, or obsolete</a:t>
          </a:r>
          <a:endParaRPr lang="en-US" sz="1700" b="1" kern="1200" dirty="0"/>
        </a:p>
      </dsp:txBody>
      <dsp:txXfrm>
        <a:off x="6027072" y="3508568"/>
        <a:ext cx="2568194" cy="15409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1B131F4-3B88-402D-9C51-9B529F0BCE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977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4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6753370-D1C7-442B-B39A-305ADA2AF7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26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4F47496C-63EE-4921-A290-97BF66D0C8B8}" type="slidenum">
              <a:rPr lang="en-US" sz="1200">
                <a:latin typeface="Times New Roman" pitchFamily="18" charset="0"/>
              </a:rPr>
              <a:pPr eaLnBrk="1" hangingPunct="1"/>
              <a:t>1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97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1987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8BB33A22-F70C-4CE4-958E-A5B44468A466}" type="slidenum">
              <a:rPr lang="en-US" sz="1200">
                <a:latin typeface="Times New Roman" pitchFamily="18" charset="0"/>
              </a:rPr>
              <a:pPr eaLnBrk="1" hangingPunct="1"/>
              <a:t>2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76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919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C23E4DDD-7E3A-4384-B5BD-12BF6054A2FC}" type="slidenum">
              <a:rPr lang="en-US" sz="1200">
                <a:latin typeface="Times New Roman" pitchFamily="18" charset="0"/>
              </a:rPr>
              <a:pPr eaLnBrk="1" hangingPunct="1"/>
              <a:t>8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83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1590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C23E4DDD-7E3A-4384-B5BD-12BF6054A2FC}" type="slidenum">
              <a:rPr lang="en-US" sz="1200">
                <a:latin typeface="Times New Roman" pitchFamily="18" charset="0"/>
              </a:rPr>
              <a:pPr eaLnBrk="1" hangingPunct="1"/>
              <a:t>21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83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0976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C23E4DDD-7E3A-4384-B5BD-12BF6054A2FC}" type="slidenum">
              <a:rPr lang="en-US" sz="1200">
                <a:latin typeface="Times New Roman" pitchFamily="18" charset="0"/>
              </a:rPr>
              <a:pPr eaLnBrk="1" hangingPunct="1"/>
              <a:t>22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83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63658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AD41BA37-C3BA-4B9E-B05E-2E9D91AF7998}" type="slidenum">
              <a:rPr lang="en-US" sz="1200">
                <a:latin typeface="Times New Roman" pitchFamily="18" charset="0"/>
              </a:rPr>
              <a:pPr eaLnBrk="1" hangingPunct="1"/>
              <a:t>30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79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1895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" y="6447118"/>
            <a:ext cx="5587688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49275" y="2220266"/>
            <a:ext cx="8056563" cy="1362075"/>
          </a:xfrm>
        </p:spPr>
        <p:txBody>
          <a:bodyPr anchor="b" anchorCtr="0"/>
          <a:lstStyle>
            <a:lvl1pPr algn="ctr">
              <a:defRPr lang="en-US" sz="4400" b="1" kern="1200" smtClean="0">
                <a:solidFill>
                  <a:srgbClr val="236684"/>
                </a:solidFill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123349"/>
            <a:ext cx="8056563" cy="11344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lang="en-US" sz="2800" b="1" i="0" kern="120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 bwMode="auto">
          <a:xfrm flipV="1">
            <a:off x="2194586" y="3794756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 flipV="1">
            <a:off x="548634" y="1874537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76204" y="6537254"/>
            <a:ext cx="5227307" cy="32074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2547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 bwMode="auto">
          <a:xfrm flipV="1">
            <a:off x="0" y="-45682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 flipV="1">
            <a:off x="38692" y="1097268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2-</a:t>
            </a:r>
            <a:fld id="{E19FA851-025D-42C3-AE42-F06E6A1F819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94913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81580" y="6446487"/>
            <a:ext cx="522193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03863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81580" y="6446487"/>
            <a:ext cx="5221932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3094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  <p:sp>
        <p:nvSpPr>
          <p:cNvPr id="7" name="Rounded Rectangle 6"/>
          <p:cNvSpPr/>
          <p:nvPr userDrawn="1"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4917875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76205" y="6537255"/>
            <a:ext cx="4038600" cy="2749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2547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50" y="8748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842711" y="6537255"/>
            <a:ext cx="2209800" cy="2749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2-</a:t>
            </a:r>
            <a:fld id="{E19FA851-025D-42C3-AE42-F06E6A1F819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94913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3094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2711" y="6446487"/>
            <a:ext cx="2209800" cy="27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917875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03863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3pPr marL="685800" indent="0">
              <a:buNone/>
              <a:defRPr>
                <a:solidFill>
                  <a:srgbClr val="000000"/>
                </a:solidFill>
              </a:defRPr>
            </a:lvl3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  <p:sp>
        <p:nvSpPr>
          <p:cNvPr id="7" name="Rectangle 6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Big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806" y="137196"/>
            <a:ext cx="8416925" cy="128014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6" y="2148854"/>
            <a:ext cx="8416925" cy="2651731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800" b="1" i="0"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 flipV="1">
            <a:off x="2103147" y="4892024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 flipV="1">
            <a:off x="548634" y="1783098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220266"/>
            <a:ext cx="8056563" cy="1362075"/>
          </a:xfrm>
        </p:spPr>
        <p:txBody>
          <a:bodyPr anchor="b" anchorCtr="0"/>
          <a:lstStyle>
            <a:lvl1pPr algn="ctr">
              <a:defRPr lang="en-US" sz="4400" b="1" kern="1200" smtClean="0">
                <a:solidFill>
                  <a:srgbClr val="236684"/>
                </a:solidFill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123349"/>
            <a:ext cx="8056563" cy="11344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lang="en-US" sz="2800" b="1" i="0" kern="1200" smtClean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 flipV="1">
            <a:off x="2194586" y="3977634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flipV="1">
            <a:off x="548634" y="2057415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800">
                <a:solidFill>
                  <a:srgbClr val="000000"/>
                </a:solidFill>
              </a:defRPr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 marL="349250" indent="-349250">
              <a:spcBef>
                <a:spcPts val="1600"/>
              </a:spcBef>
              <a:defRPr lang="en-US" sz="2800" b="1" i="0" kern="1200" dirty="0" smtClean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9250" lvl="0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mtClean="0"/>
              <a:t>Click to edit Master text styles</a:t>
            </a:r>
          </a:p>
          <a:p>
            <a:pPr marL="349250" lvl="1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mtClean="0"/>
              <a:t>Second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9015"/>
            <a:ext cx="9144000" cy="11268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928" y="1508781"/>
            <a:ext cx="4389072" cy="933765"/>
          </a:xfrm>
          <a:solidFill>
            <a:srgbClr val="007CA8"/>
          </a:solidFill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928" y="2530293"/>
            <a:ext cx="4389072" cy="382475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69" y="1508781"/>
            <a:ext cx="4297043" cy="933765"/>
          </a:xfrm>
          <a:solidFill>
            <a:srgbClr val="007CA8"/>
          </a:solidFill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69" y="2530293"/>
            <a:ext cx="4297043" cy="382475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 flipV="1">
            <a:off x="0" y="1325903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2" name="Rectangle 11"/>
          <p:cNvSpPr/>
          <p:nvPr/>
        </p:nvSpPr>
        <p:spPr bwMode="auto">
          <a:xfrm flipV="1">
            <a:off x="182928" y="2423169"/>
            <a:ext cx="4389072" cy="45719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754877" y="2423171"/>
            <a:ext cx="4297633" cy="45719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8" y="611872"/>
            <a:ext cx="4480511" cy="1162050"/>
          </a:xfr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28" y="1787856"/>
            <a:ext cx="4480511" cy="4201436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8" y="611872"/>
            <a:ext cx="4754828" cy="1162050"/>
          </a:xfr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28" y="1787856"/>
            <a:ext cx="4754828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07576"/>
            <a:ext cx="9144000" cy="1336956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" y="6446487"/>
            <a:ext cx="52219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77" r:id="rId15"/>
    <p:sldLayoutId id="2147483681" r:id="rId16"/>
    <p:sldLayoutId id="2147483682" r:id="rId17"/>
  </p:sldLayoutIdLst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 autoUpdateAnimBg="0"/>
    </p:bld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236684"/>
          </a:solidFill>
          <a:latin typeface="Bookman Old Style"/>
          <a:ea typeface="+mj-ea"/>
          <a:cs typeface="Bookman Old Style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rgbClr val="005785"/>
        </a:buClr>
        <a:buSzPct val="110000"/>
        <a:buFont typeface="Wingdings 2" pitchFamily="18" charset="2"/>
        <a:buChar char=""/>
        <a:defRPr lang="en-US" sz="3600" b="1" i="0" kern="1200" dirty="0" smtClean="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1pPr>
      <a:lvl2pPr marL="685800" indent="-336550" algn="l" defTabSz="914400" rtl="0" eaLnBrk="1" latinLnBrk="0" hangingPunct="1">
        <a:spcBef>
          <a:spcPts val="600"/>
        </a:spcBef>
        <a:buClr>
          <a:srgbClr val="0081C4"/>
        </a:buClr>
        <a:buSzPct val="110000"/>
        <a:buFont typeface="Wingdings 2" pitchFamily="18" charset="2"/>
        <a:buChar char=""/>
        <a:defRPr sz="2800" b="1" i="0" kern="1200">
          <a:solidFill>
            <a:srgbClr val="006699"/>
          </a:solidFill>
          <a:latin typeface="Arial"/>
          <a:ea typeface="+mn-ea"/>
          <a:cs typeface="Arial"/>
        </a:defRPr>
      </a:lvl2pPr>
      <a:lvl3pPr marL="1028700" indent="-3429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Arial"/>
        <a:buChar char="•"/>
        <a:defRPr sz="2400" b="1" kern="1200">
          <a:solidFill>
            <a:schemeClr val="accent6">
              <a:lumMod val="75000"/>
            </a:schemeClr>
          </a:solidFill>
          <a:latin typeface="Arial"/>
          <a:ea typeface="+mn-ea"/>
          <a:cs typeface="Arial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88"/>
          <p:cNvSpPr txBox="1">
            <a:spLocks noChangeArrowheads="1"/>
          </p:cNvSpPr>
          <p:nvPr/>
        </p:nvSpPr>
        <p:spPr bwMode="auto">
          <a:xfrm>
            <a:off x="7065899" y="3100878"/>
            <a:ext cx="1986612" cy="640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>
              <a:spcBef>
                <a:spcPct val="50000"/>
              </a:spcBef>
              <a:defRPr/>
            </a:pPr>
            <a:endParaRPr lang="en-US" sz="5400" b="1" baseline="-12000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45" y="2063162"/>
            <a:ext cx="832099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New Venture Options: </a:t>
            </a:r>
          </a:p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Do You Want to Start a New Business, Buy One,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 Franchisee, or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Corporate or Nonprofit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Entrepreneur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?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2928" y="502952"/>
            <a:ext cx="8416925" cy="1188707"/>
          </a:xfrm>
        </p:spPr>
        <p:txBody>
          <a:bodyPr/>
          <a:lstStyle/>
          <a:p>
            <a:pPr algn="r"/>
            <a:r>
              <a:rPr lang="en-US" sz="6000" baseline="24000" dirty="0">
                <a:latin typeface="Tahoma" pitchFamily="34" charset="0"/>
              </a:rPr>
              <a:t>CHAPTER</a:t>
            </a:r>
            <a:r>
              <a:rPr lang="en-US" sz="6000" dirty="0">
                <a:latin typeface="Tahoma" pitchFamily="34" charset="0"/>
              </a:rPr>
              <a:t> </a:t>
            </a:r>
            <a:r>
              <a:rPr lang="en-US" sz="6000" dirty="0">
                <a:solidFill>
                  <a:srgbClr val="A50021"/>
                </a:solidFill>
              </a:rPr>
              <a:t>2</a:t>
            </a:r>
            <a:endParaRPr lang="en-US" sz="60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160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Buying a Business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10</a:t>
            </a:fld>
            <a:endParaRPr lang="en-US" dirty="0"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05879" y="5806414"/>
            <a:ext cx="7076577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76200" dist="50800" dir="2700000" algn="tl" rotWithShape="0">
              <a:schemeClr val="tx1">
                <a:lumMod val="65000"/>
                <a:lumOff val="35000"/>
                <a:alpha val="72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NOTE: More about each step on the next slides</a:t>
            </a:r>
            <a:endParaRPr lang="en-US" sz="2400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365806" y="1877512"/>
            <a:ext cx="2112667" cy="1267600"/>
            <a:chOff x="7068" y="481565"/>
            <a:chExt cx="2112667" cy="1267600"/>
          </a:xfrm>
        </p:grpSpPr>
        <p:sp>
          <p:nvSpPr>
            <p:cNvPr id="34" name="Rounded Rectangle 33"/>
            <p:cNvSpPr/>
            <p:nvPr/>
          </p:nvSpPr>
          <p:spPr>
            <a:xfrm>
              <a:off x="7068" y="481565"/>
              <a:ext cx="2112667" cy="1267600"/>
            </a:xfrm>
            <a:prstGeom prst="roundRect">
              <a:avLst>
                <a:gd name="adj" fmla="val 10000"/>
              </a:avLst>
            </a:prstGeom>
            <a:solidFill>
              <a:srgbClr val="005986"/>
            </a:solidFill>
            <a:ln>
              <a:solidFill>
                <a:schemeClr val="tx1"/>
              </a:solidFill>
            </a:ln>
            <a:effectLst>
              <a:outerShdw blurRad="50800" dist="50800" dir="2700000" algn="tl" rotWithShape="0">
                <a:schemeClr val="bg1">
                  <a:lumMod val="75000"/>
                  <a:alpha val="99000"/>
                </a:scheme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5" name="Rounded Rectangle 4"/>
            <p:cNvSpPr/>
            <p:nvPr/>
          </p:nvSpPr>
          <p:spPr>
            <a:xfrm>
              <a:off x="44195" y="518692"/>
              <a:ext cx="2038413" cy="11933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b="1" kern="1200" dirty="0" smtClean="0"/>
                <a:t>Self-analysis and criteria</a:t>
              </a:r>
              <a:endParaRPr lang="en-US" sz="1900" b="1" kern="12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554767" y="1877512"/>
            <a:ext cx="2972880" cy="1267600"/>
            <a:chOff x="2554767" y="1877512"/>
            <a:chExt cx="2972880" cy="1267600"/>
          </a:xfrm>
        </p:grpSpPr>
        <p:grpSp>
          <p:nvGrpSpPr>
            <p:cNvPr id="10" name="Group 9"/>
            <p:cNvGrpSpPr/>
            <p:nvPr/>
          </p:nvGrpSpPr>
          <p:grpSpPr>
            <a:xfrm>
              <a:off x="2554767" y="2249342"/>
              <a:ext cx="822721" cy="523941"/>
              <a:chOff x="2104590" y="853395"/>
              <a:chExt cx="822721" cy="523941"/>
            </a:xfrm>
          </p:grpSpPr>
          <p:sp>
            <p:nvSpPr>
              <p:cNvPr id="32" name="Right Arrow 31"/>
              <p:cNvSpPr/>
              <p:nvPr/>
            </p:nvSpPr>
            <p:spPr>
              <a:xfrm>
                <a:off x="2104590" y="853395"/>
                <a:ext cx="822721" cy="523941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solidFill>
                <a:srgbClr val="FF0000"/>
              </a:solidFill>
              <a:ln>
                <a:solidFill>
                  <a:srgbClr val="6C0000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3" name="Right Arrow 6"/>
              <p:cNvSpPr/>
              <p:nvPr/>
            </p:nvSpPr>
            <p:spPr>
              <a:xfrm>
                <a:off x="2104590" y="958183"/>
                <a:ext cx="665539" cy="31436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500" b="1" kern="12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414980" y="1877512"/>
              <a:ext cx="2112667" cy="1267600"/>
              <a:chOff x="2964803" y="481565"/>
              <a:chExt cx="2112667" cy="1267600"/>
            </a:xfrm>
          </p:grpSpPr>
          <p:sp>
            <p:nvSpPr>
              <p:cNvPr id="30" name="Rounded Rectangle 29"/>
              <p:cNvSpPr/>
              <p:nvPr/>
            </p:nvSpPr>
            <p:spPr>
              <a:xfrm>
                <a:off x="2964803" y="481565"/>
                <a:ext cx="2112667" cy="1267600"/>
              </a:xfrm>
              <a:prstGeom prst="roundRect">
                <a:avLst>
                  <a:gd name="adj" fmla="val 10000"/>
                </a:avLst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  <a:effectLst>
                <a:outerShdw blurRad="50800" dist="50800" dir="2700000" algn="tl" rotWithShape="0">
                  <a:schemeClr val="bg1">
                    <a:lumMod val="75000"/>
                    <a:alpha val="99000"/>
                  </a:schemeClr>
                </a:outerShdw>
              </a:effectLst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31" name="Rounded Rectangle 8"/>
              <p:cNvSpPr/>
              <p:nvPr/>
            </p:nvSpPr>
            <p:spPr>
              <a:xfrm>
                <a:off x="3001930" y="518692"/>
                <a:ext cx="2038413" cy="119334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390" tIns="72390" rIns="72390" bIns="72390" numCol="1" spcCol="1270" anchor="ctr" anchorCtr="0">
                <a:noAutofit/>
              </a:bodyPr>
              <a:lstStyle/>
              <a:p>
                <a:pPr lvl="0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900" b="1" kern="1200" dirty="0" smtClean="0"/>
                  <a:t>Evaluate the alternative potential acquisitions</a:t>
                </a:r>
                <a:endParaRPr lang="en-US" sz="1900" b="1" kern="1200" dirty="0"/>
              </a:p>
            </p:txBody>
          </p:sp>
        </p:grpSp>
      </p:grpSp>
      <p:grpSp>
        <p:nvGrpSpPr>
          <p:cNvPr id="36" name="Group 35"/>
          <p:cNvGrpSpPr/>
          <p:nvPr/>
        </p:nvGrpSpPr>
        <p:grpSpPr>
          <a:xfrm>
            <a:off x="5577829" y="1877512"/>
            <a:ext cx="3017487" cy="1267600"/>
            <a:chOff x="5577829" y="1877512"/>
            <a:chExt cx="3017487" cy="1267600"/>
          </a:xfrm>
        </p:grpSpPr>
        <p:grpSp>
          <p:nvGrpSpPr>
            <p:cNvPr id="12" name="Group 11"/>
            <p:cNvGrpSpPr/>
            <p:nvPr/>
          </p:nvGrpSpPr>
          <p:grpSpPr>
            <a:xfrm>
              <a:off x="5577829" y="2249342"/>
              <a:ext cx="842799" cy="523941"/>
              <a:chOff x="5065929" y="853395"/>
              <a:chExt cx="842799" cy="523941"/>
            </a:xfrm>
          </p:grpSpPr>
          <p:sp>
            <p:nvSpPr>
              <p:cNvPr id="28" name="Right Arrow 27"/>
              <p:cNvSpPr/>
              <p:nvPr/>
            </p:nvSpPr>
            <p:spPr>
              <a:xfrm>
                <a:off x="5065929" y="853395"/>
                <a:ext cx="842799" cy="523941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solidFill>
                <a:srgbClr val="FF0000"/>
              </a:solidFill>
              <a:ln>
                <a:solidFill>
                  <a:srgbClr val="6C0000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9" name="Right Arrow 10"/>
              <p:cNvSpPr/>
              <p:nvPr/>
            </p:nvSpPr>
            <p:spPr>
              <a:xfrm>
                <a:off x="5065929" y="958183"/>
                <a:ext cx="685617" cy="31436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500" b="1" kern="12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6482649" y="1877512"/>
              <a:ext cx="2112667" cy="1267600"/>
              <a:chOff x="5922538" y="481565"/>
              <a:chExt cx="2112667" cy="12676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5922538" y="481565"/>
                <a:ext cx="2112667" cy="1267600"/>
              </a:xfrm>
              <a:prstGeom prst="roundRect">
                <a:avLst>
                  <a:gd name="adj" fmla="val 10000"/>
                </a:avLst>
              </a:prstGeom>
              <a:solidFill>
                <a:srgbClr val="2B8802"/>
              </a:solidFill>
              <a:ln>
                <a:solidFill>
                  <a:schemeClr val="tx1"/>
                </a:solidFill>
              </a:ln>
              <a:effectLst>
                <a:outerShdw blurRad="50800" dist="50800" dir="2700000" algn="tl" rotWithShape="0">
                  <a:schemeClr val="bg1">
                    <a:lumMod val="75000"/>
                    <a:alpha val="99000"/>
                  </a:schemeClr>
                </a:outerShdw>
              </a:effectLst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27" name="Rounded Rectangle 12"/>
              <p:cNvSpPr/>
              <p:nvPr/>
            </p:nvSpPr>
            <p:spPr>
              <a:xfrm>
                <a:off x="5959665" y="518692"/>
                <a:ext cx="2038413" cy="119334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390" tIns="72390" rIns="72390" bIns="72390" numCol="1" spcCol="1270" anchor="ctr" anchorCtr="0">
                <a:noAutofit/>
              </a:bodyPr>
              <a:lstStyle/>
              <a:p>
                <a:pPr lvl="0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900" b="1" kern="1200" dirty="0" smtClean="0"/>
                  <a:t>Explore financing options</a:t>
                </a:r>
                <a:endParaRPr lang="en-US" sz="1900" b="1" kern="1200" dirty="0"/>
              </a:p>
            </p:txBody>
          </p:sp>
        </p:grpSp>
      </p:grpSp>
      <p:grpSp>
        <p:nvGrpSpPr>
          <p:cNvPr id="37" name="Group 36"/>
          <p:cNvGrpSpPr/>
          <p:nvPr/>
        </p:nvGrpSpPr>
        <p:grpSpPr>
          <a:xfrm>
            <a:off x="6482649" y="3161441"/>
            <a:ext cx="2112667" cy="2096339"/>
            <a:chOff x="6482649" y="3161441"/>
            <a:chExt cx="2112667" cy="2096339"/>
          </a:xfrm>
        </p:grpSpPr>
        <p:grpSp>
          <p:nvGrpSpPr>
            <p:cNvPr id="14" name="Group 13"/>
            <p:cNvGrpSpPr/>
            <p:nvPr/>
          </p:nvGrpSpPr>
          <p:grpSpPr>
            <a:xfrm>
              <a:off x="7263369" y="3161441"/>
              <a:ext cx="523941" cy="787060"/>
              <a:chOff x="6703258" y="1765494"/>
              <a:chExt cx="523941" cy="787060"/>
            </a:xfrm>
          </p:grpSpPr>
          <p:sp>
            <p:nvSpPr>
              <p:cNvPr id="24" name="Right Arrow 23"/>
              <p:cNvSpPr/>
              <p:nvPr/>
            </p:nvSpPr>
            <p:spPr>
              <a:xfrm rot="5400000">
                <a:off x="6571699" y="1897053"/>
                <a:ext cx="787060" cy="523941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solidFill>
                <a:srgbClr val="FF0000"/>
              </a:solidFill>
              <a:ln>
                <a:solidFill>
                  <a:srgbClr val="6C0000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5" name="Right Arrow 14"/>
              <p:cNvSpPr/>
              <p:nvPr/>
            </p:nvSpPr>
            <p:spPr>
              <a:xfrm>
                <a:off x="6808046" y="1765494"/>
                <a:ext cx="314365" cy="62987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500" b="1" kern="1200" dirty="0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6482649" y="3990180"/>
              <a:ext cx="2112667" cy="1267600"/>
              <a:chOff x="5922538" y="2594233"/>
              <a:chExt cx="2112667" cy="1267600"/>
            </a:xfrm>
          </p:grpSpPr>
          <p:sp>
            <p:nvSpPr>
              <p:cNvPr id="22" name="Rounded Rectangle 21"/>
              <p:cNvSpPr/>
              <p:nvPr/>
            </p:nvSpPr>
            <p:spPr>
              <a:xfrm>
                <a:off x="5922538" y="2594233"/>
                <a:ext cx="2112667" cy="1267600"/>
              </a:xfrm>
              <a:prstGeom prst="roundRect">
                <a:avLst>
                  <a:gd name="adj" fmla="val 10000"/>
                </a:avLst>
              </a:prstGeom>
              <a:solidFill>
                <a:srgbClr val="20219B"/>
              </a:solidFill>
              <a:ln>
                <a:solidFill>
                  <a:schemeClr val="tx1"/>
                </a:solidFill>
              </a:ln>
              <a:effectLst>
                <a:outerShdw blurRad="50800" dist="50800" dir="2700000" algn="tl" rotWithShape="0">
                  <a:schemeClr val="bg1">
                    <a:lumMod val="75000"/>
                    <a:alpha val="99000"/>
                  </a:schemeClr>
                </a:outerShdw>
              </a:effectLst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23" name="Rounded Rectangle 16"/>
              <p:cNvSpPr/>
              <p:nvPr/>
            </p:nvSpPr>
            <p:spPr>
              <a:xfrm>
                <a:off x="5959665" y="2631360"/>
                <a:ext cx="2038413" cy="119334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390" tIns="72390" rIns="72390" bIns="72390" numCol="1" spcCol="1270" anchor="ctr" anchorCtr="0">
                <a:noAutofit/>
              </a:bodyPr>
              <a:lstStyle/>
              <a:p>
                <a:pPr lvl="0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900" b="1" kern="1200" dirty="0" smtClean="0"/>
                  <a:t>Negotiate the purchase agreement and close the deal</a:t>
                </a:r>
                <a:endParaRPr lang="en-US" sz="1900" b="1" kern="1200" dirty="0"/>
              </a:p>
            </p:txBody>
          </p:sp>
        </p:grpSp>
      </p:grpSp>
      <p:grpSp>
        <p:nvGrpSpPr>
          <p:cNvPr id="38" name="Group 37"/>
          <p:cNvGrpSpPr/>
          <p:nvPr/>
        </p:nvGrpSpPr>
        <p:grpSpPr>
          <a:xfrm>
            <a:off x="3414980" y="3990180"/>
            <a:ext cx="2985799" cy="1267600"/>
            <a:chOff x="3414980" y="3990180"/>
            <a:chExt cx="2985799" cy="1267600"/>
          </a:xfrm>
        </p:grpSpPr>
        <p:grpSp>
          <p:nvGrpSpPr>
            <p:cNvPr id="16" name="Group 15"/>
            <p:cNvGrpSpPr/>
            <p:nvPr/>
          </p:nvGrpSpPr>
          <p:grpSpPr>
            <a:xfrm>
              <a:off x="5555684" y="4362010"/>
              <a:ext cx="845095" cy="523941"/>
              <a:chOff x="5105508" y="2966063"/>
              <a:chExt cx="787060" cy="523941"/>
            </a:xfrm>
          </p:grpSpPr>
          <p:sp>
            <p:nvSpPr>
              <p:cNvPr id="20" name="Right Arrow 19"/>
              <p:cNvSpPr/>
              <p:nvPr/>
            </p:nvSpPr>
            <p:spPr>
              <a:xfrm rot="10800000">
                <a:off x="5105508" y="2966063"/>
                <a:ext cx="787060" cy="523941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solidFill>
                <a:srgbClr val="FF0000"/>
              </a:solidFill>
              <a:ln>
                <a:solidFill>
                  <a:srgbClr val="6C0000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1" name="Right Arrow 18"/>
              <p:cNvSpPr/>
              <p:nvPr/>
            </p:nvSpPr>
            <p:spPr>
              <a:xfrm rot="21600000">
                <a:off x="5262690" y="3070851"/>
                <a:ext cx="629878" cy="31436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500" b="1" kern="1200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3414980" y="3990180"/>
              <a:ext cx="2112667" cy="1267600"/>
              <a:chOff x="2964803" y="2594233"/>
              <a:chExt cx="2112667" cy="1267600"/>
            </a:xfrm>
          </p:grpSpPr>
          <p:sp>
            <p:nvSpPr>
              <p:cNvPr id="18" name="Rounded Rectangle 17"/>
              <p:cNvSpPr/>
              <p:nvPr/>
            </p:nvSpPr>
            <p:spPr>
              <a:xfrm>
                <a:off x="2964803" y="2594233"/>
                <a:ext cx="2112667" cy="1267600"/>
              </a:xfrm>
              <a:prstGeom prst="roundRect">
                <a:avLst>
                  <a:gd name="adj" fmla="val 10000"/>
                </a:avLst>
              </a:prstGeom>
              <a:solidFill>
                <a:srgbClr val="6573A9"/>
              </a:solidFill>
              <a:ln>
                <a:solidFill>
                  <a:schemeClr val="tx1"/>
                </a:solidFill>
              </a:ln>
              <a:effectLst>
                <a:outerShdw blurRad="50800" dist="50800" dir="2700000" algn="tl" rotWithShape="0">
                  <a:schemeClr val="bg1">
                    <a:lumMod val="75000"/>
                    <a:alpha val="99000"/>
                  </a:schemeClr>
                </a:outerShdw>
              </a:effectLst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19" name="Rounded Rectangle 20"/>
              <p:cNvSpPr/>
              <p:nvPr/>
            </p:nvSpPr>
            <p:spPr>
              <a:xfrm>
                <a:off x="3001930" y="2631360"/>
                <a:ext cx="2038413" cy="119334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390" tIns="72390" rIns="72390" bIns="72390" numCol="1" spcCol="1270" anchor="ctr" anchorCtr="0">
                <a:noAutofit/>
              </a:bodyPr>
              <a:lstStyle/>
              <a:p>
                <a:pPr lvl="0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900" b="1" kern="1200" dirty="0" smtClean="0"/>
                  <a:t>Transition</a:t>
                </a:r>
                <a:endParaRPr lang="en-US" sz="1900" b="1" kern="1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52289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in a Self-Analysis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828770"/>
            <a:ext cx="8042276" cy="43434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Why do I want to buy a business? What are my objectives?</a:t>
            </a:r>
          </a:p>
          <a:p>
            <a:r>
              <a:rPr lang="en-US" dirty="0" smtClean="0"/>
              <a:t>What </a:t>
            </a:r>
            <a:r>
              <a:rPr lang="en-US" dirty="0"/>
              <a:t>are my skills, abilities, and </a:t>
            </a:r>
            <a:r>
              <a:rPr lang="en-US" dirty="0" smtClean="0"/>
              <a:t>interests?</a:t>
            </a:r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industry or market do I want to enter? Does it have potential growth?</a:t>
            </a:r>
          </a:p>
          <a:p>
            <a:r>
              <a:rPr lang="en-US" dirty="0" smtClean="0"/>
              <a:t>What </a:t>
            </a:r>
            <a:r>
              <a:rPr lang="en-US" dirty="0"/>
              <a:t>type of business would I enjoy owning and managing?</a:t>
            </a:r>
          </a:p>
          <a:p>
            <a:r>
              <a:rPr lang="en-US" dirty="0" smtClean="0"/>
              <a:t>What </a:t>
            </a:r>
            <a:r>
              <a:rPr lang="en-US" dirty="0"/>
              <a:t>size company do I want to buy? Usually, the larger the business, the greater </a:t>
            </a:r>
            <a:r>
              <a:rPr lang="en-US" dirty="0" smtClean="0"/>
              <a:t>the cost</a:t>
            </a:r>
            <a:r>
              <a:rPr lang="en-US" dirty="0"/>
              <a:t>.</a:t>
            </a:r>
          </a:p>
          <a:p>
            <a:r>
              <a:rPr lang="en-US" dirty="0" smtClean="0"/>
              <a:t>Where </a:t>
            </a:r>
            <a:r>
              <a:rPr lang="en-US" dirty="0"/>
              <a:t>do I want to buy a business (location)?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330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Generate a List of </a:t>
            </a:r>
            <a:br>
              <a:rPr lang="en-US" dirty="0" smtClean="0"/>
            </a:br>
            <a:r>
              <a:rPr lang="en-US" dirty="0" smtClean="0"/>
              <a:t>Potential Acquisitions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Investigate hidden markets</a:t>
            </a:r>
          </a:p>
          <a:p>
            <a:r>
              <a:rPr lang="en-US" dirty="0" smtClean="0"/>
              <a:t>Walk in and buy a business that was not previously for sale</a:t>
            </a:r>
          </a:p>
          <a:p>
            <a:r>
              <a:rPr lang="en-US" dirty="0" smtClean="0"/>
              <a:t>Network to find a business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12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4964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Evaluate Alternative </a:t>
            </a:r>
            <a:br>
              <a:rPr lang="en-US" dirty="0" smtClean="0"/>
            </a:br>
            <a:r>
              <a:rPr lang="en-US" dirty="0" smtClean="0"/>
              <a:t>Potential Acquisitions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84628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DE0007"/>
                </a:solidFill>
              </a:rPr>
              <a:t>Due diligence</a:t>
            </a:r>
            <a:r>
              <a:rPr lang="en-US" dirty="0" smtClean="0"/>
              <a:t>: the process of evaluating a business for sale</a:t>
            </a:r>
          </a:p>
          <a:p>
            <a:r>
              <a:rPr lang="en-US" dirty="0" smtClean="0"/>
              <a:t>Steps</a:t>
            </a:r>
          </a:p>
          <a:p>
            <a:pPr lvl="1"/>
            <a:r>
              <a:rPr lang="en-US" sz="3000" dirty="0" smtClean="0"/>
              <a:t>Contact the owner</a:t>
            </a:r>
          </a:p>
          <a:p>
            <a:pPr lvl="1"/>
            <a:r>
              <a:rPr lang="en-US" sz="3000" dirty="0" smtClean="0"/>
              <a:t>Sign a nondisclosure statement</a:t>
            </a:r>
          </a:p>
          <a:p>
            <a:pPr lvl="1"/>
            <a:r>
              <a:rPr lang="en-US" sz="3000" dirty="0" smtClean="0"/>
              <a:t>Prepare a letter of intent</a:t>
            </a:r>
          </a:p>
          <a:p>
            <a:pPr lvl="1"/>
            <a:r>
              <a:rPr lang="en-US" sz="3000" dirty="0" smtClean="0"/>
              <a:t>Your investigation should include these areas:</a:t>
            </a:r>
          </a:p>
          <a:p>
            <a:pPr lvl="2"/>
            <a:r>
              <a:rPr lang="en-US" sz="2600" dirty="0" smtClean="0">
                <a:solidFill>
                  <a:schemeClr val="accent6">
                    <a:lumMod val="50000"/>
                  </a:schemeClr>
                </a:solidFill>
              </a:rPr>
              <a:t>Personally observe the business</a:t>
            </a:r>
            <a:endParaRPr lang="en-US" sz="2600" dirty="0">
              <a:solidFill>
                <a:schemeClr val="accent6">
                  <a:lumMod val="50000"/>
                </a:schemeClr>
              </a:solidFill>
            </a:endParaRPr>
          </a:p>
          <a:p>
            <a:pPr lvl="2"/>
            <a:r>
              <a:rPr lang="en-US" sz="2600" dirty="0" smtClean="0">
                <a:solidFill>
                  <a:schemeClr val="accent6">
                    <a:lumMod val="50000"/>
                  </a:schemeClr>
                </a:solidFill>
              </a:rPr>
              <a:t>Talk to outsiders</a:t>
            </a:r>
          </a:p>
          <a:p>
            <a:pPr lvl="2"/>
            <a:r>
              <a:rPr lang="en-US" sz="2600" dirty="0" smtClean="0">
                <a:solidFill>
                  <a:schemeClr val="accent6">
                    <a:lumMod val="50000"/>
                  </a:schemeClr>
                </a:solidFill>
              </a:rPr>
              <a:t>Talk to experts</a:t>
            </a:r>
          </a:p>
          <a:p>
            <a:pPr lvl="2"/>
            <a:r>
              <a:rPr lang="en-US" sz="2600" dirty="0" smtClean="0">
                <a:solidFill>
                  <a:schemeClr val="accent6">
                    <a:lumMod val="50000"/>
                  </a:schemeClr>
                </a:solidFill>
              </a:rPr>
              <a:t>Watch for skimming of previous owner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13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7822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Negotiate an Agreement and</a:t>
            </a:r>
            <a:br>
              <a:rPr lang="en-US" dirty="0" smtClean="0"/>
            </a:br>
            <a:r>
              <a:rPr lang="en-US" dirty="0" smtClean="0"/>
              <a:t>Make the 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9377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Specify price and terms of deal</a:t>
            </a:r>
          </a:p>
          <a:p>
            <a:pPr lvl="1"/>
            <a:r>
              <a:rPr lang="en-US" dirty="0" smtClean="0"/>
              <a:t>Seller financing</a:t>
            </a:r>
          </a:p>
          <a:p>
            <a:pPr lvl="1"/>
            <a:r>
              <a:rPr lang="en-US" dirty="0" smtClean="0"/>
              <a:t>What is included in deal?</a:t>
            </a:r>
          </a:p>
          <a:p>
            <a:pPr lvl="1"/>
            <a:r>
              <a:rPr lang="en-US" dirty="0" smtClean="0"/>
              <a:t>Will owner continue for a period of time?</a:t>
            </a:r>
          </a:p>
          <a:p>
            <a:r>
              <a:rPr lang="en-US" dirty="0" smtClean="0"/>
              <a:t>Negotiate noncompete agreement</a:t>
            </a:r>
          </a:p>
          <a:p>
            <a:r>
              <a:rPr lang="en-US" dirty="0" smtClean="0"/>
              <a:t>Be open and honest with current employees</a:t>
            </a:r>
          </a:p>
          <a:p>
            <a:r>
              <a:rPr lang="en-US" dirty="0" smtClean="0"/>
              <a:t>Sometimes all this process takes months or a year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14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334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29205"/>
            <a:ext cx="9144000" cy="630942"/>
          </a:xfrm>
        </p:spPr>
        <p:txBody>
          <a:bodyPr/>
          <a:lstStyle/>
          <a:p>
            <a:r>
              <a:rPr lang="en-US" dirty="0" smtClean="0"/>
              <a:t>The Value of a Business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65806" y="1600195"/>
            <a:ext cx="8343853" cy="4937731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Asset</a:t>
            </a:r>
            <a:r>
              <a:rPr lang="en-US" sz="3600" dirty="0" smtClean="0"/>
              <a:t> </a:t>
            </a:r>
            <a:r>
              <a:rPr lang="en-US" sz="3200" dirty="0" smtClean="0"/>
              <a:t>value</a:t>
            </a:r>
            <a:r>
              <a:rPr lang="en-US" sz="3600" dirty="0" smtClean="0"/>
              <a:t>: </a:t>
            </a:r>
            <a:r>
              <a:rPr lang="en-US" sz="3200" dirty="0" smtClean="0"/>
              <a:t>Based on the balance sheet</a:t>
            </a:r>
          </a:p>
          <a:p>
            <a:pPr lvl="1"/>
            <a:r>
              <a:rPr lang="en-US" sz="2800" dirty="0" smtClean="0"/>
              <a:t>Book value</a:t>
            </a:r>
          </a:p>
          <a:p>
            <a:pPr lvl="1"/>
            <a:r>
              <a:rPr lang="en-US" sz="2800" dirty="0" smtClean="0"/>
              <a:t>Adjusted book value</a:t>
            </a:r>
          </a:p>
          <a:p>
            <a:pPr lvl="1"/>
            <a:r>
              <a:rPr lang="en-US" sz="2800" dirty="0" smtClean="0"/>
              <a:t>Replacement value</a:t>
            </a:r>
          </a:p>
          <a:p>
            <a:pPr lvl="1"/>
            <a:r>
              <a:rPr lang="en-US" sz="2800" dirty="0" smtClean="0"/>
              <a:t>Liquidation value</a:t>
            </a:r>
          </a:p>
          <a:p>
            <a:r>
              <a:rPr lang="en-US" sz="3200" dirty="0" smtClean="0"/>
              <a:t>Earnings value</a:t>
            </a:r>
          </a:p>
          <a:p>
            <a:pPr lvl="1"/>
            <a:r>
              <a:rPr lang="en-US" sz="2800" dirty="0" smtClean="0"/>
              <a:t>Opportunity costs</a:t>
            </a:r>
          </a:p>
          <a:p>
            <a:pPr lvl="1"/>
            <a:r>
              <a:rPr lang="en-US" sz="2800" dirty="0" smtClean="0"/>
              <a:t>Capitalization rate</a:t>
            </a:r>
          </a:p>
          <a:p>
            <a:pPr lvl="1"/>
            <a:r>
              <a:rPr lang="en-US" sz="2800" dirty="0" smtClean="0"/>
              <a:t>Capitalization earnings</a:t>
            </a:r>
          </a:p>
          <a:p>
            <a:r>
              <a:rPr lang="en-US" sz="3200" dirty="0"/>
              <a:t>Market value or price/earnings </a:t>
            </a:r>
            <a:r>
              <a:rPr lang="en-US" sz="3200" dirty="0" smtClean="0"/>
              <a:t>ratio</a:t>
            </a:r>
            <a:endParaRPr lang="en-US" sz="320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9384" y="6537255"/>
            <a:ext cx="5092689" cy="32074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857975" y="6537926"/>
            <a:ext cx="2194536" cy="274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15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8509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Buying a Franchise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09588" lvl="1" indent="-339725"/>
            <a:r>
              <a:rPr lang="en-US" sz="3200" dirty="0" smtClean="0">
                <a:solidFill>
                  <a:srgbClr val="DE0007"/>
                </a:solidFill>
              </a:rPr>
              <a:t>Franchising</a:t>
            </a:r>
            <a:r>
              <a:rPr lang="en-US" sz="3200" dirty="0" smtClean="0"/>
              <a:t> is a long-term legal contractual agreement</a:t>
            </a:r>
          </a:p>
          <a:p>
            <a:pPr marL="509588" lvl="1" indent="-339725"/>
            <a:r>
              <a:rPr lang="en-US" sz="3200" dirty="0" smtClean="0"/>
              <a:t>Types of franchises</a:t>
            </a:r>
          </a:p>
          <a:p>
            <a:pPr marL="1143000" lvl="2" indent="-457200">
              <a:buFont typeface="Arial"/>
              <a:buChar char="•"/>
            </a:pPr>
            <a:r>
              <a:rPr lang="en-US" sz="2800" dirty="0" smtClean="0"/>
              <a:t>Product and trade-name franchise: franchisee buys the right to make the franchisor’s products and use its trade-name or logo.</a:t>
            </a:r>
          </a:p>
          <a:p>
            <a:pPr marL="1720850" lvl="3" indent="-457200">
              <a:buFont typeface="Arial"/>
              <a:buChar char="•"/>
            </a:pPr>
            <a:r>
              <a:rPr lang="en-US" sz="2400" b="1" dirty="0" smtClean="0">
                <a:solidFill>
                  <a:srgbClr val="600000"/>
                </a:solidFill>
              </a:rPr>
              <a:t>Trade-name franchise</a:t>
            </a:r>
          </a:p>
          <a:p>
            <a:pPr marL="1720850" lvl="3" indent="-457200">
              <a:buFont typeface="Arial"/>
              <a:buChar char="•"/>
            </a:pPr>
            <a:r>
              <a:rPr lang="en-US" sz="2400" b="1" dirty="0" smtClean="0">
                <a:solidFill>
                  <a:srgbClr val="600000"/>
                </a:solidFill>
              </a:rPr>
              <a:t>Business-format franchise</a:t>
            </a:r>
          </a:p>
          <a:p>
            <a:pPr marL="1143000" lvl="2" indent="-457200">
              <a:buFont typeface="Arial"/>
              <a:buChar char="•"/>
            </a:pPr>
            <a:r>
              <a:rPr lang="en-US" sz="2800" dirty="0"/>
              <a:t>Individual, area, or master franchise agreements</a:t>
            </a:r>
          </a:p>
          <a:p>
            <a:pPr lvl="2"/>
            <a:endParaRPr lang="en-US" dirty="0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16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213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Advantages of Buying a Franchise</a:t>
            </a:r>
            <a:endParaRPr lang="en-US" sz="4000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17</a:t>
            </a:fld>
            <a:endParaRPr lang="en-US" dirty="0">
              <a:cs typeface="+mn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57245" y="1325903"/>
            <a:ext cx="4114755" cy="4846267"/>
            <a:chOff x="0" y="234901"/>
            <a:chExt cx="4114755" cy="1974250"/>
          </a:xfrm>
        </p:grpSpPr>
        <p:sp>
          <p:nvSpPr>
            <p:cNvPr id="9" name="Rectangle 8"/>
            <p:cNvSpPr/>
            <p:nvPr/>
          </p:nvSpPr>
          <p:spPr>
            <a:xfrm>
              <a:off x="0" y="272151"/>
              <a:ext cx="3961389" cy="1937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  <a:effectLst>
              <a:outerShdw blurRad="244475" dist="88900" dir="2700000" algn="tl" rotWithShape="0">
                <a:schemeClr val="bg1">
                  <a:lumMod val="50000"/>
                </a:scheme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0" y="234901"/>
              <a:ext cx="4114755" cy="1937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284163" lvl="1" indent="-227013">
                <a:spcBef>
                  <a:spcPts val="0"/>
                </a:spcBef>
                <a:spcAft>
                  <a:spcPts val="1800"/>
                </a:spcAft>
                <a:buFont typeface="Arial"/>
                <a:buChar char="•"/>
              </a:pPr>
              <a:r>
                <a:rPr lang="en-US" sz="2400" b="1" dirty="0" smtClean="0">
                  <a:solidFill>
                    <a:srgbClr val="000000"/>
                  </a:solidFill>
                </a:rPr>
                <a:t>You get </a:t>
              </a:r>
              <a:r>
                <a:rPr lang="en-US" sz="2400" b="1" dirty="0">
                  <a:solidFill>
                    <a:srgbClr val="000000"/>
                  </a:solidFill>
                </a:rPr>
                <a:t>proven product or service </a:t>
              </a:r>
              <a:r>
                <a:rPr lang="en-US" sz="2400" b="1" dirty="0" smtClean="0">
                  <a:solidFill>
                    <a:srgbClr val="000000"/>
                  </a:solidFill>
                </a:rPr>
                <a:t>with an established </a:t>
              </a:r>
              <a:r>
                <a:rPr lang="en-US" sz="2400" b="1" dirty="0">
                  <a:solidFill>
                    <a:srgbClr val="000000"/>
                  </a:solidFill>
                </a:rPr>
                <a:t>target </a:t>
              </a:r>
              <a:r>
                <a:rPr lang="en-US" sz="2400" b="1" dirty="0" smtClean="0">
                  <a:solidFill>
                    <a:srgbClr val="000000"/>
                  </a:solidFill>
                </a:rPr>
                <a:t>market</a:t>
              </a:r>
              <a:endParaRPr lang="en-US" sz="2400" b="1" dirty="0">
                <a:solidFill>
                  <a:srgbClr val="000000"/>
                </a:solidFill>
              </a:endParaRPr>
            </a:p>
            <a:p>
              <a:pPr marL="284163" lvl="1" indent="-227013">
                <a:spcBef>
                  <a:spcPts val="0"/>
                </a:spcBef>
                <a:spcAft>
                  <a:spcPts val="1800"/>
                </a:spcAft>
                <a:buFont typeface="Arial"/>
                <a:buChar char="•"/>
              </a:pPr>
              <a:r>
                <a:rPr lang="en-US" sz="2400" b="1" dirty="0">
                  <a:solidFill>
                    <a:srgbClr val="000000"/>
                  </a:solidFill>
                </a:rPr>
                <a:t>You will get an established brand trademark and/or a business format system of operating </a:t>
              </a:r>
              <a:r>
                <a:rPr lang="en-US" sz="2400" b="1" dirty="0" smtClean="0">
                  <a:solidFill>
                    <a:srgbClr val="000000"/>
                  </a:solidFill>
                </a:rPr>
                <a:t>procedures</a:t>
              </a:r>
              <a:endParaRPr lang="en-US" sz="2400" b="1" dirty="0">
                <a:solidFill>
                  <a:srgbClr val="000000"/>
                </a:solidFill>
              </a:endParaRPr>
            </a:p>
            <a:p>
              <a:pPr marL="284163" lvl="1" indent="-227013">
                <a:spcBef>
                  <a:spcPts val="0"/>
                </a:spcBef>
                <a:spcAft>
                  <a:spcPts val="1800"/>
                </a:spcAft>
                <a:buFont typeface="Arial"/>
                <a:buChar char="•"/>
              </a:pPr>
              <a:r>
                <a:rPr lang="en-US" sz="2400" b="1" dirty="0">
                  <a:solidFill>
                    <a:srgbClr val="000000"/>
                  </a:solidFill>
                </a:rPr>
                <a:t>You will be trained and </a:t>
              </a:r>
              <a:r>
                <a:rPr lang="en-US" sz="2400" b="1" dirty="0" smtClean="0">
                  <a:solidFill>
                    <a:srgbClr val="000000"/>
                  </a:solidFill>
                </a:rPr>
                <a:t>supported </a:t>
              </a:r>
              <a:endParaRPr lang="en-US" sz="24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754878" y="1325903"/>
            <a:ext cx="3961389" cy="4846267"/>
            <a:chOff x="0" y="234901"/>
            <a:chExt cx="3961389" cy="1974250"/>
          </a:xfrm>
        </p:grpSpPr>
        <p:sp>
          <p:nvSpPr>
            <p:cNvPr id="12" name="Rectangle 11"/>
            <p:cNvSpPr/>
            <p:nvPr/>
          </p:nvSpPr>
          <p:spPr>
            <a:xfrm>
              <a:off x="0" y="272151"/>
              <a:ext cx="3961389" cy="1937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  <a:effectLst>
              <a:outerShdw blurRad="244475" dist="88900" dir="2700000" algn="tl" rotWithShape="0">
                <a:schemeClr val="bg1">
                  <a:lumMod val="50000"/>
                </a:scheme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0" y="234901"/>
              <a:ext cx="3961389" cy="1937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marL="284163" lvl="1" indent="-227013">
                <a:spcBef>
                  <a:spcPts val="0"/>
                </a:spcBef>
                <a:spcAft>
                  <a:spcPts val="1800"/>
                </a:spcAft>
                <a:buFont typeface="Arial"/>
                <a:buChar char="•"/>
              </a:pPr>
              <a:r>
                <a:rPr lang="en-US" sz="2400" b="1" dirty="0" smtClean="0">
                  <a:solidFill>
                    <a:srgbClr val="000000"/>
                  </a:solidFill>
                </a:rPr>
                <a:t>You </a:t>
              </a:r>
              <a:r>
                <a:rPr lang="en-US" sz="2400" b="1" dirty="0">
                  <a:solidFill>
                    <a:srgbClr val="000000"/>
                  </a:solidFill>
                </a:rPr>
                <a:t>get franchisor marketing</a:t>
              </a:r>
            </a:p>
            <a:p>
              <a:pPr marL="284163" lvl="1" indent="-227013">
                <a:spcBef>
                  <a:spcPts val="0"/>
                </a:spcBef>
                <a:spcAft>
                  <a:spcPts val="1800"/>
                </a:spcAft>
                <a:buFont typeface="Arial"/>
                <a:buChar char="•"/>
              </a:pPr>
              <a:r>
                <a:rPr lang="en-US" sz="2400" b="1" dirty="0">
                  <a:solidFill>
                    <a:srgbClr val="000000"/>
                  </a:solidFill>
                </a:rPr>
                <a:t>You often get some financing for your </a:t>
              </a:r>
              <a:r>
                <a:rPr lang="en-US" sz="2400" b="1" dirty="0" smtClean="0">
                  <a:solidFill>
                    <a:srgbClr val="000000"/>
                  </a:solidFill>
                </a:rPr>
                <a:t>franchise</a:t>
              </a:r>
              <a:endParaRPr lang="en-US" sz="2400" b="1" dirty="0">
                <a:solidFill>
                  <a:srgbClr val="000000"/>
                </a:solidFill>
              </a:endParaRPr>
            </a:p>
            <a:p>
              <a:pPr marL="284163" lvl="1" indent="-227013">
                <a:spcBef>
                  <a:spcPts val="0"/>
                </a:spcBef>
                <a:spcAft>
                  <a:spcPts val="1800"/>
                </a:spcAft>
                <a:buFont typeface="Arial"/>
                <a:buChar char="•"/>
              </a:pPr>
              <a:r>
                <a:rPr lang="en-US" sz="2400" b="1" dirty="0">
                  <a:solidFill>
                    <a:srgbClr val="000000"/>
                  </a:solidFill>
                </a:rPr>
                <a:t>You get a proven supplying franchisor, often at a lower </a:t>
              </a:r>
              <a:r>
                <a:rPr lang="en-US" sz="2400" b="1" dirty="0" smtClean="0">
                  <a:solidFill>
                    <a:srgbClr val="000000"/>
                  </a:solidFill>
                </a:rPr>
                <a:t>cost</a:t>
              </a:r>
              <a:endParaRPr lang="en-US" sz="2400" b="1" dirty="0">
                <a:solidFill>
                  <a:srgbClr val="000000"/>
                </a:solidFill>
              </a:endParaRPr>
            </a:p>
            <a:p>
              <a:pPr marL="284163" lvl="1" indent="-227013">
                <a:spcBef>
                  <a:spcPts val="0"/>
                </a:spcBef>
                <a:spcAft>
                  <a:spcPts val="1800"/>
                </a:spcAft>
                <a:buFont typeface="Arial"/>
                <a:buChar char="•"/>
              </a:pPr>
              <a:r>
                <a:rPr lang="en-US" sz="2400" b="1" dirty="0">
                  <a:solidFill>
                    <a:srgbClr val="000000"/>
                  </a:solidFill>
                </a:rPr>
                <a:t>Site selection and area </a:t>
              </a:r>
              <a:r>
                <a:rPr lang="en-US" sz="2400" b="1" dirty="0" smtClean="0">
                  <a:solidFill>
                    <a:srgbClr val="000000"/>
                  </a:solidFill>
                </a:rPr>
                <a:t>protection</a:t>
              </a:r>
              <a:endParaRPr lang="en-US" sz="2400" b="1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786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kern="900" spc="-130" dirty="0" smtClean="0"/>
              <a:t>Disadvantages of Buying a Franchise</a:t>
            </a:r>
            <a:endParaRPr lang="en-US" sz="3700" kern="900" spc="-130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18</a:t>
            </a:fld>
            <a:endParaRPr lang="en-US" dirty="0">
              <a:cs typeface="+mn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74367" y="1325903"/>
            <a:ext cx="4144267" cy="4937705"/>
            <a:chOff x="-182878" y="272151"/>
            <a:chExt cx="4144267" cy="1937000"/>
          </a:xfrm>
        </p:grpSpPr>
        <p:sp>
          <p:nvSpPr>
            <p:cNvPr id="9" name="Rectangle 8"/>
            <p:cNvSpPr/>
            <p:nvPr/>
          </p:nvSpPr>
          <p:spPr>
            <a:xfrm>
              <a:off x="0" y="272151"/>
              <a:ext cx="3961389" cy="1937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  <a:effectLst>
              <a:outerShdw blurRad="244475" dist="88900" dir="2700000" algn="tl" rotWithShape="0">
                <a:schemeClr val="bg1">
                  <a:lumMod val="50000"/>
                </a:scheme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-182878" y="272151"/>
              <a:ext cx="4114755" cy="1937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marL="396875" lvl="1" indent="-227013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Font typeface="Arial"/>
                <a:buChar char="•"/>
              </a:pPr>
              <a:r>
                <a:rPr lang="en-US" sz="2300" b="1" dirty="0" smtClean="0">
                  <a:solidFill>
                    <a:srgbClr val="000000"/>
                  </a:solidFill>
                </a:rPr>
                <a:t>You </a:t>
              </a:r>
              <a:r>
                <a:rPr lang="en-US" sz="2300" b="1" dirty="0">
                  <a:solidFill>
                    <a:srgbClr val="000000"/>
                  </a:solidFill>
                </a:rPr>
                <a:t>lose control of doing things your way, and you usually can’t expand your product </a:t>
              </a:r>
              <a:r>
                <a:rPr lang="en-US" sz="2300" b="1" dirty="0" smtClean="0">
                  <a:solidFill>
                    <a:srgbClr val="000000"/>
                  </a:solidFill>
                </a:rPr>
                <a:t>line  </a:t>
              </a:r>
              <a:endParaRPr lang="en-US" sz="2300" b="1" dirty="0">
                <a:solidFill>
                  <a:srgbClr val="000000"/>
                </a:solidFill>
              </a:endParaRPr>
            </a:p>
            <a:p>
              <a:pPr marL="396875" lvl="1" indent="-227013">
                <a:spcBef>
                  <a:spcPts val="0"/>
                </a:spcBef>
                <a:spcAft>
                  <a:spcPts val="1200"/>
                </a:spcAft>
                <a:buFont typeface="Arial"/>
                <a:buChar char="•"/>
              </a:pPr>
              <a:r>
                <a:rPr lang="en-US" sz="2300" b="1" dirty="0">
                  <a:solidFill>
                    <a:srgbClr val="000000"/>
                  </a:solidFill>
                </a:rPr>
                <a:t>You have to pay a fee and ongoing royalties, so the cost can be </a:t>
              </a:r>
              <a:r>
                <a:rPr lang="en-US" sz="2300" b="1" dirty="0" smtClean="0">
                  <a:solidFill>
                    <a:srgbClr val="000000"/>
                  </a:solidFill>
                </a:rPr>
                <a:t>high</a:t>
              </a:r>
              <a:endParaRPr lang="en-US" sz="2300" b="1" dirty="0">
                <a:solidFill>
                  <a:srgbClr val="000000"/>
                </a:solidFill>
              </a:endParaRPr>
            </a:p>
            <a:p>
              <a:pPr marL="396875" lvl="1" indent="-227013">
                <a:spcBef>
                  <a:spcPts val="0"/>
                </a:spcBef>
                <a:spcAft>
                  <a:spcPts val="1200"/>
                </a:spcAft>
                <a:buFont typeface="Arial"/>
                <a:buChar char="•"/>
              </a:pPr>
              <a:r>
                <a:rPr lang="en-US" sz="2300" b="1" dirty="0">
                  <a:solidFill>
                    <a:srgbClr val="000000"/>
                  </a:solidFill>
                </a:rPr>
                <a:t>You are dependent on franchisor and other </a:t>
              </a:r>
              <a:r>
                <a:rPr lang="en-US" sz="2400" b="1" dirty="0">
                  <a:solidFill>
                    <a:srgbClr val="000000"/>
                  </a:solidFill>
                </a:rPr>
                <a:t>franchisee success; franchisees can fail or have minimum </a:t>
              </a:r>
              <a:r>
                <a:rPr lang="en-US" sz="2400" b="1" dirty="0" smtClean="0">
                  <a:solidFill>
                    <a:srgbClr val="000000"/>
                  </a:solidFill>
                </a:rPr>
                <a:t>returns</a:t>
              </a:r>
              <a:r>
                <a:rPr lang="en-US" b="1" dirty="0" smtClean="0">
                  <a:solidFill>
                    <a:srgbClr val="000000"/>
                  </a:solidFill>
                </a:rPr>
                <a:t> </a:t>
              </a:r>
              <a:endParaRPr lang="en-US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754878" y="1234464"/>
            <a:ext cx="3961389" cy="5029145"/>
            <a:chOff x="0" y="234901"/>
            <a:chExt cx="3961389" cy="1974250"/>
          </a:xfrm>
        </p:grpSpPr>
        <p:sp>
          <p:nvSpPr>
            <p:cNvPr id="12" name="Rectangle 11"/>
            <p:cNvSpPr/>
            <p:nvPr/>
          </p:nvSpPr>
          <p:spPr>
            <a:xfrm>
              <a:off x="0" y="272151"/>
              <a:ext cx="3961389" cy="1937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  <a:effectLst>
              <a:outerShdw blurRad="244475" dist="88900" dir="2700000" algn="tl" rotWithShape="0">
                <a:schemeClr val="bg1">
                  <a:lumMod val="50000"/>
                </a:scheme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0" y="234901"/>
              <a:ext cx="3961389" cy="1937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marL="169863" lvl="0" indent="-169863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Font typeface="Arial"/>
                <a:buChar char="•"/>
              </a:pPr>
              <a:r>
                <a:rPr lang="en-US" sz="2400" b="1" dirty="0" smtClean="0">
                  <a:solidFill>
                    <a:srgbClr val="000000"/>
                  </a:solidFill>
                </a:rPr>
                <a:t>You </a:t>
              </a:r>
              <a:r>
                <a:rPr lang="en-US" sz="2400" b="1" dirty="0">
                  <a:solidFill>
                    <a:srgbClr val="000000"/>
                  </a:solidFill>
                </a:rPr>
                <a:t>have risk in the franchisor actually providing the support it claims it will give you, and you may have to overpay for its supplies.</a:t>
              </a:r>
            </a:p>
            <a:p>
              <a:pPr marL="169863" lvl="1" indent="-169863">
                <a:spcBef>
                  <a:spcPts val="0"/>
                </a:spcBef>
                <a:spcAft>
                  <a:spcPts val="1200"/>
                </a:spcAft>
                <a:buFont typeface="Arial"/>
                <a:buChar char="•"/>
              </a:pPr>
              <a:r>
                <a:rPr lang="en-US" sz="2400" b="1" dirty="0">
                  <a:solidFill>
                    <a:srgbClr val="000000"/>
                  </a:solidFill>
                </a:rPr>
                <a:t>You will have difficulty terminating or transferring ownership of your franchise.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8597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Buying a Franchise</a:t>
            </a:r>
            <a:endParaRPr lang="en-US" b="1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9384" y="6537255"/>
            <a:ext cx="5001250" cy="32074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857975" y="6537926"/>
            <a:ext cx="2194536" cy="274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19</a:t>
            </a:fld>
            <a:endParaRPr lang="en-US" dirty="0">
              <a:cs typeface="+mn-cs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65806" y="1877512"/>
            <a:ext cx="2112667" cy="1267600"/>
            <a:chOff x="7068" y="481565"/>
            <a:chExt cx="2112667" cy="1267600"/>
          </a:xfrm>
        </p:grpSpPr>
        <p:sp>
          <p:nvSpPr>
            <p:cNvPr id="9" name="Rounded Rectangle 8"/>
            <p:cNvSpPr/>
            <p:nvPr/>
          </p:nvSpPr>
          <p:spPr>
            <a:xfrm>
              <a:off x="7068" y="481565"/>
              <a:ext cx="2112667" cy="1267600"/>
            </a:xfrm>
            <a:prstGeom prst="roundRect">
              <a:avLst>
                <a:gd name="adj" fmla="val 10000"/>
              </a:avLst>
            </a:prstGeom>
            <a:solidFill>
              <a:srgbClr val="005986"/>
            </a:solidFill>
            <a:ln>
              <a:solidFill>
                <a:schemeClr val="tx1"/>
              </a:solidFill>
            </a:ln>
            <a:effectLst>
              <a:outerShdw blurRad="50800" dist="50800" dir="2700000" algn="tl" rotWithShape="0">
                <a:schemeClr val="bg1">
                  <a:lumMod val="75000"/>
                  <a:alpha val="99000"/>
                </a:scheme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44195" y="518692"/>
              <a:ext cx="2038413" cy="11933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b="1" kern="1200" dirty="0" smtClean="0"/>
                <a:t>Self-analysis and criteria</a:t>
              </a:r>
              <a:endParaRPr lang="en-US" sz="1900" b="1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554767" y="1877512"/>
            <a:ext cx="2972880" cy="1267600"/>
            <a:chOff x="2554767" y="1877512"/>
            <a:chExt cx="2972880" cy="1267600"/>
          </a:xfrm>
        </p:grpSpPr>
        <p:grpSp>
          <p:nvGrpSpPr>
            <p:cNvPr id="12" name="Group 11"/>
            <p:cNvGrpSpPr/>
            <p:nvPr/>
          </p:nvGrpSpPr>
          <p:grpSpPr>
            <a:xfrm>
              <a:off x="2554767" y="2249342"/>
              <a:ext cx="822721" cy="523941"/>
              <a:chOff x="2104590" y="853395"/>
              <a:chExt cx="822721" cy="523941"/>
            </a:xfrm>
          </p:grpSpPr>
          <p:sp>
            <p:nvSpPr>
              <p:cNvPr id="16" name="Right Arrow 15"/>
              <p:cNvSpPr/>
              <p:nvPr/>
            </p:nvSpPr>
            <p:spPr>
              <a:xfrm>
                <a:off x="2104590" y="853395"/>
                <a:ext cx="822721" cy="523941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solidFill>
                <a:srgbClr val="FF0000"/>
              </a:solidFill>
              <a:ln>
                <a:solidFill>
                  <a:srgbClr val="6C0000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7" name="Right Arrow 6"/>
              <p:cNvSpPr/>
              <p:nvPr/>
            </p:nvSpPr>
            <p:spPr>
              <a:xfrm>
                <a:off x="2104590" y="958183"/>
                <a:ext cx="665539" cy="31436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500" b="1" kern="12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3414980" y="1877512"/>
              <a:ext cx="2112667" cy="1267600"/>
              <a:chOff x="2964803" y="481565"/>
              <a:chExt cx="2112667" cy="1267600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2964803" y="481565"/>
                <a:ext cx="2112667" cy="1267600"/>
              </a:xfrm>
              <a:prstGeom prst="roundRect">
                <a:avLst>
                  <a:gd name="adj" fmla="val 10000"/>
                </a:avLst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  <a:effectLst>
                <a:outerShdw blurRad="50800" dist="50800" dir="2700000" algn="tl" rotWithShape="0">
                  <a:schemeClr val="bg1">
                    <a:lumMod val="75000"/>
                    <a:alpha val="99000"/>
                  </a:schemeClr>
                </a:outerShdw>
              </a:effectLst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15" name="Rounded Rectangle 8"/>
              <p:cNvSpPr/>
              <p:nvPr/>
            </p:nvSpPr>
            <p:spPr>
              <a:xfrm>
                <a:off x="3001930" y="518692"/>
                <a:ext cx="2038413" cy="119334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390" tIns="72390" rIns="72390" bIns="72390" numCol="1" spcCol="1270" anchor="ctr" anchorCtr="0">
                <a:noAutofit/>
              </a:bodyPr>
              <a:lstStyle/>
              <a:p>
                <a:pPr lvl="0" algn="ctr"/>
                <a:r>
                  <a:rPr lang="en-US" sz="2000" b="1" dirty="0"/>
                  <a:t>Generate a list of potential franchisors</a:t>
                </a:r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>
            <a:off x="5577829" y="1877512"/>
            <a:ext cx="3017487" cy="1267600"/>
            <a:chOff x="5577829" y="1877512"/>
            <a:chExt cx="3017487" cy="1267600"/>
          </a:xfrm>
        </p:grpSpPr>
        <p:grpSp>
          <p:nvGrpSpPr>
            <p:cNvPr id="19" name="Group 18"/>
            <p:cNvGrpSpPr/>
            <p:nvPr/>
          </p:nvGrpSpPr>
          <p:grpSpPr>
            <a:xfrm>
              <a:off x="5577829" y="2249342"/>
              <a:ext cx="842799" cy="523941"/>
              <a:chOff x="5065929" y="853395"/>
              <a:chExt cx="842799" cy="523941"/>
            </a:xfrm>
          </p:grpSpPr>
          <p:sp>
            <p:nvSpPr>
              <p:cNvPr id="23" name="Right Arrow 22"/>
              <p:cNvSpPr/>
              <p:nvPr/>
            </p:nvSpPr>
            <p:spPr>
              <a:xfrm>
                <a:off x="5065929" y="853395"/>
                <a:ext cx="842799" cy="523941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solidFill>
                <a:srgbClr val="FF0000"/>
              </a:solidFill>
              <a:ln>
                <a:solidFill>
                  <a:srgbClr val="6C0000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4" name="Right Arrow 10"/>
              <p:cNvSpPr/>
              <p:nvPr/>
            </p:nvSpPr>
            <p:spPr>
              <a:xfrm>
                <a:off x="5065929" y="958183"/>
                <a:ext cx="685617" cy="31436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500" b="1" kern="12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6482649" y="1877512"/>
              <a:ext cx="2112667" cy="1267600"/>
              <a:chOff x="5922538" y="481565"/>
              <a:chExt cx="2112667" cy="1267600"/>
            </a:xfrm>
          </p:grpSpPr>
          <p:sp>
            <p:nvSpPr>
              <p:cNvPr id="21" name="Rounded Rectangle 20"/>
              <p:cNvSpPr/>
              <p:nvPr/>
            </p:nvSpPr>
            <p:spPr>
              <a:xfrm>
                <a:off x="5922538" y="481565"/>
                <a:ext cx="2112667" cy="1267600"/>
              </a:xfrm>
              <a:prstGeom prst="roundRect">
                <a:avLst>
                  <a:gd name="adj" fmla="val 10000"/>
                </a:avLst>
              </a:prstGeom>
              <a:solidFill>
                <a:srgbClr val="2B8802"/>
              </a:solidFill>
              <a:ln>
                <a:solidFill>
                  <a:schemeClr val="tx1"/>
                </a:solidFill>
              </a:ln>
              <a:effectLst>
                <a:outerShdw blurRad="50800" dist="50800" dir="2700000" algn="tl" rotWithShape="0">
                  <a:schemeClr val="bg1">
                    <a:lumMod val="75000"/>
                    <a:alpha val="99000"/>
                  </a:schemeClr>
                </a:outerShdw>
              </a:effectLst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22" name="Rounded Rectangle 12"/>
              <p:cNvSpPr/>
              <p:nvPr/>
            </p:nvSpPr>
            <p:spPr>
              <a:xfrm>
                <a:off x="5959665" y="518692"/>
                <a:ext cx="2038413" cy="1193346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390" tIns="72390" rIns="72390" bIns="72390" numCol="1" spcCol="1270" anchor="ctr" anchorCtr="0">
                <a:noAutofit/>
              </a:bodyPr>
              <a:lstStyle/>
              <a:p>
                <a:pPr lvl="0" algn="ctr"/>
                <a:r>
                  <a:rPr lang="en-US" sz="1800" b="1" dirty="0"/>
                  <a:t>Evaluate </a:t>
                </a:r>
                <a:r>
                  <a:rPr lang="en-US" sz="1800" b="1" dirty="0" smtClean="0"/>
                  <a:t>alternative </a:t>
                </a:r>
                <a:r>
                  <a:rPr lang="en-US" sz="1800" b="1" dirty="0"/>
                  <a:t>potential </a:t>
                </a:r>
                <a:r>
                  <a:rPr lang="en-US" sz="1800" b="1" dirty="0" smtClean="0"/>
                  <a:t>franchises</a:t>
                </a:r>
                <a:endParaRPr lang="en-US" sz="1800" b="1" dirty="0"/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6482649" y="3161441"/>
            <a:ext cx="2112667" cy="2096339"/>
            <a:chOff x="6482649" y="3161441"/>
            <a:chExt cx="2112667" cy="2096339"/>
          </a:xfrm>
        </p:grpSpPr>
        <p:grpSp>
          <p:nvGrpSpPr>
            <p:cNvPr id="26" name="Group 25"/>
            <p:cNvGrpSpPr/>
            <p:nvPr/>
          </p:nvGrpSpPr>
          <p:grpSpPr>
            <a:xfrm>
              <a:off x="7263369" y="3161441"/>
              <a:ext cx="523941" cy="787060"/>
              <a:chOff x="6703258" y="1765494"/>
              <a:chExt cx="523941" cy="787060"/>
            </a:xfrm>
          </p:grpSpPr>
          <p:sp>
            <p:nvSpPr>
              <p:cNvPr id="30" name="Right Arrow 29"/>
              <p:cNvSpPr/>
              <p:nvPr/>
            </p:nvSpPr>
            <p:spPr>
              <a:xfrm rot="5400000">
                <a:off x="6571699" y="1897053"/>
                <a:ext cx="787060" cy="523941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solidFill>
                <a:srgbClr val="FF0000"/>
              </a:solidFill>
              <a:ln>
                <a:solidFill>
                  <a:srgbClr val="6C0000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1" name="Right Arrow 14"/>
              <p:cNvSpPr/>
              <p:nvPr/>
            </p:nvSpPr>
            <p:spPr>
              <a:xfrm>
                <a:off x="6808046" y="1765494"/>
                <a:ext cx="314365" cy="62987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500" b="1" kern="1200" dirty="0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6482649" y="3990180"/>
              <a:ext cx="2112667" cy="1267600"/>
              <a:chOff x="5922538" y="2594233"/>
              <a:chExt cx="2112667" cy="1267600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5922538" y="2594233"/>
                <a:ext cx="2112667" cy="1267600"/>
              </a:xfrm>
              <a:prstGeom prst="roundRect">
                <a:avLst>
                  <a:gd name="adj" fmla="val 10000"/>
                </a:avLst>
              </a:prstGeom>
              <a:solidFill>
                <a:srgbClr val="20219B"/>
              </a:solidFill>
              <a:ln>
                <a:solidFill>
                  <a:schemeClr val="tx1"/>
                </a:solidFill>
              </a:ln>
              <a:effectLst>
                <a:outerShdw blurRad="50800" dist="50800" dir="2700000" algn="tl" rotWithShape="0">
                  <a:schemeClr val="bg1">
                    <a:lumMod val="75000"/>
                    <a:alpha val="99000"/>
                  </a:schemeClr>
                </a:outerShdw>
              </a:effectLst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29" name="Rounded Rectangle 16"/>
              <p:cNvSpPr/>
              <p:nvPr/>
            </p:nvSpPr>
            <p:spPr>
              <a:xfrm>
                <a:off x="5959665" y="2631360"/>
                <a:ext cx="2038413" cy="119334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390" tIns="72390" rIns="72390" bIns="72390" numCol="1" spcCol="1270" anchor="ctr" anchorCtr="0">
                <a:noAutofit/>
              </a:bodyPr>
              <a:lstStyle/>
              <a:p>
                <a:pPr lvl="0" algn="ctr"/>
                <a:r>
                  <a:rPr lang="en-US" sz="1600" b="1" dirty="0"/>
                  <a:t>Explore financing options (franchisor financing)</a:t>
                </a:r>
              </a:p>
            </p:txBody>
          </p:sp>
        </p:grpSp>
      </p:grpSp>
      <p:grpSp>
        <p:nvGrpSpPr>
          <p:cNvPr id="32" name="Group 31"/>
          <p:cNvGrpSpPr/>
          <p:nvPr/>
        </p:nvGrpSpPr>
        <p:grpSpPr>
          <a:xfrm>
            <a:off x="3414980" y="3990180"/>
            <a:ext cx="2985799" cy="1267600"/>
            <a:chOff x="3414980" y="3990180"/>
            <a:chExt cx="2985799" cy="1267600"/>
          </a:xfrm>
        </p:grpSpPr>
        <p:grpSp>
          <p:nvGrpSpPr>
            <p:cNvPr id="33" name="Group 32"/>
            <p:cNvGrpSpPr/>
            <p:nvPr/>
          </p:nvGrpSpPr>
          <p:grpSpPr>
            <a:xfrm>
              <a:off x="5555684" y="4362010"/>
              <a:ext cx="845095" cy="523941"/>
              <a:chOff x="5105508" y="2966063"/>
              <a:chExt cx="787060" cy="523941"/>
            </a:xfrm>
          </p:grpSpPr>
          <p:sp>
            <p:nvSpPr>
              <p:cNvPr id="37" name="Right Arrow 36"/>
              <p:cNvSpPr/>
              <p:nvPr/>
            </p:nvSpPr>
            <p:spPr>
              <a:xfrm rot="10800000">
                <a:off x="5105508" y="2966063"/>
                <a:ext cx="787060" cy="523941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solidFill>
                <a:srgbClr val="FF0000"/>
              </a:solidFill>
              <a:ln>
                <a:solidFill>
                  <a:srgbClr val="6C0000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8" name="Right Arrow 18"/>
              <p:cNvSpPr/>
              <p:nvPr/>
            </p:nvSpPr>
            <p:spPr>
              <a:xfrm rot="21600000">
                <a:off x="5262690" y="3070851"/>
                <a:ext cx="629878" cy="31436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500" b="1" kern="1200" dirty="0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3414980" y="3990180"/>
              <a:ext cx="2112667" cy="1267600"/>
              <a:chOff x="2964803" y="2594233"/>
              <a:chExt cx="2112667" cy="1267600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2964803" y="2594233"/>
                <a:ext cx="2112667" cy="1267600"/>
              </a:xfrm>
              <a:prstGeom prst="roundRect">
                <a:avLst>
                  <a:gd name="adj" fmla="val 10000"/>
                </a:avLst>
              </a:prstGeom>
              <a:solidFill>
                <a:srgbClr val="6573A9"/>
              </a:solidFill>
              <a:ln>
                <a:solidFill>
                  <a:schemeClr val="tx1"/>
                </a:solidFill>
              </a:ln>
              <a:effectLst>
                <a:outerShdw blurRad="50800" dist="50800" dir="2700000" algn="tl" rotWithShape="0">
                  <a:schemeClr val="bg1">
                    <a:lumMod val="75000"/>
                    <a:alpha val="99000"/>
                  </a:schemeClr>
                </a:outerShdw>
              </a:effectLst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36" name="Rounded Rectangle 20"/>
              <p:cNvSpPr/>
              <p:nvPr/>
            </p:nvSpPr>
            <p:spPr>
              <a:xfrm>
                <a:off x="3001930" y="2631360"/>
                <a:ext cx="2038413" cy="1193346"/>
              </a:xfrm>
              <a:prstGeom prst="rect">
                <a:avLst/>
              </a:prstGeom>
              <a:solidFill>
                <a:srgbClr val="54608F"/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390" tIns="72390" rIns="72390" bIns="72390" numCol="1" spcCol="1270" anchor="ctr" anchorCtr="0">
                <a:noAutofit/>
              </a:bodyPr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en-US" sz="2000" b="1" dirty="0"/>
                  <a:t>Negotiate the purchase agreement and close the </a:t>
                </a:r>
                <a:r>
                  <a:rPr lang="en-US" sz="2000" b="1" dirty="0" smtClean="0"/>
                  <a:t>deal</a:t>
                </a:r>
                <a:endParaRPr lang="en-US" sz="2000" b="1" dirty="0"/>
              </a:p>
            </p:txBody>
          </p:sp>
        </p:grpSp>
      </p:grpSp>
      <p:grpSp>
        <p:nvGrpSpPr>
          <p:cNvPr id="39" name="Group 38"/>
          <p:cNvGrpSpPr/>
          <p:nvPr/>
        </p:nvGrpSpPr>
        <p:grpSpPr>
          <a:xfrm>
            <a:off x="365806" y="3977634"/>
            <a:ext cx="2985799" cy="1267600"/>
            <a:chOff x="3414980" y="3990180"/>
            <a:chExt cx="2985799" cy="1267600"/>
          </a:xfrm>
        </p:grpSpPr>
        <p:grpSp>
          <p:nvGrpSpPr>
            <p:cNvPr id="40" name="Group 39"/>
            <p:cNvGrpSpPr/>
            <p:nvPr/>
          </p:nvGrpSpPr>
          <p:grpSpPr>
            <a:xfrm>
              <a:off x="5555684" y="4362010"/>
              <a:ext cx="845095" cy="523941"/>
              <a:chOff x="5105508" y="2966063"/>
              <a:chExt cx="787060" cy="523941"/>
            </a:xfrm>
          </p:grpSpPr>
          <p:sp>
            <p:nvSpPr>
              <p:cNvPr id="44" name="Right Arrow 43"/>
              <p:cNvSpPr/>
              <p:nvPr/>
            </p:nvSpPr>
            <p:spPr>
              <a:xfrm rot="10800000">
                <a:off x="5105508" y="2966063"/>
                <a:ext cx="787060" cy="523941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solidFill>
                <a:srgbClr val="FF0000"/>
              </a:solidFill>
              <a:ln>
                <a:solidFill>
                  <a:srgbClr val="6C0000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5" name="Right Arrow 18"/>
              <p:cNvSpPr/>
              <p:nvPr/>
            </p:nvSpPr>
            <p:spPr>
              <a:xfrm rot="21600000">
                <a:off x="5262690" y="3070851"/>
                <a:ext cx="629878" cy="31436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500" b="1" kern="1200" dirty="0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3414980" y="3990180"/>
              <a:ext cx="2112667" cy="1267600"/>
              <a:chOff x="2964803" y="2594233"/>
              <a:chExt cx="2112667" cy="1267600"/>
            </a:xfrm>
          </p:grpSpPr>
          <p:sp>
            <p:nvSpPr>
              <p:cNvPr id="42" name="Rounded Rectangle 41"/>
              <p:cNvSpPr/>
              <p:nvPr/>
            </p:nvSpPr>
            <p:spPr>
              <a:xfrm>
                <a:off x="2964803" y="2594233"/>
                <a:ext cx="2112667" cy="1267600"/>
              </a:xfrm>
              <a:prstGeom prst="roundRect">
                <a:avLst>
                  <a:gd name="adj" fmla="val 10000"/>
                </a:avLst>
              </a:prstGeom>
              <a:solidFill>
                <a:schemeClr val="accent3">
                  <a:lumMod val="50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50800" dist="50800" dir="2700000" algn="tl" rotWithShape="0">
                  <a:schemeClr val="bg1">
                    <a:lumMod val="75000"/>
                    <a:alpha val="99000"/>
                  </a:schemeClr>
                </a:outerShdw>
              </a:effectLst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43" name="Rounded Rectangle 20"/>
              <p:cNvSpPr/>
              <p:nvPr/>
            </p:nvSpPr>
            <p:spPr>
              <a:xfrm>
                <a:off x="3001930" y="2631360"/>
                <a:ext cx="2038413" cy="119334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390" tIns="72390" rIns="72390" bIns="72390" numCol="1" spcCol="1270" anchor="ctr" anchorCtr="0">
                <a:noAutofit/>
              </a:bodyPr>
              <a:lstStyle/>
              <a:p>
                <a:pPr lvl="0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900" b="1" kern="1200" dirty="0" smtClean="0"/>
                  <a:t>Transition</a:t>
                </a:r>
                <a:endParaRPr lang="en-US" sz="1900" b="1" kern="1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4526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928" y="2057415"/>
            <a:ext cx="8869583" cy="4571950"/>
          </a:xfrm>
        </p:spPr>
        <p:txBody>
          <a:bodyPr>
            <a:noAutofit/>
          </a:bodyPr>
          <a:lstStyle/>
          <a:p>
            <a:pPr marL="347472" lvl="0">
              <a:spcBef>
                <a:spcPts val="800"/>
              </a:spcBef>
            </a:pPr>
            <a:r>
              <a:rPr lang="en-US" sz="2000" dirty="0">
                <a:effectLst/>
              </a:rPr>
              <a:t>Identify six options for starting a new venture. </a:t>
            </a:r>
          </a:p>
          <a:p>
            <a:pPr marL="347472" lvl="0">
              <a:spcBef>
                <a:spcPts val="800"/>
              </a:spcBef>
            </a:pPr>
            <a:r>
              <a:rPr lang="en-US" sz="2000" dirty="0">
                <a:effectLst/>
              </a:rPr>
              <a:t>List major advantages and disadvantages </a:t>
            </a:r>
            <a:r>
              <a:rPr lang="en-US" sz="2000" dirty="0" smtClean="0">
                <a:effectLst/>
              </a:rPr>
              <a:t>of </a:t>
            </a:r>
            <a:r>
              <a:rPr lang="en-US" sz="2000" dirty="0">
                <a:effectLst/>
              </a:rPr>
              <a:t>starting a new </a:t>
            </a:r>
            <a:r>
              <a:rPr lang="en-US" sz="2000" dirty="0" smtClean="0">
                <a:effectLst/>
              </a:rPr>
              <a:t>business </a:t>
            </a:r>
            <a:r>
              <a:rPr lang="en-US" sz="2000" dirty="0">
                <a:effectLst/>
              </a:rPr>
              <a:t>and ways to leverage the risk.</a:t>
            </a:r>
          </a:p>
          <a:p>
            <a:pPr marL="347472" lvl="0">
              <a:spcBef>
                <a:spcPts val="800"/>
              </a:spcBef>
            </a:pPr>
            <a:r>
              <a:rPr lang="en-US" sz="2000" dirty="0">
                <a:effectLst/>
              </a:rPr>
              <a:t>Describe the steps in buying a business, including three methods of valuing a private business. </a:t>
            </a:r>
          </a:p>
          <a:p>
            <a:pPr marL="347472" lvl="0">
              <a:spcBef>
                <a:spcPts val="800"/>
              </a:spcBef>
            </a:pPr>
            <a:r>
              <a:rPr lang="en-US" sz="2000" dirty="0">
                <a:effectLst/>
              </a:rPr>
              <a:t>Discuss franchising, types of franchises, and the </a:t>
            </a:r>
            <a:r>
              <a:rPr lang="en-US" sz="2000" dirty="0" smtClean="0">
                <a:effectLst/>
              </a:rPr>
              <a:t>FDD laws. </a:t>
            </a:r>
            <a:endParaRPr lang="en-US" sz="2000" dirty="0">
              <a:effectLst/>
            </a:endParaRPr>
          </a:p>
          <a:p>
            <a:pPr marL="347472" lvl="0">
              <a:spcBef>
                <a:spcPts val="800"/>
              </a:spcBef>
            </a:pPr>
            <a:r>
              <a:rPr lang="en-US" sz="2000" dirty="0">
                <a:effectLst/>
              </a:rPr>
              <a:t>Compare and contrast the two types of licensing rights. </a:t>
            </a:r>
          </a:p>
          <a:p>
            <a:pPr marL="347472" lvl="0">
              <a:spcBef>
                <a:spcPts val="800"/>
              </a:spcBef>
            </a:pPr>
            <a:r>
              <a:rPr lang="en-US" sz="2000" dirty="0">
                <a:effectLst/>
              </a:rPr>
              <a:t>Identify how corporate entrepreneurship is different in risk and structure than the other options for starting a new venture. </a:t>
            </a:r>
          </a:p>
          <a:p>
            <a:pPr marL="347472" lvl="0">
              <a:spcBef>
                <a:spcPts val="800"/>
              </a:spcBef>
            </a:pPr>
            <a:r>
              <a:rPr lang="en-US" sz="2000" dirty="0">
                <a:effectLst/>
              </a:rPr>
              <a:t>Discuss reasons for starting a nonprofit organization rather than a for-profit business.</a:t>
            </a:r>
          </a:p>
          <a:p>
            <a:pPr marL="347472" lvl="0">
              <a:spcBef>
                <a:spcPts val="800"/>
              </a:spcBef>
            </a:pPr>
            <a:r>
              <a:rPr lang="en-US" sz="2000" dirty="0">
                <a:effectLst/>
              </a:rPr>
              <a:t>Define the 15 key terms identified in this chapter.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</a:t>
            </a:fld>
            <a:endParaRPr lang="en-US" dirty="0">
              <a:cs typeface="+mn-cs"/>
            </a:endParaRPr>
          </a:p>
        </p:txBody>
      </p:sp>
      <p:sp>
        <p:nvSpPr>
          <p:cNvPr id="12" name="Content Placeholder 3"/>
          <p:cNvSpPr txBox="1">
            <a:spLocks/>
          </p:cNvSpPr>
          <p:nvPr/>
        </p:nvSpPr>
        <p:spPr bwMode="auto">
          <a:xfrm>
            <a:off x="182928" y="1508781"/>
            <a:ext cx="8778116" cy="54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22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Char char="•"/>
              <a:defRPr sz="28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2547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90000"/>
              <a:buFont typeface="Wingdings" pitchFamily="2" charset="2"/>
              <a:buChar char="Ø"/>
              <a:defRPr sz="2400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2pPr>
            <a:lvl3pPr marL="1030288" indent="-2905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SzPct val="75000"/>
              <a:buFont typeface="Wingdings" pitchFamily="2" charset="2"/>
              <a:buChar char="v"/>
              <a:defRPr sz="20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3pPr>
            <a:lvl4pPr marL="1366838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4pPr>
            <a:lvl5pPr marL="16573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5pPr>
            <a:lvl6pPr marL="21145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6pPr>
            <a:lvl7pPr marL="25717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7pPr>
            <a:lvl8pPr marL="30289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8pPr>
            <a:lvl9pPr marL="34861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studying this chapter, you should be able to:</a:t>
            </a:r>
            <a:endParaRPr lang="en-US" sz="2600" kern="0" dirty="0"/>
          </a:p>
        </p:txBody>
      </p:sp>
    </p:spTree>
    <p:extLst>
      <p:ext uri="{BB962C8B-B14F-4D97-AF65-F5344CB8AC3E}">
        <p14:creationId xmlns:p14="http://schemas.microsoft.com/office/powerpoint/2010/main" val="342892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Franchises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 anchor="ctr" anchorCtr="0"/>
          <a:lstStyle/>
          <a:p>
            <a:r>
              <a:rPr lang="en-US" dirty="0" smtClean="0"/>
              <a:t>Top Global Franchises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82928" y="2423171"/>
            <a:ext cx="4389072" cy="4007633"/>
          </a:xfrm>
          <a:solidFill>
            <a:schemeClr val="tx2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Failure risk doesn’t increase with cross-border business,  and franchising is a popular form of foreign market </a:t>
            </a:r>
            <a:r>
              <a:rPr lang="en-US" sz="2800" dirty="0" smtClean="0">
                <a:solidFill>
                  <a:schemeClr val="tx1"/>
                </a:solidFill>
              </a:rPr>
              <a:t>entry.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ctr" anchorCtr="0"/>
          <a:lstStyle/>
          <a:p>
            <a:r>
              <a:rPr lang="en-US" dirty="0" smtClean="0"/>
              <a:t>Global Franchises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69" y="2423171"/>
            <a:ext cx="4297043" cy="4007633"/>
          </a:xfrm>
          <a:solidFill>
            <a:schemeClr val="tx2">
              <a:lumMod val="10000"/>
              <a:lumOff val="90000"/>
            </a:schemeClr>
          </a:solidFill>
        </p:spPr>
        <p:txBody>
          <a:bodyPr>
            <a:normAutofit fontScale="92500"/>
          </a:bodyPr>
          <a:lstStyle/>
          <a:p>
            <a:r>
              <a:rPr lang="en-US" sz="2800" dirty="0">
                <a:solidFill>
                  <a:srgbClr val="000000"/>
                </a:solidFill>
              </a:rPr>
              <a:t>The larger franchisors strategically identify countries or regions to expand and actively recruit franchisees. </a:t>
            </a:r>
            <a:endParaRPr lang="en-US" sz="2800" dirty="0" smtClean="0">
              <a:solidFill>
                <a:srgbClr val="000000"/>
              </a:solidFill>
            </a:endParaRPr>
          </a:p>
          <a:p>
            <a:r>
              <a:rPr lang="en-US" sz="2800" dirty="0" smtClean="0">
                <a:solidFill>
                  <a:srgbClr val="000000"/>
                </a:solidFill>
              </a:rPr>
              <a:t>Most </a:t>
            </a:r>
            <a:r>
              <a:rPr lang="en-US" sz="2800" dirty="0">
                <a:solidFill>
                  <a:srgbClr val="000000"/>
                </a:solidFill>
              </a:rPr>
              <a:t>prefer to use master or area franchising in other countries. </a:t>
            </a:r>
          </a:p>
        </p:txBody>
      </p:sp>
      <p:sp>
        <p:nvSpPr>
          <p:cNvPr id="4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41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20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510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57150" cap="flat" cmpd="sng" algn="ctr">
                <a:solidFill>
                  <a:srgbClr val="C0C0C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bIns="45720" anchor="ctr"/>
          <a:lstStyle/>
          <a:p>
            <a:pPr marL="1371600" indent="-1371600" eaLnBrk="1" hangingPunct="1"/>
            <a:r>
              <a:rPr lang="en-US" dirty="0" smtClean="0"/>
              <a:t>Buying Licensee Rights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846286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DE0007"/>
                </a:solidFill>
              </a:rPr>
              <a:t>Intellectual property</a:t>
            </a:r>
            <a:r>
              <a:rPr lang="en-US" dirty="0" smtClean="0"/>
              <a:t>: patents</a:t>
            </a:r>
            <a:r>
              <a:rPr lang="en-US" dirty="0"/>
              <a:t>, trademarks, and </a:t>
            </a:r>
            <a:r>
              <a:rPr lang="en-US" dirty="0" smtClean="0"/>
              <a:t>copyrights</a:t>
            </a:r>
          </a:p>
          <a:p>
            <a:r>
              <a:rPr lang="en-US" dirty="0">
                <a:solidFill>
                  <a:srgbClr val="DE0007"/>
                </a:solidFill>
              </a:rPr>
              <a:t>L</a:t>
            </a:r>
            <a:r>
              <a:rPr lang="en-US" dirty="0" smtClean="0">
                <a:solidFill>
                  <a:srgbClr val="DE0007"/>
                </a:solidFill>
              </a:rPr>
              <a:t>icense agreement</a:t>
            </a:r>
            <a:r>
              <a:rPr lang="en-US" dirty="0" smtClean="0"/>
              <a:t>: grants </a:t>
            </a:r>
            <a:r>
              <a:rPr lang="en-US" dirty="0"/>
              <a:t>the rights to others to use intellectual property for a royalty and/or </a:t>
            </a:r>
            <a:r>
              <a:rPr lang="en-US" dirty="0" smtClean="0"/>
              <a:t>fee</a:t>
            </a:r>
            <a:endParaRPr lang="en-US" i="1" dirty="0"/>
          </a:p>
          <a:p>
            <a:r>
              <a:rPr lang="en-US" dirty="0">
                <a:solidFill>
                  <a:srgbClr val="DE0007"/>
                </a:solidFill>
              </a:rPr>
              <a:t>Technology license rights</a:t>
            </a:r>
            <a:r>
              <a:rPr lang="en-US" dirty="0" smtClean="0"/>
              <a:t>:</a:t>
            </a:r>
            <a:r>
              <a:rPr lang="en-US" i="1" dirty="0" smtClean="0"/>
              <a:t> </a:t>
            </a:r>
            <a:r>
              <a:rPr lang="en-US" dirty="0" smtClean="0"/>
              <a:t>licensor usually has a patent on the technology</a:t>
            </a:r>
          </a:p>
          <a:p>
            <a:r>
              <a:rPr lang="en-US" dirty="0" smtClean="0">
                <a:solidFill>
                  <a:srgbClr val="DE0007"/>
                </a:solidFill>
              </a:rPr>
              <a:t>Merchandise </a:t>
            </a:r>
            <a:r>
              <a:rPr lang="en-US" dirty="0">
                <a:solidFill>
                  <a:srgbClr val="DE0007"/>
                </a:solidFill>
              </a:rPr>
              <a:t>and character license rights</a:t>
            </a:r>
            <a:r>
              <a:rPr lang="en-US" dirty="0" smtClean="0"/>
              <a:t>: licensor has registered trademark or copyright.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075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a New Venture as a Corporate Entrepreneur 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DE0007"/>
                </a:solidFill>
              </a:rPr>
              <a:t>Corporate </a:t>
            </a:r>
            <a:r>
              <a:rPr lang="en-US" dirty="0" smtClean="0">
                <a:solidFill>
                  <a:srgbClr val="DE0007"/>
                </a:solidFill>
              </a:rPr>
              <a:t>entrepreneurs</a:t>
            </a:r>
            <a:r>
              <a:rPr lang="en-US" dirty="0"/>
              <a:t>:</a:t>
            </a:r>
            <a:r>
              <a:rPr lang="en-US" dirty="0" smtClean="0">
                <a:solidFill>
                  <a:srgbClr val="DE0007"/>
                </a:solidFill>
              </a:rPr>
              <a:t> </a:t>
            </a:r>
            <a:r>
              <a:rPr lang="en-US" dirty="0" smtClean="0"/>
              <a:t>start </a:t>
            </a:r>
            <a:r>
              <a:rPr lang="en-US" dirty="0"/>
              <a:t>new ventures for existing </a:t>
            </a:r>
            <a:r>
              <a:rPr lang="en-US" dirty="0" smtClean="0"/>
              <a:t>organizations</a:t>
            </a:r>
            <a:endParaRPr lang="en-US" dirty="0"/>
          </a:p>
          <a:p>
            <a:r>
              <a:rPr lang="en-US" dirty="0">
                <a:solidFill>
                  <a:srgbClr val="DE0007"/>
                </a:solidFill>
              </a:rPr>
              <a:t>C</a:t>
            </a:r>
            <a:r>
              <a:rPr lang="en-US" dirty="0" smtClean="0">
                <a:solidFill>
                  <a:srgbClr val="DE0007"/>
                </a:solidFill>
              </a:rPr>
              <a:t>orporate venture</a:t>
            </a:r>
            <a:r>
              <a:rPr lang="en-US" dirty="0" smtClean="0"/>
              <a:t>: can </a:t>
            </a:r>
            <a:r>
              <a:rPr lang="en-US" dirty="0"/>
              <a:t>be a new product, process innovation, or entry into a new </a:t>
            </a:r>
            <a:r>
              <a:rPr lang="en-US" dirty="0" smtClean="0"/>
              <a:t>market, </a:t>
            </a:r>
            <a:r>
              <a:rPr lang="en-US" dirty="0"/>
              <a:t>including taking the business </a:t>
            </a:r>
            <a:r>
              <a:rPr lang="en-US" dirty="0" smtClean="0"/>
              <a:t>international </a:t>
            </a:r>
          </a:p>
          <a:p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22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579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28635"/>
            <a:ext cx="9144000" cy="1097268"/>
          </a:xfrm>
        </p:spPr>
        <p:txBody>
          <a:bodyPr/>
          <a:lstStyle/>
          <a:p>
            <a:r>
              <a:rPr lang="en-US" b="1" dirty="0" smtClean="0"/>
              <a:t>Advantages of Corporate Entrepreneurship</a:t>
            </a:r>
            <a:endParaRPr lang="en-US" b="1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9384" y="6537255"/>
            <a:ext cx="5001249" cy="32074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857975" y="6537926"/>
            <a:ext cx="2194536" cy="274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23</a:t>
            </a:fld>
            <a:endParaRPr lang="en-US" dirty="0">
              <a:cs typeface="+mn-c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9275" y="1600201"/>
            <a:ext cx="8320358" cy="4343400"/>
          </a:xfrm>
        </p:spPr>
        <p:txBody>
          <a:bodyPr>
            <a:noAutofit/>
          </a:bodyPr>
          <a:lstStyle/>
          <a:p>
            <a:pPr lvl="0"/>
            <a:r>
              <a:rPr lang="en-US" sz="2500" dirty="0"/>
              <a:t>You have the least risk to entrepreneurship; you don’t have to quit your job and lose your pay, and you should increase your compensation.</a:t>
            </a:r>
          </a:p>
          <a:p>
            <a:pPr lvl="0"/>
            <a:r>
              <a:rPr lang="en-US" sz="2500" dirty="0"/>
              <a:t>Your company provides the resources, including location and financing. </a:t>
            </a:r>
          </a:p>
          <a:p>
            <a:pPr lvl="0"/>
            <a:r>
              <a:rPr lang="en-US" sz="2500" dirty="0"/>
              <a:t>You have a company name and support in providing marketing and access to low-cost inputs, and possibly established customers and suppliers.</a:t>
            </a:r>
          </a:p>
          <a:p>
            <a:r>
              <a:rPr lang="en-US" sz="2500" dirty="0"/>
              <a:t>You may get some training and established procedures. </a:t>
            </a:r>
          </a:p>
        </p:txBody>
      </p:sp>
    </p:spTree>
    <p:extLst>
      <p:ext uri="{BB962C8B-B14F-4D97-AF65-F5344CB8AC3E}">
        <p14:creationId xmlns:p14="http://schemas.microsoft.com/office/powerpoint/2010/main" val="178611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28635"/>
            <a:ext cx="9144000" cy="1097268"/>
          </a:xfrm>
        </p:spPr>
        <p:txBody>
          <a:bodyPr/>
          <a:lstStyle/>
          <a:p>
            <a:r>
              <a:rPr lang="en-US" dirty="0" smtClean="0"/>
              <a:t>Disa</a:t>
            </a:r>
            <a:r>
              <a:rPr lang="en-US" b="1" dirty="0" smtClean="0"/>
              <a:t>dvantages of Corporate Entrepreneurship</a:t>
            </a:r>
            <a:endParaRPr lang="en-US" b="1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9384" y="6537255"/>
            <a:ext cx="5001249" cy="32074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857975" y="6537926"/>
            <a:ext cx="2194536" cy="274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24</a:t>
            </a:fld>
            <a:endParaRPr lang="en-US" dirty="0">
              <a:cs typeface="+mn-c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9275" y="1600201"/>
            <a:ext cx="8320358" cy="4343400"/>
          </a:xfrm>
        </p:spPr>
        <p:txBody>
          <a:bodyPr>
            <a:noAutofit/>
          </a:bodyPr>
          <a:lstStyle/>
          <a:p>
            <a:pPr lvl="0"/>
            <a:r>
              <a:rPr lang="en-US" sz="2800" dirty="0"/>
              <a:t>You have to be careful with the deal you make with the company to ensure you get adequate compensation for your new venture. </a:t>
            </a:r>
          </a:p>
          <a:p>
            <a:pPr lvl="0"/>
            <a:r>
              <a:rPr lang="en-US" sz="2800" dirty="0"/>
              <a:t>You lose some freedom to do things your way.</a:t>
            </a:r>
          </a:p>
          <a:p>
            <a:pPr lvl="0"/>
            <a:r>
              <a:rPr lang="en-US" sz="2800" dirty="0"/>
              <a:t>You have to deal with organizational politics and bureaucracy that slows you down.</a:t>
            </a:r>
          </a:p>
          <a:p>
            <a:r>
              <a:rPr lang="en-US" sz="2800" dirty="0"/>
              <a:t>There is the risk that the company may stop the venture, even if it is profitable.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96873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to Corporate Entrepreneurship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25</a:t>
            </a:fld>
            <a:endParaRPr lang="en-US" dirty="0">
              <a:cs typeface="+mn-cs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65806" y="1877512"/>
            <a:ext cx="2112667" cy="1267600"/>
            <a:chOff x="7068" y="481565"/>
            <a:chExt cx="2112667" cy="1267600"/>
          </a:xfrm>
        </p:grpSpPr>
        <p:sp>
          <p:nvSpPr>
            <p:cNvPr id="8" name="Rounded Rectangle 7"/>
            <p:cNvSpPr/>
            <p:nvPr/>
          </p:nvSpPr>
          <p:spPr>
            <a:xfrm>
              <a:off x="7068" y="481565"/>
              <a:ext cx="2112667" cy="1267600"/>
            </a:xfrm>
            <a:prstGeom prst="roundRect">
              <a:avLst>
                <a:gd name="adj" fmla="val 10000"/>
              </a:avLst>
            </a:prstGeom>
            <a:solidFill>
              <a:srgbClr val="005986"/>
            </a:solidFill>
            <a:ln>
              <a:solidFill>
                <a:schemeClr val="tx1"/>
              </a:solidFill>
            </a:ln>
            <a:effectLst>
              <a:outerShdw blurRad="50800" dist="50800" dir="2700000" algn="tl" rotWithShape="0">
                <a:schemeClr val="bg1">
                  <a:lumMod val="75000"/>
                  <a:alpha val="99000"/>
                </a:scheme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44195" y="518692"/>
              <a:ext cx="2038413" cy="11933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b="1" kern="1200" dirty="0" smtClean="0"/>
                <a:t>Self-analysis and ideas</a:t>
              </a:r>
              <a:endParaRPr lang="en-US" sz="1900" b="1" kern="1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554767" y="1877512"/>
            <a:ext cx="2972880" cy="1267600"/>
            <a:chOff x="2554767" y="1877512"/>
            <a:chExt cx="2972880" cy="1267600"/>
          </a:xfrm>
        </p:grpSpPr>
        <p:grpSp>
          <p:nvGrpSpPr>
            <p:cNvPr id="11" name="Group 10"/>
            <p:cNvGrpSpPr/>
            <p:nvPr/>
          </p:nvGrpSpPr>
          <p:grpSpPr>
            <a:xfrm>
              <a:off x="2554767" y="2249342"/>
              <a:ext cx="822721" cy="523941"/>
              <a:chOff x="2104590" y="853395"/>
              <a:chExt cx="822721" cy="523941"/>
            </a:xfrm>
          </p:grpSpPr>
          <p:sp>
            <p:nvSpPr>
              <p:cNvPr id="15" name="Right Arrow 14"/>
              <p:cNvSpPr/>
              <p:nvPr/>
            </p:nvSpPr>
            <p:spPr>
              <a:xfrm>
                <a:off x="2104590" y="853395"/>
                <a:ext cx="822721" cy="523941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solidFill>
                <a:srgbClr val="FF0000"/>
              </a:solidFill>
              <a:ln>
                <a:solidFill>
                  <a:srgbClr val="6C0000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Right Arrow 6"/>
              <p:cNvSpPr/>
              <p:nvPr/>
            </p:nvSpPr>
            <p:spPr>
              <a:xfrm>
                <a:off x="2104590" y="958183"/>
                <a:ext cx="665539" cy="31436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500" b="1" kern="12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414980" y="1877512"/>
              <a:ext cx="2112667" cy="1267600"/>
              <a:chOff x="2964803" y="481565"/>
              <a:chExt cx="2112667" cy="1267600"/>
            </a:xfrm>
          </p:grpSpPr>
          <p:sp>
            <p:nvSpPr>
              <p:cNvPr id="13" name="Rounded Rectangle 12"/>
              <p:cNvSpPr/>
              <p:nvPr/>
            </p:nvSpPr>
            <p:spPr>
              <a:xfrm>
                <a:off x="2964803" y="481565"/>
                <a:ext cx="2112667" cy="1267600"/>
              </a:xfrm>
              <a:prstGeom prst="roundRect">
                <a:avLst>
                  <a:gd name="adj" fmla="val 10000"/>
                </a:avLst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  <a:effectLst>
                <a:outerShdw blurRad="50800" dist="50800" dir="2700000" algn="tl" rotWithShape="0">
                  <a:schemeClr val="bg1">
                    <a:lumMod val="75000"/>
                    <a:alpha val="99000"/>
                  </a:schemeClr>
                </a:outerShdw>
              </a:effectLst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14" name="Rounded Rectangle 8"/>
              <p:cNvSpPr/>
              <p:nvPr/>
            </p:nvSpPr>
            <p:spPr>
              <a:xfrm>
                <a:off x="3001930" y="518692"/>
                <a:ext cx="2038413" cy="119334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390" tIns="72390" rIns="72390" bIns="72390" numCol="1" spcCol="1270" anchor="ctr" anchorCtr="0">
                <a:noAutofit/>
              </a:bodyPr>
              <a:lstStyle/>
              <a:p>
                <a:pPr lvl="0" algn="ctr"/>
                <a:r>
                  <a:rPr lang="en-US" sz="2000" b="1" dirty="0"/>
                  <a:t>Get a champion</a:t>
                </a:r>
              </a:p>
            </p:txBody>
          </p:sp>
        </p:grpSp>
      </p:grpSp>
      <p:grpSp>
        <p:nvGrpSpPr>
          <p:cNvPr id="17" name="Group 16"/>
          <p:cNvGrpSpPr/>
          <p:nvPr/>
        </p:nvGrpSpPr>
        <p:grpSpPr>
          <a:xfrm>
            <a:off x="5577829" y="1877512"/>
            <a:ext cx="3017487" cy="1267600"/>
            <a:chOff x="5577829" y="1877512"/>
            <a:chExt cx="3017487" cy="1267600"/>
          </a:xfrm>
        </p:grpSpPr>
        <p:grpSp>
          <p:nvGrpSpPr>
            <p:cNvPr id="18" name="Group 17"/>
            <p:cNvGrpSpPr/>
            <p:nvPr/>
          </p:nvGrpSpPr>
          <p:grpSpPr>
            <a:xfrm>
              <a:off x="5577829" y="2249342"/>
              <a:ext cx="842799" cy="523941"/>
              <a:chOff x="5065929" y="853395"/>
              <a:chExt cx="842799" cy="523941"/>
            </a:xfrm>
          </p:grpSpPr>
          <p:sp>
            <p:nvSpPr>
              <p:cNvPr id="22" name="Right Arrow 21"/>
              <p:cNvSpPr/>
              <p:nvPr/>
            </p:nvSpPr>
            <p:spPr>
              <a:xfrm>
                <a:off x="5065929" y="853395"/>
                <a:ext cx="842799" cy="523941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solidFill>
                <a:srgbClr val="FF0000"/>
              </a:solidFill>
              <a:ln>
                <a:solidFill>
                  <a:srgbClr val="6C0000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3" name="Right Arrow 10"/>
              <p:cNvSpPr/>
              <p:nvPr/>
            </p:nvSpPr>
            <p:spPr>
              <a:xfrm>
                <a:off x="5065929" y="958183"/>
                <a:ext cx="685617" cy="31436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500" b="1" kern="1200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6482649" y="1877512"/>
              <a:ext cx="2112667" cy="1267600"/>
              <a:chOff x="5922538" y="481565"/>
              <a:chExt cx="2112667" cy="12676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5922538" y="481565"/>
                <a:ext cx="2112667" cy="1267600"/>
              </a:xfrm>
              <a:prstGeom prst="roundRect">
                <a:avLst>
                  <a:gd name="adj" fmla="val 10000"/>
                </a:avLst>
              </a:prstGeom>
              <a:solidFill>
                <a:srgbClr val="2B8802"/>
              </a:solidFill>
              <a:ln>
                <a:solidFill>
                  <a:schemeClr val="tx1"/>
                </a:solidFill>
              </a:ln>
              <a:effectLst>
                <a:outerShdw blurRad="50800" dist="50800" dir="2700000" algn="tl" rotWithShape="0">
                  <a:schemeClr val="bg1">
                    <a:lumMod val="75000"/>
                    <a:alpha val="99000"/>
                  </a:schemeClr>
                </a:outerShdw>
              </a:effectLst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21" name="Rounded Rectangle 12"/>
              <p:cNvSpPr/>
              <p:nvPr/>
            </p:nvSpPr>
            <p:spPr>
              <a:xfrm>
                <a:off x="5959665" y="518692"/>
                <a:ext cx="2038413" cy="1193346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390" tIns="72390" rIns="72390" bIns="72390" numCol="1" spcCol="1270" anchor="ctr" anchorCtr="0">
                <a:noAutofit/>
              </a:bodyPr>
              <a:lstStyle/>
              <a:p>
                <a:pPr lvl="0" algn="ctr"/>
                <a:r>
                  <a:rPr lang="en-US" sz="1800" b="1" dirty="0"/>
                  <a:t>Get top management sponsor commitment</a:t>
                </a:r>
              </a:p>
            </p:txBody>
          </p:sp>
        </p:grpSp>
      </p:grpSp>
      <p:grpSp>
        <p:nvGrpSpPr>
          <p:cNvPr id="24" name="Group 23"/>
          <p:cNvGrpSpPr/>
          <p:nvPr/>
        </p:nvGrpSpPr>
        <p:grpSpPr>
          <a:xfrm>
            <a:off x="6482649" y="3161441"/>
            <a:ext cx="2112667" cy="2096339"/>
            <a:chOff x="6482649" y="3161441"/>
            <a:chExt cx="2112667" cy="2096339"/>
          </a:xfrm>
        </p:grpSpPr>
        <p:grpSp>
          <p:nvGrpSpPr>
            <p:cNvPr id="25" name="Group 24"/>
            <p:cNvGrpSpPr/>
            <p:nvPr/>
          </p:nvGrpSpPr>
          <p:grpSpPr>
            <a:xfrm>
              <a:off x="7263369" y="3161441"/>
              <a:ext cx="523941" cy="787060"/>
              <a:chOff x="6703258" y="1765494"/>
              <a:chExt cx="523941" cy="787060"/>
            </a:xfrm>
          </p:grpSpPr>
          <p:sp>
            <p:nvSpPr>
              <p:cNvPr id="29" name="Right Arrow 28"/>
              <p:cNvSpPr/>
              <p:nvPr/>
            </p:nvSpPr>
            <p:spPr>
              <a:xfrm rot="5400000">
                <a:off x="6571699" y="1897053"/>
                <a:ext cx="787060" cy="523941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solidFill>
                <a:srgbClr val="FF0000"/>
              </a:solidFill>
              <a:ln>
                <a:solidFill>
                  <a:srgbClr val="6C0000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0" name="Right Arrow 14"/>
              <p:cNvSpPr/>
              <p:nvPr/>
            </p:nvSpPr>
            <p:spPr>
              <a:xfrm>
                <a:off x="6808046" y="1765494"/>
                <a:ext cx="314365" cy="62987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500" b="1" kern="1200" dirty="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6482649" y="3990180"/>
              <a:ext cx="2112667" cy="1267600"/>
              <a:chOff x="5922538" y="2594233"/>
              <a:chExt cx="2112667" cy="1267600"/>
            </a:xfrm>
          </p:grpSpPr>
          <p:sp>
            <p:nvSpPr>
              <p:cNvPr id="27" name="Rounded Rectangle 26"/>
              <p:cNvSpPr/>
              <p:nvPr/>
            </p:nvSpPr>
            <p:spPr>
              <a:xfrm>
                <a:off x="5922538" y="2594233"/>
                <a:ext cx="2112667" cy="1267600"/>
              </a:xfrm>
              <a:prstGeom prst="roundRect">
                <a:avLst>
                  <a:gd name="adj" fmla="val 10000"/>
                </a:avLst>
              </a:prstGeom>
              <a:solidFill>
                <a:srgbClr val="20219B"/>
              </a:solidFill>
              <a:ln>
                <a:solidFill>
                  <a:schemeClr val="tx1"/>
                </a:solidFill>
              </a:ln>
              <a:effectLst>
                <a:outerShdw blurRad="50800" dist="50800" dir="2700000" algn="tl" rotWithShape="0">
                  <a:schemeClr val="bg1">
                    <a:lumMod val="75000"/>
                    <a:alpha val="99000"/>
                  </a:schemeClr>
                </a:outerShdw>
              </a:effectLst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28" name="Rounded Rectangle 16"/>
              <p:cNvSpPr/>
              <p:nvPr/>
            </p:nvSpPr>
            <p:spPr>
              <a:xfrm>
                <a:off x="5959665" y="2631360"/>
                <a:ext cx="2038413" cy="119334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390" tIns="72390" rIns="72390" bIns="72390" numCol="1" spcCol="1270" anchor="ctr" anchorCtr="0">
                <a:noAutofit/>
              </a:bodyPr>
              <a:lstStyle/>
              <a:p>
                <a:pPr lvl="0" algn="ctr"/>
                <a:r>
                  <a:rPr lang="en-US" sz="1600" b="1" dirty="0"/>
                  <a:t>Develop a new venture plan</a:t>
                </a:r>
              </a:p>
            </p:txBody>
          </p:sp>
        </p:grpSp>
      </p:grpSp>
      <p:grpSp>
        <p:nvGrpSpPr>
          <p:cNvPr id="31" name="Group 30"/>
          <p:cNvGrpSpPr/>
          <p:nvPr/>
        </p:nvGrpSpPr>
        <p:grpSpPr>
          <a:xfrm>
            <a:off x="3414980" y="3990180"/>
            <a:ext cx="2985799" cy="1267600"/>
            <a:chOff x="3414980" y="3990180"/>
            <a:chExt cx="2985799" cy="1267600"/>
          </a:xfrm>
        </p:grpSpPr>
        <p:grpSp>
          <p:nvGrpSpPr>
            <p:cNvPr id="32" name="Group 31"/>
            <p:cNvGrpSpPr/>
            <p:nvPr/>
          </p:nvGrpSpPr>
          <p:grpSpPr>
            <a:xfrm>
              <a:off x="5555684" y="4362010"/>
              <a:ext cx="845095" cy="523941"/>
              <a:chOff x="5105508" y="2966063"/>
              <a:chExt cx="787060" cy="523941"/>
            </a:xfrm>
          </p:grpSpPr>
          <p:sp>
            <p:nvSpPr>
              <p:cNvPr id="36" name="Right Arrow 35"/>
              <p:cNvSpPr/>
              <p:nvPr/>
            </p:nvSpPr>
            <p:spPr>
              <a:xfrm rot="10800000">
                <a:off x="5105508" y="2966063"/>
                <a:ext cx="787060" cy="523941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solidFill>
                <a:srgbClr val="FF0000"/>
              </a:solidFill>
              <a:ln>
                <a:solidFill>
                  <a:srgbClr val="6C0000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7" name="Right Arrow 18"/>
              <p:cNvSpPr/>
              <p:nvPr/>
            </p:nvSpPr>
            <p:spPr>
              <a:xfrm rot="21600000">
                <a:off x="5262690" y="3070851"/>
                <a:ext cx="629878" cy="31436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500" b="1" kern="1200" dirty="0"/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3414980" y="3990180"/>
              <a:ext cx="2112667" cy="1267600"/>
              <a:chOff x="2964803" y="2594233"/>
              <a:chExt cx="2112667" cy="1267600"/>
            </a:xfrm>
          </p:grpSpPr>
          <p:sp>
            <p:nvSpPr>
              <p:cNvPr id="34" name="Rounded Rectangle 33"/>
              <p:cNvSpPr/>
              <p:nvPr/>
            </p:nvSpPr>
            <p:spPr>
              <a:xfrm>
                <a:off x="2964803" y="2594233"/>
                <a:ext cx="2112667" cy="1267600"/>
              </a:xfrm>
              <a:prstGeom prst="roundRect">
                <a:avLst>
                  <a:gd name="adj" fmla="val 10000"/>
                </a:avLst>
              </a:prstGeom>
              <a:solidFill>
                <a:srgbClr val="6573A9"/>
              </a:solidFill>
              <a:ln>
                <a:solidFill>
                  <a:schemeClr val="tx1"/>
                </a:solidFill>
              </a:ln>
              <a:effectLst>
                <a:outerShdw blurRad="50800" dist="50800" dir="2700000" algn="tl" rotWithShape="0">
                  <a:schemeClr val="bg1">
                    <a:lumMod val="75000"/>
                    <a:alpha val="99000"/>
                  </a:schemeClr>
                </a:outerShdw>
              </a:effectLst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35" name="Rounded Rectangle 20"/>
              <p:cNvSpPr/>
              <p:nvPr/>
            </p:nvSpPr>
            <p:spPr>
              <a:xfrm>
                <a:off x="3001930" y="2631360"/>
                <a:ext cx="2038413" cy="1193346"/>
              </a:xfrm>
              <a:prstGeom prst="rect">
                <a:avLst/>
              </a:prstGeom>
              <a:solidFill>
                <a:srgbClr val="54608F"/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390" tIns="72390" rIns="72390" bIns="72390" numCol="1" spcCol="1270" anchor="ctr" anchorCtr="0">
                <a:noAutofit/>
              </a:bodyPr>
              <a:lstStyle/>
              <a:p>
                <a:pPr lvl="0" algn="ctr"/>
                <a:r>
                  <a:rPr lang="en-US" sz="2000" b="1" dirty="0"/>
                  <a:t>Negotiate the deal with your sponsor</a:t>
                </a:r>
              </a:p>
            </p:txBody>
          </p:sp>
        </p:grpSp>
      </p:grpSp>
      <p:grpSp>
        <p:nvGrpSpPr>
          <p:cNvPr id="38" name="Group 37"/>
          <p:cNvGrpSpPr/>
          <p:nvPr/>
        </p:nvGrpSpPr>
        <p:grpSpPr>
          <a:xfrm>
            <a:off x="365806" y="3977634"/>
            <a:ext cx="2985799" cy="1267600"/>
            <a:chOff x="3414980" y="3990180"/>
            <a:chExt cx="2985799" cy="1267600"/>
          </a:xfrm>
        </p:grpSpPr>
        <p:grpSp>
          <p:nvGrpSpPr>
            <p:cNvPr id="39" name="Group 38"/>
            <p:cNvGrpSpPr/>
            <p:nvPr/>
          </p:nvGrpSpPr>
          <p:grpSpPr>
            <a:xfrm>
              <a:off x="5555684" y="4362010"/>
              <a:ext cx="845095" cy="523941"/>
              <a:chOff x="5105508" y="2966063"/>
              <a:chExt cx="787060" cy="523941"/>
            </a:xfrm>
          </p:grpSpPr>
          <p:sp>
            <p:nvSpPr>
              <p:cNvPr id="43" name="Right Arrow 42"/>
              <p:cNvSpPr/>
              <p:nvPr/>
            </p:nvSpPr>
            <p:spPr>
              <a:xfrm rot="10800000">
                <a:off x="5105508" y="2966063"/>
                <a:ext cx="787060" cy="523941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solidFill>
                <a:srgbClr val="FF0000"/>
              </a:solidFill>
              <a:ln>
                <a:solidFill>
                  <a:srgbClr val="6C0000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4" name="Right Arrow 18"/>
              <p:cNvSpPr/>
              <p:nvPr/>
            </p:nvSpPr>
            <p:spPr>
              <a:xfrm rot="21600000">
                <a:off x="5262690" y="3070851"/>
                <a:ext cx="629878" cy="31436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500" b="1" kern="1200" dirty="0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3414980" y="3990180"/>
              <a:ext cx="2112667" cy="1267600"/>
              <a:chOff x="2964803" y="2594233"/>
              <a:chExt cx="2112667" cy="1267600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2964803" y="2594233"/>
                <a:ext cx="2112667" cy="1267600"/>
              </a:xfrm>
              <a:prstGeom prst="roundRect">
                <a:avLst>
                  <a:gd name="adj" fmla="val 10000"/>
                </a:avLst>
              </a:prstGeom>
              <a:solidFill>
                <a:schemeClr val="accent3">
                  <a:lumMod val="50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50800" dist="50800" dir="2700000" algn="tl" rotWithShape="0">
                  <a:schemeClr val="bg1">
                    <a:lumMod val="75000"/>
                    <a:alpha val="99000"/>
                  </a:schemeClr>
                </a:outerShdw>
              </a:effectLst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42" name="Rounded Rectangle 20"/>
              <p:cNvSpPr/>
              <p:nvPr/>
            </p:nvSpPr>
            <p:spPr>
              <a:xfrm>
                <a:off x="3001930" y="2631360"/>
                <a:ext cx="2038413" cy="119334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390" tIns="72390" rIns="72390" bIns="72390" numCol="1" spcCol="1270" anchor="ctr" anchorCtr="0">
                <a:noAutofit/>
              </a:bodyPr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en-US" sz="2000" b="1" dirty="0"/>
                  <a:t>Select and develop your </a:t>
                </a:r>
                <a:r>
                  <a:rPr lang="en-US" sz="2000" b="1" dirty="0" smtClean="0"/>
                  <a:t>team</a:t>
                </a:r>
                <a:endParaRPr lang="en-US" sz="20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4535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 B</a:t>
            </a:r>
            <a:r>
              <a:rPr lang="en-US" dirty="0" smtClean="0"/>
              <a:t>etween </a:t>
            </a:r>
            <a:br>
              <a:rPr lang="en-US" dirty="0" smtClean="0"/>
            </a:br>
            <a:r>
              <a:rPr lang="en-US" dirty="0" smtClean="0"/>
              <a:t>For</a:t>
            </a:r>
            <a:r>
              <a:rPr lang="en-US" dirty="0"/>
              <a:t>-Profit, </a:t>
            </a:r>
            <a:r>
              <a:rPr lang="en-US" dirty="0" smtClean="0"/>
              <a:t>Nonprofit, </a:t>
            </a:r>
            <a:r>
              <a:rPr lang="en-US" dirty="0"/>
              <a:t>and NGO 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9275" y="1783079"/>
            <a:ext cx="8042276" cy="484628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Revenues don’t cover costs—need for additional funds </a:t>
            </a:r>
            <a:endParaRPr lang="en-US" dirty="0" smtClean="0"/>
          </a:p>
          <a:p>
            <a:r>
              <a:rPr lang="en-US" dirty="0"/>
              <a:t>Volunteers </a:t>
            </a:r>
            <a:endParaRPr lang="en-US" dirty="0" smtClean="0"/>
          </a:p>
          <a:p>
            <a:r>
              <a:rPr lang="en-US" dirty="0"/>
              <a:t>Tax exempt </a:t>
            </a:r>
            <a:endParaRPr lang="en-US" dirty="0" smtClean="0"/>
          </a:p>
          <a:p>
            <a:r>
              <a:rPr lang="en-US" dirty="0"/>
              <a:t>N</a:t>
            </a:r>
            <a:r>
              <a:rPr lang="en-US" dirty="0" smtClean="0"/>
              <a:t>ongovernment </a:t>
            </a:r>
            <a:r>
              <a:rPr lang="en-US" dirty="0"/>
              <a:t>organizations (NGOs) </a:t>
            </a:r>
            <a:endParaRPr lang="en-US" dirty="0" smtClean="0"/>
          </a:p>
          <a:p>
            <a:r>
              <a:rPr lang="en-US" dirty="0"/>
              <a:t>Nonprofit 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26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294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Reasons for Starting a Nonprofit</a:t>
            </a:r>
            <a:endParaRPr lang="en-US" sz="4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Can’t make a profit—earn a pay check </a:t>
            </a:r>
            <a:endParaRPr lang="en-US" dirty="0" smtClean="0"/>
          </a:p>
          <a:p>
            <a:r>
              <a:rPr lang="en-US" dirty="0"/>
              <a:t>Pure social contribution—no paycheck </a:t>
            </a:r>
            <a:endParaRPr lang="en-US" dirty="0" smtClean="0"/>
          </a:p>
          <a:p>
            <a:r>
              <a:rPr lang="en-US" dirty="0"/>
              <a:t>See a problem, find the solution </a:t>
            </a:r>
            <a:endParaRPr lang="en-US" dirty="0" smtClean="0"/>
          </a:p>
          <a:p>
            <a:r>
              <a:rPr lang="en-US" dirty="0"/>
              <a:t>Value guardian </a:t>
            </a:r>
            <a:endParaRPr lang="en-US" dirty="0" smtClean="0"/>
          </a:p>
          <a:p>
            <a:r>
              <a:rPr lang="en-US" dirty="0"/>
              <a:t>Philanthropy—give it away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27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639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Starting a Nonprofit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28</a:t>
            </a:fld>
            <a:endParaRPr lang="en-US" dirty="0">
              <a:cs typeface="+mn-cs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37915702"/>
              </p:ext>
            </p:extLst>
          </p:nvPr>
        </p:nvGraphicFramePr>
        <p:xfrm>
          <a:off x="174582" y="1601124"/>
          <a:ext cx="8786489" cy="4753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172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 Business as an Entrepreneurial Option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937725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Starting a Family Business 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/>
              <a:t>Non-family and Family Business Differences and Problems </a:t>
            </a:r>
            <a:endParaRPr lang="en-US" dirty="0" smtClean="0"/>
          </a:p>
          <a:p>
            <a:pPr lvl="1">
              <a:spcAft>
                <a:spcPts val="600"/>
              </a:spcAft>
            </a:pPr>
            <a:r>
              <a:rPr lang="en-US" dirty="0"/>
              <a:t>Family </a:t>
            </a:r>
            <a:r>
              <a:rPr lang="en-US" dirty="0" smtClean="0"/>
              <a:t>problems 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Set rules </a:t>
            </a:r>
            <a:r>
              <a:rPr lang="en-US" dirty="0"/>
              <a:t>to avoid </a:t>
            </a:r>
            <a:r>
              <a:rPr lang="en-US" dirty="0" smtClean="0"/>
              <a:t>problems</a:t>
            </a:r>
          </a:p>
          <a:p>
            <a:pPr lvl="2">
              <a:spcAft>
                <a:spcPts val="600"/>
              </a:spcAft>
            </a:pPr>
            <a:r>
              <a:rPr lang="en-US" dirty="0" smtClean="0">
                <a:solidFill>
                  <a:srgbClr val="660033"/>
                </a:solidFill>
              </a:rPr>
              <a:t>Responsibilities </a:t>
            </a:r>
            <a:r>
              <a:rPr lang="en-US" dirty="0">
                <a:solidFill>
                  <a:srgbClr val="660033"/>
                </a:solidFill>
              </a:rPr>
              <a:t>and duties should be clearly </a:t>
            </a:r>
            <a:r>
              <a:rPr lang="en-US" dirty="0" smtClean="0">
                <a:solidFill>
                  <a:srgbClr val="660033"/>
                </a:solidFill>
              </a:rPr>
              <a:t>understood.</a:t>
            </a:r>
            <a:endParaRPr lang="en-US" dirty="0">
              <a:solidFill>
                <a:srgbClr val="660033"/>
              </a:solidFill>
            </a:endParaRPr>
          </a:p>
          <a:p>
            <a:pPr lvl="2">
              <a:spcAft>
                <a:spcPts val="600"/>
              </a:spcAft>
            </a:pPr>
            <a:r>
              <a:rPr lang="en-US" dirty="0">
                <a:solidFill>
                  <a:srgbClr val="660033"/>
                </a:solidFill>
              </a:rPr>
              <a:t>B</a:t>
            </a:r>
            <a:r>
              <a:rPr lang="en-US" dirty="0" smtClean="0">
                <a:solidFill>
                  <a:srgbClr val="660033"/>
                </a:solidFill>
              </a:rPr>
              <a:t>usiness </a:t>
            </a:r>
            <a:r>
              <a:rPr lang="en-US" dirty="0">
                <a:solidFill>
                  <a:srgbClr val="660033"/>
                </a:solidFill>
              </a:rPr>
              <a:t>issues should be handled at work, not at </a:t>
            </a:r>
            <a:r>
              <a:rPr lang="en-US" dirty="0" smtClean="0">
                <a:solidFill>
                  <a:srgbClr val="660033"/>
                </a:solidFill>
              </a:rPr>
              <a:t>home.</a:t>
            </a:r>
            <a:endParaRPr lang="en-US" dirty="0">
              <a:solidFill>
                <a:srgbClr val="660033"/>
              </a:solidFill>
            </a:endParaRPr>
          </a:p>
          <a:p>
            <a:pPr lvl="2">
              <a:spcAft>
                <a:spcPts val="600"/>
              </a:spcAft>
            </a:pPr>
            <a:r>
              <a:rPr lang="en-US" dirty="0">
                <a:solidFill>
                  <a:srgbClr val="660033"/>
                </a:solidFill>
              </a:rPr>
              <a:t>Have non-family and friends on your advisory board and/or board of </a:t>
            </a:r>
            <a:r>
              <a:rPr lang="en-US" dirty="0" smtClean="0">
                <a:solidFill>
                  <a:srgbClr val="660033"/>
                </a:solidFill>
              </a:rPr>
              <a:t>directors. </a:t>
            </a:r>
          </a:p>
          <a:p>
            <a:pPr lvl="2">
              <a:spcAft>
                <a:spcPts val="600"/>
              </a:spcAft>
            </a:pPr>
            <a:r>
              <a:rPr lang="en-US" dirty="0" smtClean="0">
                <a:solidFill>
                  <a:srgbClr val="660033"/>
                </a:solidFill>
              </a:rPr>
              <a:t>Partners </a:t>
            </a:r>
            <a:r>
              <a:rPr lang="en-US" dirty="0">
                <a:solidFill>
                  <a:srgbClr val="660033"/>
                </a:solidFill>
              </a:rPr>
              <a:t>should have the same work ethic as you.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29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9112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Should I Start a New Venture?</a:t>
            </a:r>
            <a:endParaRPr lang="en-US" b="1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3</a:t>
            </a:fld>
            <a:endParaRPr lang="en-US" dirty="0">
              <a:cs typeface="+mn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6360" y="1680685"/>
            <a:ext cx="3954429" cy="910126"/>
          </a:xfrm>
          <a:prstGeom prst="roundRect">
            <a:avLst>
              <a:gd name="adj" fmla="val 9334"/>
            </a:avLst>
          </a:prstGeom>
          <a:solidFill>
            <a:srgbClr val="006699"/>
          </a:solidFill>
          <a:ln>
            <a:solidFill>
              <a:schemeClr val="tx1"/>
            </a:solidFill>
          </a:ln>
          <a:effectLst>
            <a:outerShdw blurRad="63500" dist="63500" dir="3000000" sx="101000" sy="101000" algn="tl" rotWithShape="0">
              <a:schemeClr val="bg1">
                <a:lumMod val="75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Optimistic and confident</a:t>
            </a:r>
            <a:endParaRPr lang="en-U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56361" y="2881787"/>
            <a:ext cx="3977596" cy="910126"/>
          </a:xfrm>
          <a:prstGeom prst="roundRect">
            <a:avLst>
              <a:gd name="adj" fmla="val 9334"/>
            </a:avLst>
          </a:prstGeom>
          <a:solidFill>
            <a:srgbClr val="800000"/>
          </a:solidFill>
          <a:ln>
            <a:solidFill>
              <a:schemeClr val="tx1"/>
            </a:solidFill>
          </a:ln>
          <a:effectLst>
            <a:outerShdw blurRad="63500" dist="63500" dir="3000000" sx="101000" sy="101000" algn="tl" rotWithShape="0">
              <a:schemeClr val="bg1">
                <a:lumMod val="75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Risk-taker</a:t>
            </a:r>
            <a:endParaRPr lang="en-U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56361" y="4163354"/>
            <a:ext cx="3977596" cy="910126"/>
          </a:xfrm>
          <a:prstGeom prst="roundRect">
            <a:avLst>
              <a:gd name="adj" fmla="val 9334"/>
            </a:avLst>
          </a:prstGeom>
          <a:solidFill>
            <a:srgbClr val="2B8802"/>
          </a:solidFill>
          <a:ln>
            <a:solidFill>
              <a:schemeClr val="tx1"/>
            </a:solidFill>
          </a:ln>
          <a:effectLst>
            <a:outerShdw blurRad="63500" dist="63500" dir="3000000" sx="101000" sy="101000" algn="tl" rotWithShape="0">
              <a:schemeClr val="bg1">
                <a:lumMod val="50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Operations independence</a:t>
            </a:r>
            <a:endParaRPr lang="en-U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56361" y="5444922"/>
            <a:ext cx="3977596" cy="910126"/>
          </a:xfrm>
          <a:prstGeom prst="roundRect">
            <a:avLst>
              <a:gd name="adj" fmla="val 9334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  <a:effectLst>
            <a:outerShdw blurRad="63500" dist="63500" dir="3000000" sx="101000" sy="101000" algn="tl" rotWithShape="0">
              <a:schemeClr val="tx1">
                <a:lumMod val="50000"/>
                <a:lumOff val="50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</a:t>
            </a:r>
            <a:endParaRPr lang="en-U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800597" y="1695923"/>
            <a:ext cx="3954429" cy="910126"/>
          </a:xfrm>
          <a:prstGeom prst="roundRect">
            <a:avLst>
              <a:gd name="adj" fmla="val 9334"/>
            </a:avLst>
          </a:prstGeom>
          <a:solidFill>
            <a:schemeClr val="tx2">
              <a:lumMod val="90000"/>
              <a:lumOff val="10000"/>
            </a:schemeClr>
          </a:solidFill>
          <a:ln>
            <a:solidFill>
              <a:schemeClr val="tx1"/>
            </a:solidFill>
          </a:ln>
          <a:effectLst>
            <a:outerShdw blurRad="63500" dist="63500" dir="3000000" sx="101000" sy="101000" algn="tl" rotWithShape="0">
              <a:schemeClr val="bg1">
                <a:lumMod val="75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</a:t>
            </a:r>
            <a:endParaRPr lang="en-U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800598" y="2897025"/>
            <a:ext cx="3977596" cy="910126"/>
          </a:xfrm>
          <a:prstGeom prst="roundRect">
            <a:avLst>
              <a:gd name="adj" fmla="val 9334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63500" dist="63500" dir="3000000" sx="101000" sy="101000" algn="tl" rotWithShape="0">
              <a:schemeClr val="bg1">
                <a:lumMod val="75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Profit</a:t>
            </a:r>
            <a:endParaRPr lang="en-U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00598" y="4178592"/>
            <a:ext cx="3977596" cy="910126"/>
          </a:xfrm>
          <a:prstGeom prst="roundRect">
            <a:avLst>
              <a:gd name="adj" fmla="val 9334"/>
            </a:avLst>
          </a:prstGeom>
          <a:solidFill>
            <a:srgbClr val="006699"/>
          </a:solidFill>
          <a:ln>
            <a:solidFill>
              <a:schemeClr val="tx1"/>
            </a:solidFill>
          </a:ln>
          <a:effectLst>
            <a:outerShdw blurRad="63500" dist="63500" dir="3000000" sx="101000" sy="101000" algn="tl" rotWithShape="0">
              <a:schemeClr val="bg1">
                <a:lumMod val="50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Discovery</a:t>
            </a:r>
            <a:endParaRPr lang="en-U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800598" y="5460160"/>
            <a:ext cx="3977596" cy="910126"/>
          </a:xfrm>
          <a:prstGeom prst="roundRect">
            <a:avLst>
              <a:gd name="adj" fmla="val 9334"/>
            </a:avLst>
          </a:prstGeom>
          <a:solidFill>
            <a:srgbClr val="803501"/>
          </a:solidFill>
          <a:ln>
            <a:solidFill>
              <a:schemeClr val="tx1"/>
            </a:solidFill>
          </a:ln>
          <a:effectLst>
            <a:outerShdw blurRad="63500" dist="63500" dir="3000000" sx="101000" sy="101000" algn="tl" rotWithShape="0">
              <a:schemeClr val="tx1">
                <a:lumMod val="50000"/>
                <a:lumOff val="50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Self-identity</a:t>
            </a:r>
            <a:endParaRPr lang="en-U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9092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60023" y="1691659"/>
            <a:ext cx="4503415" cy="484563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chemeClr val="bg2">
                  <a:lumMod val="25000"/>
                </a:schemeClr>
              </a:buClr>
            </a:pPr>
            <a:r>
              <a:rPr lang="en-US" sz="2500" dirty="0"/>
              <a:t>A</a:t>
            </a:r>
            <a:r>
              <a:rPr lang="en-US" sz="2500" dirty="0" smtClean="0"/>
              <a:t>cquisition</a:t>
            </a:r>
            <a:endParaRPr lang="en-US" sz="25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bg2">
                  <a:lumMod val="25000"/>
                </a:schemeClr>
              </a:buClr>
            </a:pPr>
            <a:r>
              <a:rPr lang="en-US" sz="2500" dirty="0" smtClean="0"/>
              <a:t>Asset </a:t>
            </a:r>
            <a:r>
              <a:rPr lang="en-US" sz="2500" dirty="0"/>
              <a:t>value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bg2">
                  <a:lumMod val="25000"/>
                </a:schemeClr>
              </a:buClr>
            </a:pPr>
            <a:r>
              <a:rPr lang="en-US" sz="2500" dirty="0"/>
              <a:t>B</a:t>
            </a:r>
            <a:r>
              <a:rPr lang="en-US" sz="2500" dirty="0" smtClean="0"/>
              <a:t>usiness</a:t>
            </a:r>
            <a:r>
              <a:rPr lang="en-US" sz="2500" dirty="0"/>
              <a:t>-format franchising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bg2">
                  <a:lumMod val="25000"/>
                </a:schemeClr>
              </a:buClr>
            </a:pPr>
            <a:r>
              <a:rPr lang="en-US" sz="2500" dirty="0" smtClean="0"/>
              <a:t>Capitalized </a:t>
            </a:r>
            <a:r>
              <a:rPr lang="en-US" sz="2500" dirty="0"/>
              <a:t>earnings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bg2">
                  <a:lumMod val="25000"/>
                </a:schemeClr>
              </a:buClr>
            </a:pPr>
            <a:r>
              <a:rPr lang="en-US" sz="2500" dirty="0" smtClean="0"/>
              <a:t>Corporate </a:t>
            </a:r>
            <a:r>
              <a:rPr lang="en-US" sz="2500" dirty="0"/>
              <a:t>entrepreneurs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bg2">
                  <a:lumMod val="25000"/>
                </a:schemeClr>
              </a:buClr>
            </a:pPr>
            <a:r>
              <a:rPr lang="en-US" sz="2500" dirty="0" smtClean="0"/>
              <a:t>Due </a:t>
            </a:r>
            <a:r>
              <a:rPr lang="en-US" sz="2500" dirty="0"/>
              <a:t>diligence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bg2">
                  <a:lumMod val="25000"/>
                </a:schemeClr>
              </a:buClr>
            </a:pPr>
            <a:r>
              <a:rPr lang="en-US" sz="2500" dirty="0" smtClean="0"/>
              <a:t>Family </a:t>
            </a:r>
            <a:r>
              <a:rPr lang="en-US" sz="2500" dirty="0"/>
              <a:t>business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bg2">
                  <a:lumMod val="25000"/>
                </a:schemeClr>
              </a:buClr>
            </a:pPr>
            <a:r>
              <a:rPr lang="en-US" sz="2500" dirty="0" smtClean="0"/>
              <a:t>Franchise </a:t>
            </a:r>
            <a:r>
              <a:rPr lang="en-US" sz="2500" dirty="0"/>
              <a:t>disclosure document </a:t>
            </a:r>
            <a:endParaRPr lang="en-US" sz="2500" b="1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857975" y="6537926"/>
            <a:ext cx="2194536" cy="274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30</a:t>
            </a:fld>
            <a:endParaRPr lang="en-US" dirty="0">
              <a:cs typeface="+mn-cs"/>
            </a:endParaRPr>
          </a:p>
        </p:txBody>
      </p:sp>
      <p:sp>
        <p:nvSpPr>
          <p:cNvPr id="12" name="Content Placeholder 3"/>
          <p:cNvSpPr txBox="1">
            <a:spLocks/>
          </p:cNvSpPr>
          <p:nvPr/>
        </p:nvSpPr>
        <p:spPr bwMode="auto">
          <a:xfrm>
            <a:off x="4914852" y="1691314"/>
            <a:ext cx="4046220" cy="4480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22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Char char="•"/>
              <a:defRPr sz="28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2547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90000"/>
              <a:buFont typeface="Wingdings" pitchFamily="2" charset="2"/>
              <a:buChar char="Ø"/>
              <a:defRPr sz="2400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2pPr>
            <a:lvl3pPr marL="1030288" indent="-2905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SzPct val="75000"/>
              <a:buFont typeface="Wingdings" pitchFamily="2" charset="2"/>
              <a:buChar char="v"/>
              <a:defRPr sz="20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3pPr>
            <a:lvl4pPr marL="1366838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4pPr>
            <a:lvl5pPr marL="16573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5pPr>
            <a:lvl6pPr marL="21145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6pPr>
            <a:lvl7pPr marL="25717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7pPr>
            <a:lvl8pPr marL="30289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8pPr>
            <a:lvl9pPr marL="34861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9pPr>
          </a:lstStyle>
          <a:p>
            <a:pPr marL="349250" indent="-349250" eaLnBrk="1" hangingPunct="1">
              <a:spcBef>
                <a:spcPts val="0"/>
              </a:spcBef>
              <a:spcAft>
                <a:spcPts val="600"/>
              </a:spcAft>
              <a:buClr>
                <a:schemeClr val="bg2">
                  <a:lumMod val="25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Franchising </a:t>
            </a:r>
            <a:endParaRPr lang="en-US" sz="25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349250" indent="-349250" eaLnBrk="1" hangingPunct="1">
              <a:spcBef>
                <a:spcPts val="0"/>
              </a:spcBef>
              <a:spcAft>
                <a:spcPts val="600"/>
              </a:spcAft>
              <a:buClr>
                <a:schemeClr val="bg2">
                  <a:lumMod val="25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Intellectual </a:t>
            </a:r>
            <a:r>
              <a:rPr lang="en-US" sz="25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property </a:t>
            </a:r>
          </a:p>
          <a:p>
            <a:pPr marL="349250" indent="-349250" eaLnBrk="1" hangingPunct="1">
              <a:spcBef>
                <a:spcPts val="0"/>
              </a:spcBef>
              <a:spcAft>
                <a:spcPts val="600"/>
              </a:spcAft>
              <a:buClr>
                <a:schemeClr val="bg2">
                  <a:lumMod val="25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License </a:t>
            </a:r>
            <a:r>
              <a:rPr lang="en-US" sz="25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agreement </a:t>
            </a:r>
          </a:p>
          <a:p>
            <a:pPr marL="349250" indent="-349250" eaLnBrk="1" hangingPunct="1">
              <a:spcBef>
                <a:spcPts val="0"/>
              </a:spcBef>
              <a:spcAft>
                <a:spcPts val="600"/>
              </a:spcAft>
              <a:buClr>
                <a:schemeClr val="bg2">
                  <a:lumMod val="25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Market </a:t>
            </a:r>
            <a:r>
              <a:rPr lang="en-US" sz="25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value </a:t>
            </a:r>
          </a:p>
          <a:p>
            <a:pPr marL="349250" indent="-349250" eaLnBrk="1" hangingPunct="1">
              <a:spcBef>
                <a:spcPts val="0"/>
              </a:spcBef>
              <a:spcAft>
                <a:spcPts val="600"/>
              </a:spcAft>
              <a:buClr>
                <a:schemeClr val="bg2">
                  <a:lumMod val="25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Nonprofit </a:t>
            </a:r>
            <a:r>
              <a:rPr lang="en-US" sz="25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nongovernment organization (NGO) </a:t>
            </a:r>
          </a:p>
          <a:p>
            <a:pPr marL="349250" indent="-349250" eaLnBrk="1" hangingPunct="1">
              <a:spcBef>
                <a:spcPts val="0"/>
              </a:spcBef>
              <a:spcAft>
                <a:spcPts val="600"/>
              </a:spcAft>
              <a:buClr>
                <a:schemeClr val="bg2">
                  <a:lumMod val="25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Product </a:t>
            </a:r>
            <a:r>
              <a:rPr lang="en-US" sz="25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and trade-name franchising</a:t>
            </a:r>
          </a:p>
          <a:p>
            <a:pPr marL="349250" indent="-349250" eaLnBrk="1" hangingPunct="1">
              <a:spcBef>
                <a:spcPts val="0"/>
              </a:spcBef>
              <a:spcAft>
                <a:spcPts val="600"/>
              </a:spcAft>
              <a:buClr>
                <a:schemeClr val="bg2">
                  <a:lumMod val="25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Trade</a:t>
            </a:r>
            <a:r>
              <a:rPr lang="en-US" sz="25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-name franchise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0" y="6537926"/>
            <a:ext cx="4909810" cy="3207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200" dirty="0" smtClean="0"/>
              <a:t>© 2014 Routledge, Inc., Taylor and Francis Group. All rights reserved.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0058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3" autoUpdateAnimBg="0"/>
      <p:bldP spid="12" grpId="0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19385" y="6537255"/>
            <a:ext cx="5641322" cy="32074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45757"/>
            <a:ext cx="9150440" cy="1005829"/>
          </a:xfrm>
        </p:spPr>
        <p:txBody>
          <a:bodyPr/>
          <a:lstStyle/>
          <a:p>
            <a:r>
              <a:rPr lang="en-US" sz="2800" dirty="0">
                <a:solidFill>
                  <a:srgbClr val="840105"/>
                </a:solidFill>
                <a:effectLst/>
              </a:rPr>
              <a:t>Figure 2-</a:t>
            </a:r>
            <a:r>
              <a:rPr lang="en-US" sz="2800" dirty="0" smtClean="0">
                <a:solidFill>
                  <a:srgbClr val="840105"/>
                </a:solidFill>
                <a:effectLst/>
              </a:rPr>
              <a:t>1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New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</a:rPr>
              <a:t>Venture Options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857975" y="6537926"/>
            <a:ext cx="2194536" cy="274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4</a:t>
            </a:fld>
            <a:endParaRPr lang="en-US" dirty="0">
              <a:cs typeface="+mn-cs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435758"/>
              </p:ext>
            </p:extLst>
          </p:nvPr>
        </p:nvGraphicFramePr>
        <p:xfrm>
          <a:off x="91491" y="1325897"/>
          <a:ext cx="8961021" cy="4907237"/>
        </p:xfrm>
        <a:graphic>
          <a:graphicData uri="http://schemas.openxmlformats.org/drawingml/2006/table">
            <a:tbl>
              <a:tblPr firstRow="1" firstCol="1" bandRow="1"/>
              <a:tblGrid>
                <a:gridCol w="2651729"/>
                <a:gridCol w="1139472"/>
                <a:gridCol w="1066788"/>
                <a:gridCol w="1066788"/>
                <a:gridCol w="984728"/>
                <a:gridCol w="1066788"/>
                <a:gridCol w="984728"/>
              </a:tblGrid>
              <a:tr h="822957"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Characteristic</a:t>
                      </a:r>
                      <a:endParaRPr lang="en-US" sz="2800" dirty="0"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Start new business</a:t>
                      </a:r>
                      <a:endParaRPr lang="en-US" sz="2800" dirty="0"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Buy a business</a:t>
                      </a:r>
                      <a:endParaRPr lang="en-US" sz="2800" dirty="0"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Buy a franchise</a:t>
                      </a:r>
                      <a:endParaRPr lang="en-US" sz="2800" dirty="0"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Buy licensee rights</a:t>
                      </a:r>
                      <a:endParaRPr lang="en-US" sz="2800" dirty="0"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Start a corporate </a:t>
                      </a:r>
                      <a:r>
                        <a:rPr lang="en-US" sz="1600" b="1" dirty="0" smtClean="0"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venture</a:t>
                      </a:r>
                      <a:endParaRPr lang="en-US" sz="2800" dirty="0"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Start a nonprofit venture</a:t>
                      </a:r>
                      <a:endParaRPr lang="en-US" sz="2800" dirty="0"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99"/>
                    </a:solidFill>
                  </a:tcPr>
                </a:tc>
              </a:tr>
              <a:tr h="30659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Risk to entrepreneur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High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Moderate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Moderate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Moderate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Low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Moderate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30659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Independence to do things your way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High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High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Low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Moderate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Moderate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Moderate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30659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Location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None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High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May find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None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High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None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30659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Brand reputation recognition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None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Local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National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Varies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Corporate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None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30659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Marketing support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None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None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High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Varies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High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None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30659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Training to run venture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None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Possible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Usually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Possible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Possible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None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30659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Established procedures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Low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High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High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Possible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Possible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Low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30659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Customers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None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High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Moderate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Possible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Possible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None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30659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Suppliers/vendors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None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High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High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High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Possible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None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30659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Access to low-cost inputs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Low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Moderate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High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Varies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High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Low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47153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Financing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Needed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Owner often helps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Assistance Possible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Assistance Possible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Provided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Needed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30659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Fees and royalties paid to others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None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Possible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Ongoing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Ongoing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Possible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itchFamily="34" charset="0"/>
                          <a:ea typeface="Calibri"/>
                          <a:cs typeface="Times New Roman"/>
                        </a:rPr>
                        <a:t>None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709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blackWhite">
          <a:xfrm>
            <a:off x="50" y="188918"/>
            <a:ext cx="91439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flat" cmpd="sng" algn="ctr">
                <a:solidFill>
                  <a:srgbClr val="C0C0C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EAEAEA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 Unicode MS" pitchFamily="34" charset="-128"/>
                <a:cs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 Unicode MS" pitchFamily="34" charset="-128"/>
                <a:cs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 Unicode MS" pitchFamily="34" charset="-128"/>
                <a:cs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 Unicode MS" pitchFamily="34" charset="-128"/>
                <a:cs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 Unicode MS" pitchFamily="34" charset="-128"/>
                <a:cs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 Unicode MS" pitchFamily="34" charset="-128"/>
                <a:cs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 Unicode MS" pitchFamily="34" charset="-128"/>
                <a:cs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 Unicode MS" pitchFamily="34" charset="-128"/>
                <a:cs typeface="Tahoma" pitchFamily="34" charset="0"/>
              </a:defRPr>
            </a:lvl9pPr>
          </a:lstStyle>
          <a:p>
            <a:pPr marL="1371600" indent="-1371600" algn="ctr" eaLnBrk="1" hangingPunct="1"/>
            <a:r>
              <a:rPr lang="en-US" sz="2800" b="1" dirty="0">
                <a:solidFill>
                  <a:srgbClr val="840105"/>
                </a:solidFill>
                <a:effectLst/>
                <a:latin typeface="Bookman Old Style"/>
                <a:cs typeface="Bookman Old Style"/>
              </a:rPr>
              <a:t>Figure 2.2   </a:t>
            </a:r>
            <a:endParaRPr lang="en-US" sz="2800" b="1" dirty="0" smtClean="0">
              <a:solidFill>
                <a:srgbClr val="840105"/>
              </a:solidFill>
              <a:effectLst/>
              <a:latin typeface="Bookman Old Style"/>
              <a:cs typeface="Bookman Old Style"/>
            </a:endParaRPr>
          </a:p>
          <a:p>
            <a:pPr marL="1371600" indent="-1371600" algn="ctr" eaLnBrk="1" hangingPunct="1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Bookman Old Style"/>
                <a:cs typeface="Bookman Old Style"/>
              </a:rPr>
              <a:t>Advantages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ffectLst/>
                <a:latin typeface="Bookman Old Style"/>
                <a:cs typeface="Bookman Old Style"/>
              </a:rPr>
              <a:t>of Starting a New Business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5</a:t>
            </a:fld>
            <a:endParaRPr lang="en-US" dirty="0">
              <a:cs typeface="+mn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57245" y="1874537"/>
            <a:ext cx="2560320" cy="1755648"/>
            <a:chOff x="583137" y="308"/>
            <a:chExt cx="1770201" cy="1062121"/>
          </a:xfrm>
        </p:grpSpPr>
        <p:sp>
          <p:nvSpPr>
            <p:cNvPr id="9" name="Rectangle 8"/>
            <p:cNvSpPr/>
            <p:nvPr/>
          </p:nvSpPr>
          <p:spPr>
            <a:xfrm>
              <a:off x="583137" y="308"/>
              <a:ext cx="1770201" cy="1062121"/>
            </a:xfrm>
            <a:prstGeom prst="rect">
              <a:avLst/>
            </a:prstGeom>
            <a:solidFill>
              <a:srgbClr val="336699"/>
            </a:solidFill>
            <a:ln>
              <a:solidFill>
                <a:schemeClr val="tx1"/>
              </a:solidFill>
            </a:ln>
            <a:effectLst>
              <a:outerShdw blurRad="50800" dist="50800" dir="2700000" sx="102000" sy="102000" algn="tl" rotWithShape="0">
                <a:schemeClr val="bg1">
                  <a:lumMod val="75000"/>
                </a:scheme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83137" y="308"/>
              <a:ext cx="1770201" cy="106212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 smtClean="0">
                  <a:effectLst>
                    <a:outerShdw blurRad="38100" dist="254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You can pursue your passion, not your employers </a:t>
              </a:r>
              <a:endParaRPr lang="en-US" sz="2200" b="1" kern="1200" dirty="0">
                <a:effectLst>
                  <a:outerShdw blurRad="38100" dist="254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474732" y="1874537"/>
            <a:ext cx="2560320" cy="1755648"/>
            <a:chOff x="2571" y="538869"/>
            <a:chExt cx="2040232" cy="1224139"/>
          </a:xfrm>
        </p:grpSpPr>
        <p:sp>
          <p:nvSpPr>
            <p:cNvPr id="12" name="Rectangle 11"/>
            <p:cNvSpPr/>
            <p:nvPr/>
          </p:nvSpPr>
          <p:spPr>
            <a:xfrm>
              <a:off x="2571" y="538869"/>
              <a:ext cx="2040232" cy="122413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  <a:effectLst>
              <a:outerShdw blurRad="50800" dist="50800" dir="2700000" sx="102000" sy="102000" algn="tl" rotWithShape="0">
                <a:schemeClr val="bg1">
                  <a:lumMod val="75000"/>
                </a:scheme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4" name="Rectangle 13"/>
            <p:cNvSpPr/>
            <p:nvPr/>
          </p:nvSpPr>
          <p:spPr>
            <a:xfrm>
              <a:off x="2571" y="538869"/>
              <a:ext cx="2040232" cy="122413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 smtClean="0">
                  <a:effectLst>
                    <a:outerShdw blurRad="38100" dist="254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You have unlimited potential financial and non-financial rewards </a:t>
              </a:r>
              <a:endParaRPr lang="en-US" sz="2200" b="1" kern="1200" dirty="0">
                <a:effectLst>
                  <a:outerShdw blurRad="38100" dist="254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400830" y="1874537"/>
            <a:ext cx="2560320" cy="1755648"/>
            <a:chOff x="0" y="327988"/>
            <a:chExt cx="2743169" cy="1645902"/>
          </a:xfrm>
        </p:grpSpPr>
        <p:sp>
          <p:nvSpPr>
            <p:cNvPr id="16" name="Rectangle 15"/>
            <p:cNvSpPr/>
            <p:nvPr/>
          </p:nvSpPr>
          <p:spPr>
            <a:xfrm>
              <a:off x="0" y="327988"/>
              <a:ext cx="2743169" cy="164590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tx1"/>
              </a:solidFill>
            </a:ln>
            <a:effectLst>
              <a:outerShdw blurRad="50800" dist="50800" dir="2700000" sx="102000" sy="102000" algn="tl" rotWithShape="0">
                <a:schemeClr val="bg1">
                  <a:lumMod val="75000"/>
                </a:scheme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7" name="Rectangle 16"/>
            <p:cNvSpPr/>
            <p:nvPr/>
          </p:nvSpPr>
          <p:spPr>
            <a:xfrm>
              <a:off x="0" y="327988"/>
              <a:ext cx="2743169" cy="164590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 smtClean="0">
                  <a:effectLst>
                    <a:outerShdw blurRad="38100" dist="254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You can do things your way</a:t>
              </a:r>
              <a:endParaRPr lang="en-US" sz="2200" b="1" kern="1200" dirty="0">
                <a:effectLst>
                  <a:outerShdw blurRad="38100" dist="254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011708" y="4160512"/>
            <a:ext cx="2560320" cy="1755648"/>
            <a:chOff x="3017487" y="327988"/>
            <a:chExt cx="2743169" cy="1645902"/>
          </a:xfrm>
        </p:grpSpPr>
        <p:sp>
          <p:nvSpPr>
            <p:cNvPr id="19" name="Rectangle 18"/>
            <p:cNvSpPr/>
            <p:nvPr/>
          </p:nvSpPr>
          <p:spPr>
            <a:xfrm>
              <a:off x="3017487" y="327988"/>
              <a:ext cx="2743169" cy="164590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  <a:effectLst>
              <a:outerShdw blurRad="50800" dist="50800" dir="2700000" sx="102000" sy="102000" algn="tl" rotWithShape="0">
                <a:schemeClr val="bg1">
                  <a:lumMod val="50000"/>
                </a:scheme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3017487" y="327988"/>
              <a:ext cx="2743169" cy="164590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 smtClean="0">
                  <a:effectLst>
                    <a:outerShdw blurRad="38100" dist="254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You don’t have to share your profits </a:t>
              </a:r>
              <a:endParaRPr lang="en-US" sz="2200" b="1" kern="1200" dirty="0">
                <a:effectLst>
                  <a:outerShdw blurRad="38100" dist="254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029195" y="4160512"/>
            <a:ext cx="2560320" cy="1755648"/>
            <a:chOff x="4580879" y="93"/>
            <a:chExt cx="3836151" cy="2301691"/>
          </a:xfrm>
        </p:grpSpPr>
        <p:sp>
          <p:nvSpPr>
            <p:cNvPr id="22" name="Rectangle 21"/>
            <p:cNvSpPr/>
            <p:nvPr/>
          </p:nvSpPr>
          <p:spPr>
            <a:xfrm>
              <a:off x="4580879" y="93"/>
              <a:ext cx="3836151" cy="2301691"/>
            </a:xfrm>
            <a:prstGeom prst="rect">
              <a:avLst/>
            </a:prstGeom>
            <a:solidFill>
              <a:srgbClr val="6573A9"/>
            </a:solidFill>
            <a:ln>
              <a:solidFill>
                <a:schemeClr val="tx1"/>
              </a:solidFill>
            </a:ln>
            <a:effectLst>
              <a:outerShdw blurRad="50800" dist="50800" dir="2700000" sx="102000" sy="102000" algn="tl" rotWithShape="0">
                <a:schemeClr val="bg1">
                  <a:lumMod val="50000"/>
                </a:scheme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4580879" y="93"/>
              <a:ext cx="3836151" cy="230169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 smtClean="0">
                  <a:effectLst>
                    <a:outerShdw blurRad="38100" dist="254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You can set your own work schedule</a:t>
              </a:r>
              <a:endParaRPr lang="en-US" sz="2200" b="1" kern="1200" dirty="0">
                <a:effectLst>
                  <a:outerShdw blurRad="38100" dist="254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4139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3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blackWhite">
          <a:xfrm>
            <a:off x="50" y="137196"/>
            <a:ext cx="91439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flat" cmpd="sng" algn="ctr">
                <a:solidFill>
                  <a:srgbClr val="C0C0C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EAEAEA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 Unicode MS" pitchFamily="34" charset="-128"/>
                <a:cs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 Unicode MS" pitchFamily="34" charset="-128"/>
                <a:cs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 Unicode MS" pitchFamily="34" charset="-128"/>
                <a:cs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 Unicode MS" pitchFamily="34" charset="-128"/>
                <a:cs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 Unicode MS" pitchFamily="34" charset="-128"/>
                <a:cs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 Unicode MS" pitchFamily="34" charset="-128"/>
                <a:cs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 Unicode MS" pitchFamily="34" charset="-128"/>
                <a:cs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 Unicode MS" pitchFamily="34" charset="-128"/>
                <a:cs typeface="Tahoma" pitchFamily="34" charset="0"/>
              </a:defRPr>
            </a:lvl9pPr>
          </a:lstStyle>
          <a:p>
            <a:pPr marL="1371600" indent="-1371600" algn="ctr" eaLnBrk="1" hangingPunct="1"/>
            <a:r>
              <a:rPr lang="en-US" sz="2800" b="1" dirty="0">
                <a:solidFill>
                  <a:srgbClr val="840105"/>
                </a:solidFill>
                <a:effectLst/>
                <a:latin typeface="Bookman Old Style"/>
                <a:cs typeface="Bookman Old Style"/>
              </a:rPr>
              <a:t>Figure 2.2   </a:t>
            </a:r>
          </a:p>
          <a:p>
            <a:pPr marL="1371600" indent="-1371600" algn="ctr" eaLnBrk="1" hangingPunct="1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ffectLst/>
                <a:latin typeface="Bookman Old Style"/>
                <a:cs typeface="Bookman Old Style"/>
              </a:rPr>
              <a:t>Disadvantages of Starting a New Business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6</a:t>
            </a:fld>
            <a:endParaRPr lang="en-US" dirty="0">
              <a:cs typeface="+mn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576310220"/>
              </p:ext>
            </p:extLst>
          </p:nvPr>
        </p:nvGraphicFramePr>
        <p:xfrm>
          <a:off x="548683" y="1397000"/>
          <a:ext cx="8320950" cy="51409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751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A16C9EC-4811-46FF-9822-B7E9EDF581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300"/>
                                        <p:tgtEl>
                                          <p:spTgt spid="3">
                                            <p:graphicEl>
                                              <a:dgm id="{EA16C9EC-4811-46FF-9822-B7E9EDF581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FD6F05C-8B94-499D-854F-3AFF97784F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300"/>
                                        <p:tgtEl>
                                          <p:spTgt spid="3">
                                            <p:graphicEl>
                                              <a:dgm id="{EFD6F05C-8B94-499D-854F-3AFF97784F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A89B3D3-719C-4363-9476-85B7A8EB8B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300"/>
                                        <p:tgtEl>
                                          <p:spTgt spid="3">
                                            <p:graphicEl>
                                              <a:dgm id="{EA89B3D3-719C-4363-9476-85B7A8EB8B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0EA6D54-2904-4927-A7F5-1E25A449FA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300"/>
                                        <p:tgtEl>
                                          <p:spTgt spid="3">
                                            <p:graphicEl>
                                              <a:dgm id="{70EA6D54-2904-4927-A7F5-1E25A449FA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Partners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effectLst/>
              </a:rPr>
              <a:t>A </a:t>
            </a:r>
            <a:r>
              <a:rPr lang="en-US" dirty="0" smtClean="0">
                <a:solidFill>
                  <a:srgbClr val="DE0007"/>
                </a:solidFill>
                <a:effectLst/>
              </a:rPr>
              <a:t>partnership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is a legal form of business </a:t>
            </a:r>
            <a:r>
              <a:rPr lang="en-US" dirty="0" smtClean="0">
                <a:effectLst/>
              </a:rPr>
              <a:t>ownership</a:t>
            </a:r>
          </a:p>
          <a:p>
            <a:r>
              <a:rPr lang="en-US" dirty="0" smtClean="0">
                <a:effectLst/>
              </a:rPr>
              <a:t>New </a:t>
            </a:r>
            <a:r>
              <a:rPr lang="en-US" dirty="0">
                <a:effectLst/>
              </a:rPr>
              <a:t>businesses are often started by partners with prior shared </a:t>
            </a:r>
            <a:r>
              <a:rPr lang="en-US" dirty="0" smtClean="0">
                <a:effectLst/>
              </a:rPr>
              <a:t>experience</a:t>
            </a:r>
          </a:p>
          <a:p>
            <a:r>
              <a:rPr lang="en-US" dirty="0" smtClean="0">
                <a:effectLst/>
              </a:rPr>
              <a:t>Integrating expertise </a:t>
            </a:r>
            <a:r>
              <a:rPr lang="en-US" dirty="0">
                <a:effectLst/>
              </a:rPr>
              <a:t>and skills commonly </a:t>
            </a:r>
            <a:r>
              <a:rPr lang="en-US" dirty="0" smtClean="0">
                <a:effectLst/>
              </a:rPr>
              <a:t>benefits </a:t>
            </a:r>
            <a:r>
              <a:rPr lang="en-US" dirty="0">
                <a:effectLst/>
              </a:rPr>
              <a:t>new venture </a:t>
            </a:r>
            <a:r>
              <a:rPr lang="en-US" dirty="0" smtClean="0">
                <a:effectLst/>
              </a:rPr>
              <a:t>performance</a:t>
            </a:r>
          </a:p>
          <a:p>
            <a:r>
              <a:rPr lang="en-US" dirty="0">
                <a:effectLst/>
              </a:rPr>
              <a:t>Partners also combine needed resources to start the new venture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0" y="6538557"/>
            <a:ext cx="522193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5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7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2147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35"/>
            <a:ext cx="9144000" cy="1005829"/>
          </a:xfrm>
          <a:noFill/>
          <a:extLst>
            <a:ext uri="{91240B29-F687-4F45-9708-019B960494DF}">
              <a14:hiddenLine xmlns:a14="http://schemas.microsoft.com/office/drawing/2010/main" w="57150" cap="flat" cmpd="sng" algn="ctr">
                <a:solidFill>
                  <a:srgbClr val="C0C0C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bIns="45720" anchor="ctr"/>
          <a:lstStyle/>
          <a:p>
            <a:pPr eaLnBrk="1" hangingPunct="1"/>
            <a:r>
              <a:rPr lang="en-US" sz="2800" dirty="0">
                <a:solidFill>
                  <a:srgbClr val="840105"/>
                </a:solidFill>
              </a:rPr>
              <a:t>Figure 2-</a:t>
            </a:r>
            <a:r>
              <a:rPr lang="en-US" sz="2800" dirty="0" smtClean="0">
                <a:solidFill>
                  <a:srgbClr val="840105"/>
                </a:solidFill>
              </a:rPr>
              <a:t>3</a:t>
            </a:r>
            <a:r>
              <a:rPr lang="en-US" sz="2800" dirty="0">
                <a:latin typeface="+mn-lt"/>
              </a:rPr>
              <a:t/>
            </a:r>
            <a:br>
              <a:rPr lang="en-US" sz="2800" dirty="0">
                <a:latin typeface="+mn-lt"/>
              </a:rPr>
            </a:b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Advantages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of Buying an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Existing Business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9384" y="6537255"/>
            <a:ext cx="5732761" cy="32074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857975" y="6537926"/>
            <a:ext cx="2194536" cy="274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8</a:t>
            </a:fld>
            <a:endParaRPr lang="en-US" dirty="0">
              <a:cs typeface="+mn-cs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325370089"/>
              </p:ext>
            </p:extLst>
          </p:nvPr>
        </p:nvGraphicFramePr>
        <p:xfrm>
          <a:off x="91489" y="1397000"/>
          <a:ext cx="8869583" cy="51409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68834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F34F470-34F7-4E72-9CD8-53FE5D8F8D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CF34F470-34F7-4E72-9CD8-53FE5D8F8D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">
                                            <p:graphicEl>
                                              <a:dgm id="{CF34F470-34F7-4E72-9CD8-53FE5D8F8D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CCC2027-5577-4966-88C7-39554C3638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graphicEl>
                                              <a:dgm id="{1CCC2027-5577-4966-88C7-39554C3638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">
                                            <p:graphicEl>
                                              <a:dgm id="{1CCC2027-5577-4966-88C7-39554C3638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639C930-342C-4D14-BA9A-DAEA66E62D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graphicEl>
                                              <a:dgm id="{A639C930-342C-4D14-BA9A-DAEA66E62D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A639C930-342C-4D14-BA9A-DAEA66E62D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86A0115-6C5E-4ED5-BBC3-0E348B937B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">
                                            <p:graphicEl>
                                              <a:dgm id="{886A0115-6C5E-4ED5-BBC3-0E348B937B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">
                                            <p:graphicEl>
                                              <a:dgm id="{886A0115-6C5E-4ED5-BBC3-0E348B937B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A88A081-F92F-4708-BFAF-7827ED4831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>
                                            <p:graphicEl>
                                              <a:dgm id="{BA88A081-F92F-4708-BFAF-7827ED4831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dgm id="{BA88A081-F92F-4708-BFAF-7827ED4831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EE9A561-8B2C-417F-9187-1C0334AFA9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">
                                            <p:graphicEl>
                                              <a:dgm id="{CEE9A561-8B2C-417F-9187-1C0334AFA9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2">
                                            <p:graphicEl>
                                              <a:dgm id="{CEE9A561-8B2C-417F-9187-1C0334AFA9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B84C679-E9B0-45B2-AF95-42D2CF4552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">
                                            <p:graphicEl>
                                              <a:dgm id="{8B84C679-E9B0-45B2-AF95-42D2CF4552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2">
                                            <p:graphicEl>
                                              <a:dgm id="{8B84C679-E9B0-45B2-AF95-42D2CF4552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BD7EBC6-BDE0-4D5D-9F6A-3A20ABC6F3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">
                                            <p:graphicEl>
                                              <a:dgm id="{DBD7EBC6-BDE0-4D5D-9F6A-3A20ABC6F3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">
                                            <p:graphicEl>
                                              <a:dgm id="{DBD7EBC6-BDE0-4D5D-9F6A-3A20ABC6F3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9BC1848-E0C9-4C9F-95FC-DAE9290993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">
                                            <p:graphicEl>
                                              <a:dgm id="{29BC1848-E0C9-4C9F-95FC-DAE9290993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2">
                                            <p:graphicEl>
                                              <a:dgm id="{29BC1848-E0C9-4C9F-95FC-DAE9290993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35"/>
            <a:ext cx="9144000" cy="1097268"/>
          </a:xfrm>
        </p:spPr>
        <p:txBody>
          <a:bodyPr/>
          <a:lstStyle/>
          <a:p>
            <a:r>
              <a:rPr lang="en-US" sz="2800" dirty="0">
                <a:solidFill>
                  <a:srgbClr val="840105"/>
                </a:solidFill>
              </a:rPr>
              <a:t>Figure 2-3</a:t>
            </a:r>
            <a:r>
              <a:rPr lang="en-US" sz="2800" dirty="0">
                <a:effectLst/>
                <a:latin typeface="+mn-lt"/>
              </a:rPr>
              <a:t> </a:t>
            </a:r>
            <a:r>
              <a:rPr lang="en-US" sz="2800" dirty="0" smtClean="0">
                <a:effectLst/>
                <a:latin typeface="+mn-lt"/>
              </a:rPr>
              <a:t/>
            </a:r>
            <a:br>
              <a:rPr lang="en-US" sz="2800" dirty="0" smtClean="0">
                <a:effectLst/>
                <a:latin typeface="+mn-lt"/>
              </a:rPr>
            </a:b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Disadvantages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of Buying an Existing Business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53350" y="6538557"/>
            <a:ext cx="990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9</a:t>
            </a:fld>
            <a:endParaRPr lang="en-US" dirty="0">
              <a:cs typeface="+mn-cs"/>
            </a:endParaRPr>
          </a:p>
        </p:txBody>
      </p:sp>
      <p:graphicFrame>
        <p:nvGraphicFramePr>
          <p:cNvPr id="33" name="Diagram 32"/>
          <p:cNvGraphicFramePr/>
          <p:nvPr>
            <p:extLst>
              <p:ext uri="{D42A27DB-BD31-4B8C-83A1-F6EECF244321}">
                <p14:modId xmlns:p14="http://schemas.microsoft.com/office/powerpoint/2010/main" val="3797459347"/>
              </p:ext>
            </p:extLst>
          </p:nvPr>
        </p:nvGraphicFramePr>
        <p:xfrm>
          <a:off x="91489" y="1397000"/>
          <a:ext cx="8869583" cy="51409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1279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graphicEl>
                                              <a:dgm id="{BDCF1E05-FD55-4B72-9DD9-CC9A1D1AFF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3">
                                            <p:graphicEl>
                                              <a:dgm id="{BDCF1E05-FD55-4B72-9DD9-CC9A1D1AFF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33">
                                            <p:graphicEl>
                                              <a:dgm id="{BDCF1E05-FD55-4B72-9DD9-CC9A1D1AFF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graphicEl>
                                              <a:dgm id="{715D9CDC-F817-488C-9AD0-0B5AD32E47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3">
                                            <p:graphicEl>
                                              <a:dgm id="{715D9CDC-F817-488C-9AD0-0B5AD32E47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3">
                                            <p:graphicEl>
                                              <a:dgm id="{715D9CDC-F817-488C-9AD0-0B5AD32E47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graphicEl>
                                              <a:dgm id="{589F875E-4A84-4E2B-AB06-C45F814F2F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3">
                                            <p:graphicEl>
                                              <a:dgm id="{589F875E-4A84-4E2B-AB06-C45F814F2F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3">
                                            <p:graphicEl>
                                              <a:dgm id="{589F875E-4A84-4E2B-AB06-C45F814F2F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graphicEl>
                                              <a:dgm id="{EE7A5E26-8C0F-468C-99FD-05E3EBDEF0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3">
                                            <p:graphicEl>
                                              <a:dgm id="{EE7A5E26-8C0F-468C-99FD-05E3EBDEF0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3">
                                            <p:graphicEl>
                                              <a:dgm id="{EE7A5E26-8C0F-468C-99FD-05E3EBDEF0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graphicEl>
                                              <a:dgm id="{89C98F0A-B23B-43B3-927A-960E652D7F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3">
                                            <p:graphicEl>
                                              <a:dgm id="{89C98F0A-B23B-43B3-927A-960E652D7F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3">
                                            <p:graphicEl>
                                              <a:dgm id="{89C98F0A-B23B-43B3-927A-960E652D7F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graphicEl>
                                              <a:dgm id="{C6740C00-C2FB-466F-A9F9-0AF6E7C4B7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3">
                                            <p:graphicEl>
                                              <a:dgm id="{C6740C00-C2FB-466F-A9F9-0AF6E7C4B7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3">
                                            <p:graphicEl>
                                              <a:dgm id="{C6740C00-C2FB-466F-A9F9-0AF6E7C4B7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graphicEl>
                                              <a:dgm id="{FB6B8B45-C9D7-413F-9023-E9302E3AC7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3">
                                            <p:graphicEl>
                                              <a:dgm id="{FB6B8B45-C9D7-413F-9023-E9302E3AC7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3">
                                            <p:graphicEl>
                                              <a:dgm id="{FB6B8B45-C9D7-413F-9023-E9302E3AC7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graphicEl>
                                              <a:dgm id="{AF3F0CB8-A6E2-794A-8A8A-94D6825EAA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3">
                                            <p:graphicEl>
                                              <a:dgm id="{AF3F0CB8-A6E2-794A-8A8A-94D6825EAA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33">
                                            <p:graphicEl>
                                              <a:dgm id="{AF3F0CB8-A6E2-794A-8A8A-94D6825EAA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graphicEl>
                                              <a:dgm id="{DFD79E6F-5363-D94F-8965-E5AC58E57A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3">
                                            <p:graphicEl>
                                              <a:dgm id="{DFD79E6F-5363-D94F-8965-E5AC58E57A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33">
                                            <p:graphicEl>
                                              <a:dgm id="{DFD79E6F-5363-D94F-8965-E5AC58E57A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3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ssierPPT-12_2013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LussierPPT-12_2013.thmx</Template>
  <TotalTime>8581</TotalTime>
  <Words>2174</Words>
  <Application>Microsoft Office PowerPoint</Application>
  <PresentationFormat>On-screen Show (4:3)</PresentationFormat>
  <Paragraphs>371</Paragraphs>
  <Slides>30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LussierPPT-12_2013</vt:lpstr>
      <vt:lpstr>CHAPTER 2</vt:lpstr>
      <vt:lpstr>Learning Outcomes</vt:lpstr>
      <vt:lpstr>Should I Start a New Venture?</vt:lpstr>
      <vt:lpstr>Figure 2-1 New Venture Options</vt:lpstr>
      <vt:lpstr>PowerPoint Presentation</vt:lpstr>
      <vt:lpstr>PowerPoint Presentation</vt:lpstr>
      <vt:lpstr>Partners</vt:lpstr>
      <vt:lpstr>Figure 2-3 Advantages of Buying an Existing Business</vt:lpstr>
      <vt:lpstr>Figure 2-3  Disadvantages of Buying an Existing Business</vt:lpstr>
      <vt:lpstr>Steps in Buying a Business</vt:lpstr>
      <vt:lpstr>Questions in a Self-Analysis</vt:lpstr>
      <vt:lpstr>Generate a List of  Potential Acquisitions</vt:lpstr>
      <vt:lpstr>Evaluate Alternative  Potential Acquisitions</vt:lpstr>
      <vt:lpstr>Negotiate an Agreement and Make the Transition</vt:lpstr>
      <vt:lpstr>The Value of a Business</vt:lpstr>
      <vt:lpstr>Buying a Franchise</vt:lpstr>
      <vt:lpstr>Advantages of Buying a Franchise</vt:lpstr>
      <vt:lpstr>Disadvantages of Buying a Franchise</vt:lpstr>
      <vt:lpstr>Steps in Buying a Franchise</vt:lpstr>
      <vt:lpstr>International Franchises</vt:lpstr>
      <vt:lpstr>Buying Licensee Rights</vt:lpstr>
      <vt:lpstr>Starting a New Venture as a Corporate Entrepreneur </vt:lpstr>
      <vt:lpstr>Advantages of Corporate Entrepreneurship</vt:lpstr>
      <vt:lpstr>Disadvantages of Corporate Entrepreneurship</vt:lpstr>
      <vt:lpstr>Steps to Corporate Entrepreneurship </vt:lpstr>
      <vt:lpstr>Differences Between  For-Profit, Nonprofit, and NGO </vt:lpstr>
      <vt:lpstr>Reasons for Starting a Nonprofit</vt:lpstr>
      <vt:lpstr>Steps in Starting a Nonprofit</vt:lpstr>
      <vt:lpstr>Family Business as an Entrepreneurial Option </vt:lpstr>
      <vt:lpstr>Key Terms</vt:lpstr>
    </vt:vector>
  </TitlesOfParts>
  <Manager>Arlin Kauffman</Manager>
  <Company>Routledge,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Entrepreneurial New Vemtire Skills, 3rd</dc:title>
  <dc:subject>Chapter 2: New Venture Options</dc:subject>
  <dc:creator>Jimidene Miurphey</dc:creator>
  <cp:keywords/>
  <dc:description/>
  <cp:lastModifiedBy>katielandmark</cp:lastModifiedBy>
  <cp:revision>720</cp:revision>
  <dcterms:created xsi:type="dcterms:W3CDTF">2003-02-17T02:06:55Z</dcterms:created>
  <dcterms:modified xsi:type="dcterms:W3CDTF">2014-06-11T13:32:00Z</dcterms:modified>
  <cp:category/>
</cp:coreProperties>
</file>