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0"/>
  </p:notesMasterIdLst>
  <p:handoutMasterIdLst>
    <p:handoutMasterId r:id="rId21"/>
  </p:handoutMasterIdLst>
  <p:sldIdLst>
    <p:sldId id="1260" r:id="rId2"/>
    <p:sldId id="1258" r:id="rId3"/>
    <p:sldId id="1262" r:id="rId4"/>
    <p:sldId id="1247" r:id="rId5"/>
    <p:sldId id="1248" r:id="rId6"/>
    <p:sldId id="1229" r:id="rId7"/>
    <p:sldId id="1249" r:id="rId8"/>
    <p:sldId id="1210" r:id="rId9"/>
    <p:sldId id="1251" r:id="rId10"/>
    <p:sldId id="1252" r:id="rId11"/>
    <p:sldId id="1253" r:id="rId12"/>
    <p:sldId id="1254" r:id="rId13"/>
    <p:sldId id="1255" r:id="rId14"/>
    <p:sldId id="1232" r:id="rId15"/>
    <p:sldId id="1256" r:id="rId16"/>
    <p:sldId id="1257" r:id="rId17"/>
    <p:sldId id="1230" r:id="rId18"/>
    <p:sldId id="1246" r:id="rId19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684"/>
    <a:srgbClr val="AE0101"/>
    <a:srgbClr val="005886"/>
    <a:srgbClr val="008BBC"/>
    <a:srgbClr val="984394"/>
    <a:srgbClr val="BED79C"/>
    <a:srgbClr val="2B5684"/>
    <a:srgbClr val="A70126"/>
    <a:srgbClr val="620011"/>
    <a:srgbClr val="004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8" autoAdjust="0"/>
    <p:restoredTop sz="96875" autoAdjust="0"/>
  </p:normalViewPr>
  <p:slideViewPr>
    <p:cSldViewPr>
      <p:cViewPr>
        <p:scale>
          <a:sx n="75" d="100"/>
          <a:sy n="75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E4600-5EFE-4A03-90D3-69D641BA8AF4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AA171-C76D-4BB9-8499-E4837A9BAC3A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Self-starter</a:t>
          </a:r>
          <a:endParaRPr lang="en-US" b="1" dirty="0"/>
        </a:p>
      </dgm:t>
    </dgm:pt>
    <dgm:pt modelId="{EB0712A8-5078-488B-8DF8-FB729E07EB09}" type="parTrans" cxnId="{1B8C1313-5A34-403E-BA34-CE8543BE9475}">
      <dgm:prSet/>
      <dgm:spPr/>
      <dgm:t>
        <a:bodyPr/>
        <a:lstStyle/>
        <a:p>
          <a:endParaRPr lang="en-US" b="1"/>
        </a:p>
      </dgm:t>
    </dgm:pt>
    <dgm:pt modelId="{374E2A69-BFE1-4E2A-98D1-5766324DACC2}" type="sibTrans" cxnId="{1B8C1313-5A34-403E-BA34-CE8543BE9475}">
      <dgm:prSet/>
      <dgm:spPr/>
      <dgm:t>
        <a:bodyPr/>
        <a:lstStyle/>
        <a:p>
          <a:endParaRPr lang="en-US" b="1"/>
        </a:p>
      </dgm:t>
    </dgm:pt>
    <dgm:pt modelId="{1F640F26-BCEF-4615-A7CC-773E8F2D0B6B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Creativity and passion</a:t>
          </a:r>
          <a:endParaRPr lang="en-US" b="1" dirty="0"/>
        </a:p>
      </dgm:t>
    </dgm:pt>
    <dgm:pt modelId="{92434472-4903-4F27-AA51-ECA1FE30037C}" type="parTrans" cxnId="{0619969E-720C-42E0-86DA-656EE1BC04FC}">
      <dgm:prSet/>
      <dgm:spPr/>
      <dgm:t>
        <a:bodyPr/>
        <a:lstStyle/>
        <a:p>
          <a:endParaRPr lang="en-US" b="1"/>
        </a:p>
      </dgm:t>
    </dgm:pt>
    <dgm:pt modelId="{924D82CC-395C-4B46-A4E8-291614EA5D47}" type="sibTrans" cxnId="{0619969E-720C-42E0-86DA-656EE1BC04FC}">
      <dgm:prSet/>
      <dgm:spPr/>
      <dgm:t>
        <a:bodyPr/>
        <a:lstStyle/>
        <a:p>
          <a:endParaRPr lang="en-US" b="1"/>
        </a:p>
      </dgm:t>
    </dgm:pt>
    <dgm:pt modelId="{E8AD2946-3558-40EC-829A-6F35FB2A17D9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Optimism</a:t>
          </a:r>
          <a:endParaRPr lang="en-US" b="1" dirty="0"/>
        </a:p>
      </dgm:t>
    </dgm:pt>
    <dgm:pt modelId="{9BC49013-2E90-4973-BFA0-328D21DF3AAD}" type="parTrans" cxnId="{EF332700-D1AB-4D55-8395-EE9895B5ADDC}">
      <dgm:prSet/>
      <dgm:spPr/>
      <dgm:t>
        <a:bodyPr/>
        <a:lstStyle/>
        <a:p>
          <a:endParaRPr lang="en-US" b="1"/>
        </a:p>
      </dgm:t>
    </dgm:pt>
    <dgm:pt modelId="{8C76284A-9B45-4DD8-96E0-6E0161C5361C}" type="sibTrans" cxnId="{EF332700-D1AB-4D55-8395-EE9895B5ADDC}">
      <dgm:prSet/>
      <dgm:spPr/>
      <dgm:t>
        <a:bodyPr/>
        <a:lstStyle/>
        <a:p>
          <a:endParaRPr lang="en-US" b="1"/>
        </a:p>
      </dgm:t>
    </dgm:pt>
    <dgm:pt modelId="{D4C1D851-B436-40F5-87C7-6CF51C136595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Confidence </a:t>
          </a:r>
          <a:endParaRPr lang="en-US" b="1" dirty="0"/>
        </a:p>
      </dgm:t>
    </dgm:pt>
    <dgm:pt modelId="{F1FB2D2B-1A28-4C10-8DCE-745DD4B08D1B}" type="parTrans" cxnId="{7B037C8E-96BC-4EB6-B356-170B2D5293D1}">
      <dgm:prSet/>
      <dgm:spPr/>
      <dgm:t>
        <a:bodyPr/>
        <a:lstStyle/>
        <a:p>
          <a:endParaRPr lang="en-US" b="1"/>
        </a:p>
      </dgm:t>
    </dgm:pt>
    <dgm:pt modelId="{69CBD333-F717-4617-87AC-C5FCBAB78600}" type="sibTrans" cxnId="{7B037C8E-96BC-4EB6-B356-170B2D5293D1}">
      <dgm:prSet/>
      <dgm:spPr/>
      <dgm:t>
        <a:bodyPr/>
        <a:lstStyle/>
        <a:p>
          <a:endParaRPr lang="en-US" b="1"/>
        </a:p>
      </dgm:t>
    </dgm:pt>
    <dgm:pt modelId="{8240562E-5FC7-4307-B4A1-A6CCCDA29E2B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Energy</a:t>
          </a:r>
          <a:endParaRPr lang="en-US" b="1" dirty="0"/>
        </a:p>
      </dgm:t>
    </dgm:pt>
    <dgm:pt modelId="{94263856-0901-4C24-A8F8-88D4B70587C3}" type="parTrans" cxnId="{6F01369F-E70F-412E-8208-AC114E3C1AC7}">
      <dgm:prSet/>
      <dgm:spPr/>
      <dgm:t>
        <a:bodyPr/>
        <a:lstStyle/>
        <a:p>
          <a:endParaRPr lang="en-US" b="1"/>
        </a:p>
      </dgm:t>
    </dgm:pt>
    <dgm:pt modelId="{D464C4E7-C576-4E3C-8B5D-707DFDA58A76}" type="sibTrans" cxnId="{6F01369F-E70F-412E-8208-AC114E3C1AC7}">
      <dgm:prSet/>
      <dgm:spPr/>
      <dgm:t>
        <a:bodyPr/>
        <a:lstStyle/>
        <a:p>
          <a:endParaRPr lang="en-US" b="1"/>
        </a:p>
      </dgm:t>
    </dgm:pt>
    <dgm:pt modelId="{A8DDDC1D-A10E-4E09-9FE8-D4ABE277A832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Tenacity</a:t>
          </a:r>
          <a:endParaRPr lang="en-US" b="1" dirty="0"/>
        </a:p>
      </dgm:t>
    </dgm:pt>
    <dgm:pt modelId="{CB69CFAE-2DBF-4F48-BE0F-5CA3B3E83BC2}" type="parTrans" cxnId="{C4703FDB-DED9-479C-8842-CEF10D5C729F}">
      <dgm:prSet/>
      <dgm:spPr/>
      <dgm:t>
        <a:bodyPr/>
        <a:lstStyle/>
        <a:p>
          <a:endParaRPr lang="en-US" b="1"/>
        </a:p>
      </dgm:t>
    </dgm:pt>
    <dgm:pt modelId="{17E33CD3-E542-41AA-AE4C-527549AF48C5}" type="sibTrans" cxnId="{C4703FDB-DED9-479C-8842-CEF10D5C729F}">
      <dgm:prSet/>
      <dgm:spPr/>
      <dgm:t>
        <a:bodyPr/>
        <a:lstStyle/>
        <a:p>
          <a:endParaRPr lang="en-US" b="1"/>
        </a:p>
      </dgm:t>
    </dgm:pt>
    <dgm:pt modelId="{A88B0416-991D-480F-B13A-F1E9632B8140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Can overcome barriers</a:t>
          </a:r>
          <a:endParaRPr lang="en-US" b="1" dirty="0"/>
        </a:p>
      </dgm:t>
    </dgm:pt>
    <dgm:pt modelId="{8F63C8F6-3E6F-407F-8A32-33FE42167D76}" type="parTrans" cxnId="{496EC694-5DE9-40D4-964D-3BF7D84A9E5E}">
      <dgm:prSet/>
      <dgm:spPr/>
      <dgm:t>
        <a:bodyPr/>
        <a:lstStyle/>
        <a:p>
          <a:endParaRPr lang="en-US" b="1"/>
        </a:p>
      </dgm:t>
    </dgm:pt>
    <dgm:pt modelId="{5C5519C6-6742-4497-8270-5AA9E867F68E}" type="sibTrans" cxnId="{496EC694-5DE9-40D4-964D-3BF7D84A9E5E}">
      <dgm:prSet/>
      <dgm:spPr/>
      <dgm:t>
        <a:bodyPr/>
        <a:lstStyle/>
        <a:p>
          <a:endParaRPr lang="en-US" b="1"/>
        </a:p>
      </dgm:t>
    </dgm:pt>
    <dgm:pt modelId="{5B383E7A-C181-46BB-ADD3-589CBDE96087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Recognize opportunities</a:t>
          </a:r>
          <a:endParaRPr lang="en-US" b="1" dirty="0"/>
        </a:p>
      </dgm:t>
    </dgm:pt>
    <dgm:pt modelId="{1CCCF10E-CA33-4352-9834-DB167527C8FB}" type="parTrans" cxnId="{A11B17F5-FDE8-4284-B56E-FBF48F7512A3}">
      <dgm:prSet/>
      <dgm:spPr/>
      <dgm:t>
        <a:bodyPr/>
        <a:lstStyle/>
        <a:p>
          <a:endParaRPr lang="en-US" b="1"/>
        </a:p>
      </dgm:t>
    </dgm:pt>
    <dgm:pt modelId="{E959EDA3-4B32-4AF6-8073-2FC44D73F766}" type="sibTrans" cxnId="{A11B17F5-FDE8-4284-B56E-FBF48F7512A3}">
      <dgm:prSet/>
      <dgm:spPr/>
      <dgm:t>
        <a:bodyPr/>
        <a:lstStyle/>
        <a:p>
          <a:endParaRPr lang="en-US" b="1"/>
        </a:p>
      </dgm:t>
    </dgm:pt>
    <dgm:pt modelId="{8278181C-7C1E-4562-A673-223C1B47662F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Take risks</a:t>
          </a:r>
          <a:endParaRPr lang="en-US" b="1" dirty="0"/>
        </a:p>
      </dgm:t>
    </dgm:pt>
    <dgm:pt modelId="{A0675434-1FE4-4969-8B9A-729C22BE15D6}" type="parTrans" cxnId="{9AB3BA96-C587-4EC4-83AE-D38C18EB23EF}">
      <dgm:prSet/>
      <dgm:spPr/>
      <dgm:t>
        <a:bodyPr/>
        <a:lstStyle/>
        <a:p>
          <a:endParaRPr lang="en-US" b="1"/>
        </a:p>
      </dgm:t>
    </dgm:pt>
    <dgm:pt modelId="{90CECB06-0869-49AE-88C0-69FFC11B3BFF}" type="sibTrans" cxnId="{9AB3BA96-C587-4EC4-83AE-D38C18EB23EF}">
      <dgm:prSet/>
      <dgm:spPr/>
      <dgm:t>
        <a:bodyPr/>
        <a:lstStyle/>
        <a:p>
          <a:endParaRPr lang="en-US" b="1"/>
        </a:p>
      </dgm:t>
    </dgm:pt>
    <dgm:pt modelId="{2735E5FD-7157-4972-9CF6-9B0EC6C596B4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Persuasive</a:t>
          </a:r>
          <a:endParaRPr lang="en-US" b="1" dirty="0"/>
        </a:p>
      </dgm:t>
    </dgm:pt>
    <dgm:pt modelId="{00FCBCCA-3EA0-460F-9944-B1CC1916A0F1}" type="parTrans" cxnId="{79BBF4A0-E0AA-4D3D-9D04-0E3AE6FA2390}">
      <dgm:prSet/>
      <dgm:spPr/>
      <dgm:t>
        <a:bodyPr/>
        <a:lstStyle/>
        <a:p>
          <a:endParaRPr lang="en-US" b="1"/>
        </a:p>
      </dgm:t>
    </dgm:pt>
    <dgm:pt modelId="{084E215E-29A8-458E-A2B3-B80AFD831146}" type="sibTrans" cxnId="{79BBF4A0-E0AA-4D3D-9D04-0E3AE6FA2390}">
      <dgm:prSet/>
      <dgm:spPr/>
      <dgm:t>
        <a:bodyPr/>
        <a:lstStyle/>
        <a:p>
          <a:endParaRPr lang="en-US" b="1"/>
        </a:p>
      </dgm:t>
    </dgm:pt>
    <dgm:pt modelId="{B3949FDD-9F20-49DB-AE87-B19E7D31B507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Discovery</a:t>
          </a:r>
          <a:endParaRPr lang="en-US" b="1" dirty="0"/>
        </a:p>
      </dgm:t>
    </dgm:pt>
    <dgm:pt modelId="{3451E762-1EE2-4A69-AF74-1DCCEB3EC6B6}" type="parTrans" cxnId="{B59AA8B7-5415-4E67-BCD6-FBB0DDA5A741}">
      <dgm:prSet/>
      <dgm:spPr/>
      <dgm:t>
        <a:bodyPr/>
        <a:lstStyle/>
        <a:p>
          <a:endParaRPr lang="en-US" b="1"/>
        </a:p>
      </dgm:t>
    </dgm:pt>
    <dgm:pt modelId="{8B5684D1-A774-434D-A2D0-04EACEBBE342}" type="sibTrans" cxnId="{B59AA8B7-5415-4E67-BCD6-FBB0DDA5A741}">
      <dgm:prSet/>
      <dgm:spPr/>
      <dgm:t>
        <a:bodyPr/>
        <a:lstStyle/>
        <a:p>
          <a:endParaRPr lang="en-US" b="1"/>
        </a:p>
      </dgm:t>
    </dgm:pt>
    <dgm:pt modelId="{CC8ECA9A-8C2B-4B19-A2FF-FD8F471C0369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gm:spPr>
      <dgm:t>
        <a:bodyPr/>
        <a:lstStyle/>
        <a:p>
          <a:r>
            <a:rPr lang="en-US" b="1" dirty="0" smtClean="0"/>
            <a:t>Self-identity</a:t>
          </a:r>
          <a:endParaRPr lang="en-US" b="1" dirty="0"/>
        </a:p>
      </dgm:t>
    </dgm:pt>
    <dgm:pt modelId="{B22CEC43-76E5-463A-924C-D816A34A187D}" type="parTrans" cxnId="{3A07A4F3-4798-415C-BFBE-39125585D28A}">
      <dgm:prSet/>
      <dgm:spPr/>
      <dgm:t>
        <a:bodyPr/>
        <a:lstStyle/>
        <a:p>
          <a:endParaRPr lang="en-US" b="1"/>
        </a:p>
      </dgm:t>
    </dgm:pt>
    <dgm:pt modelId="{D67FA788-FF62-4CB6-AB8A-8B9AB325BD72}" type="sibTrans" cxnId="{3A07A4F3-4798-415C-BFBE-39125585D28A}">
      <dgm:prSet/>
      <dgm:spPr/>
      <dgm:t>
        <a:bodyPr/>
        <a:lstStyle/>
        <a:p>
          <a:endParaRPr lang="en-US" b="1"/>
        </a:p>
      </dgm:t>
    </dgm:pt>
    <dgm:pt modelId="{4CBCEC12-3418-45C3-9ADE-6F4694593C26}" type="pres">
      <dgm:prSet presAssocID="{6E2E4600-5EFE-4A03-90D3-69D641BA8A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5DF9FE-8FB0-401E-B3A2-B407F4FECF88}" type="pres">
      <dgm:prSet presAssocID="{AB5AA171-C76D-4BB9-8499-E4837A9BAC3A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A61CD-6727-40B9-8D20-52EA8A55EB18}" type="pres">
      <dgm:prSet presAssocID="{374E2A69-BFE1-4E2A-98D1-5766324DACC2}" presName="sibTrans" presStyleCnt="0"/>
      <dgm:spPr/>
    </dgm:pt>
    <dgm:pt modelId="{DF8695EB-B7D2-4C67-93A3-E1BAB345C26C}" type="pres">
      <dgm:prSet presAssocID="{1F640F26-BCEF-4615-A7CC-773E8F2D0B6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F4DDB-B6F3-4901-A203-AD0D6DFEADD0}" type="pres">
      <dgm:prSet presAssocID="{924D82CC-395C-4B46-A4E8-291614EA5D47}" presName="sibTrans" presStyleCnt="0"/>
      <dgm:spPr/>
    </dgm:pt>
    <dgm:pt modelId="{D87007A3-E8CD-4E15-A84F-966C18341316}" type="pres">
      <dgm:prSet presAssocID="{E8AD2946-3558-40EC-829A-6F35FB2A17D9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2A89A-72D0-4ECB-A993-A16A13727224}" type="pres">
      <dgm:prSet presAssocID="{8C76284A-9B45-4DD8-96E0-6E0161C5361C}" presName="sibTrans" presStyleCnt="0"/>
      <dgm:spPr/>
    </dgm:pt>
    <dgm:pt modelId="{CE81DB4E-BEC3-4DEA-A369-2CB81A86EB14}" type="pres">
      <dgm:prSet presAssocID="{D4C1D851-B436-40F5-87C7-6CF51C136595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6D096-8831-413F-BBC5-B7E49135DF5D}" type="pres">
      <dgm:prSet presAssocID="{69CBD333-F717-4617-87AC-C5FCBAB78600}" presName="sibTrans" presStyleCnt="0"/>
      <dgm:spPr/>
    </dgm:pt>
    <dgm:pt modelId="{B2FE5B6E-4657-4CB3-A309-E7C46B486C16}" type="pres">
      <dgm:prSet presAssocID="{8240562E-5FC7-4307-B4A1-A6CCCDA29E2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49DD9-8A8D-4637-A6AA-57AF0F85BF5A}" type="pres">
      <dgm:prSet presAssocID="{D464C4E7-C576-4E3C-8B5D-707DFDA58A76}" presName="sibTrans" presStyleCnt="0"/>
      <dgm:spPr/>
    </dgm:pt>
    <dgm:pt modelId="{F604FFDE-4453-496D-B9AC-C315E3FC2E12}" type="pres">
      <dgm:prSet presAssocID="{A8DDDC1D-A10E-4E09-9FE8-D4ABE277A83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23035-ACDE-4572-AC20-855C8EBD4009}" type="pres">
      <dgm:prSet presAssocID="{17E33CD3-E542-41AA-AE4C-527549AF48C5}" presName="sibTrans" presStyleCnt="0"/>
      <dgm:spPr/>
    </dgm:pt>
    <dgm:pt modelId="{246E5B93-3E10-4449-AE2F-8DA75D5C4FE1}" type="pres">
      <dgm:prSet presAssocID="{A88B0416-991D-480F-B13A-F1E9632B8140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A0C99-CBD3-4652-9C0F-E1561D69133E}" type="pres">
      <dgm:prSet presAssocID="{5C5519C6-6742-4497-8270-5AA9E867F68E}" presName="sibTrans" presStyleCnt="0"/>
      <dgm:spPr/>
    </dgm:pt>
    <dgm:pt modelId="{E5A4A819-38DC-499C-ADEF-6879E3634F95}" type="pres">
      <dgm:prSet presAssocID="{5B383E7A-C181-46BB-ADD3-589CBDE96087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CB652-5A07-4BDC-88D3-12974C5FB518}" type="pres">
      <dgm:prSet presAssocID="{E959EDA3-4B32-4AF6-8073-2FC44D73F766}" presName="sibTrans" presStyleCnt="0"/>
      <dgm:spPr/>
    </dgm:pt>
    <dgm:pt modelId="{8F8088AA-7393-436E-8D0D-1E259B36BED5}" type="pres">
      <dgm:prSet presAssocID="{8278181C-7C1E-4562-A673-223C1B47662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48968-F4FF-435C-8351-AFFFAEBF8C48}" type="pres">
      <dgm:prSet presAssocID="{90CECB06-0869-49AE-88C0-69FFC11B3BFF}" presName="sibTrans" presStyleCnt="0"/>
      <dgm:spPr/>
    </dgm:pt>
    <dgm:pt modelId="{2D77D6EA-6ACC-46EA-B1C1-05DF783C6FD2}" type="pres">
      <dgm:prSet presAssocID="{2735E5FD-7157-4972-9CF6-9B0EC6C596B4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C7EF0-75F2-4C08-BD80-2FCE00A321FB}" type="pres">
      <dgm:prSet presAssocID="{084E215E-29A8-458E-A2B3-B80AFD831146}" presName="sibTrans" presStyleCnt="0"/>
      <dgm:spPr/>
    </dgm:pt>
    <dgm:pt modelId="{859DF5DB-C3B4-430F-AAD3-5B505450F1A0}" type="pres">
      <dgm:prSet presAssocID="{B3949FDD-9F20-49DB-AE87-B19E7D31B507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A2B751-F0DD-41B7-A0A9-2E911927811B}" type="pres">
      <dgm:prSet presAssocID="{8B5684D1-A774-434D-A2D0-04EACEBBE342}" presName="sibTrans" presStyleCnt="0"/>
      <dgm:spPr/>
    </dgm:pt>
    <dgm:pt modelId="{F37EE214-6145-4D41-B288-5EBDE14020F1}" type="pres">
      <dgm:prSet presAssocID="{CC8ECA9A-8C2B-4B19-A2FF-FD8F471C0369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332700-D1AB-4D55-8395-EE9895B5ADDC}" srcId="{6E2E4600-5EFE-4A03-90D3-69D641BA8AF4}" destId="{E8AD2946-3558-40EC-829A-6F35FB2A17D9}" srcOrd="2" destOrd="0" parTransId="{9BC49013-2E90-4973-BFA0-328D21DF3AAD}" sibTransId="{8C76284A-9B45-4DD8-96E0-6E0161C5361C}"/>
    <dgm:cxn modelId="{0619969E-720C-42E0-86DA-656EE1BC04FC}" srcId="{6E2E4600-5EFE-4A03-90D3-69D641BA8AF4}" destId="{1F640F26-BCEF-4615-A7CC-773E8F2D0B6B}" srcOrd="1" destOrd="0" parTransId="{92434472-4903-4F27-AA51-ECA1FE30037C}" sibTransId="{924D82CC-395C-4B46-A4E8-291614EA5D47}"/>
    <dgm:cxn modelId="{A11B17F5-FDE8-4284-B56E-FBF48F7512A3}" srcId="{6E2E4600-5EFE-4A03-90D3-69D641BA8AF4}" destId="{5B383E7A-C181-46BB-ADD3-589CBDE96087}" srcOrd="7" destOrd="0" parTransId="{1CCCF10E-CA33-4352-9834-DB167527C8FB}" sibTransId="{E959EDA3-4B32-4AF6-8073-2FC44D73F766}"/>
    <dgm:cxn modelId="{C4703FDB-DED9-479C-8842-CEF10D5C729F}" srcId="{6E2E4600-5EFE-4A03-90D3-69D641BA8AF4}" destId="{A8DDDC1D-A10E-4E09-9FE8-D4ABE277A832}" srcOrd="5" destOrd="0" parTransId="{CB69CFAE-2DBF-4F48-BE0F-5CA3B3E83BC2}" sibTransId="{17E33CD3-E542-41AA-AE4C-527549AF48C5}"/>
    <dgm:cxn modelId="{9AB3BA96-C587-4EC4-83AE-D38C18EB23EF}" srcId="{6E2E4600-5EFE-4A03-90D3-69D641BA8AF4}" destId="{8278181C-7C1E-4562-A673-223C1B47662F}" srcOrd="8" destOrd="0" parTransId="{A0675434-1FE4-4969-8B9A-729C22BE15D6}" sibTransId="{90CECB06-0869-49AE-88C0-69FFC11B3BFF}"/>
    <dgm:cxn modelId="{66279D94-E8BD-4CCF-905F-831F51E9A875}" type="presOf" srcId="{E8AD2946-3558-40EC-829A-6F35FB2A17D9}" destId="{D87007A3-E8CD-4E15-A84F-966C18341316}" srcOrd="0" destOrd="0" presId="urn:microsoft.com/office/officeart/2005/8/layout/default#1"/>
    <dgm:cxn modelId="{7FDE429A-7A1E-4CB2-BEA1-A5C02349F4B1}" type="presOf" srcId="{6E2E4600-5EFE-4A03-90D3-69D641BA8AF4}" destId="{4CBCEC12-3418-45C3-9ADE-6F4694593C26}" srcOrd="0" destOrd="0" presId="urn:microsoft.com/office/officeart/2005/8/layout/default#1"/>
    <dgm:cxn modelId="{496EC694-5DE9-40D4-964D-3BF7D84A9E5E}" srcId="{6E2E4600-5EFE-4A03-90D3-69D641BA8AF4}" destId="{A88B0416-991D-480F-B13A-F1E9632B8140}" srcOrd="6" destOrd="0" parTransId="{8F63C8F6-3E6F-407F-8A32-33FE42167D76}" sibTransId="{5C5519C6-6742-4497-8270-5AA9E867F68E}"/>
    <dgm:cxn modelId="{3A07A4F3-4798-415C-BFBE-39125585D28A}" srcId="{6E2E4600-5EFE-4A03-90D3-69D641BA8AF4}" destId="{CC8ECA9A-8C2B-4B19-A2FF-FD8F471C0369}" srcOrd="11" destOrd="0" parTransId="{B22CEC43-76E5-463A-924C-D816A34A187D}" sibTransId="{D67FA788-FF62-4CB6-AB8A-8B9AB325BD72}"/>
    <dgm:cxn modelId="{6C22220E-0D7C-4135-B06A-68CF908E6FF6}" type="presOf" srcId="{AB5AA171-C76D-4BB9-8499-E4837A9BAC3A}" destId="{585DF9FE-8FB0-401E-B3A2-B407F4FECF88}" srcOrd="0" destOrd="0" presId="urn:microsoft.com/office/officeart/2005/8/layout/default#1"/>
    <dgm:cxn modelId="{5E962BEA-0D34-4BF4-BF41-62E0BCA31263}" type="presOf" srcId="{D4C1D851-B436-40F5-87C7-6CF51C136595}" destId="{CE81DB4E-BEC3-4DEA-A369-2CB81A86EB14}" srcOrd="0" destOrd="0" presId="urn:microsoft.com/office/officeart/2005/8/layout/default#1"/>
    <dgm:cxn modelId="{12BA4437-9299-4E61-AF29-D9FEF52577B2}" type="presOf" srcId="{5B383E7A-C181-46BB-ADD3-589CBDE96087}" destId="{E5A4A819-38DC-499C-ADEF-6879E3634F95}" srcOrd="0" destOrd="0" presId="urn:microsoft.com/office/officeart/2005/8/layout/default#1"/>
    <dgm:cxn modelId="{B26FAD34-4945-4786-A55E-962E646E3C44}" type="presOf" srcId="{CC8ECA9A-8C2B-4B19-A2FF-FD8F471C0369}" destId="{F37EE214-6145-4D41-B288-5EBDE14020F1}" srcOrd="0" destOrd="0" presId="urn:microsoft.com/office/officeart/2005/8/layout/default#1"/>
    <dgm:cxn modelId="{7A2DC3D4-8AC4-4DEF-9B01-F29B9EA03B7A}" type="presOf" srcId="{2735E5FD-7157-4972-9CF6-9B0EC6C596B4}" destId="{2D77D6EA-6ACC-46EA-B1C1-05DF783C6FD2}" srcOrd="0" destOrd="0" presId="urn:microsoft.com/office/officeart/2005/8/layout/default#1"/>
    <dgm:cxn modelId="{6F01369F-E70F-412E-8208-AC114E3C1AC7}" srcId="{6E2E4600-5EFE-4A03-90D3-69D641BA8AF4}" destId="{8240562E-5FC7-4307-B4A1-A6CCCDA29E2B}" srcOrd="4" destOrd="0" parTransId="{94263856-0901-4C24-A8F8-88D4B70587C3}" sibTransId="{D464C4E7-C576-4E3C-8B5D-707DFDA58A76}"/>
    <dgm:cxn modelId="{B59AA8B7-5415-4E67-BCD6-FBB0DDA5A741}" srcId="{6E2E4600-5EFE-4A03-90D3-69D641BA8AF4}" destId="{B3949FDD-9F20-49DB-AE87-B19E7D31B507}" srcOrd="10" destOrd="0" parTransId="{3451E762-1EE2-4A69-AF74-1DCCEB3EC6B6}" sibTransId="{8B5684D1-A774-434D-A2D0-04EACEBBE342}"/>
    <dgm:cxn modelId="{7B037C8E-96BC-4EB6-B356-170B2D5293D1}" srcId="{6E2E4600-5EFE-4A03-90D3-69D641BA8AF4}" destId="{D4C1D851-B436-40F5-87C7-6CF51C136595}" srcOrd="3" destOrd="0" parTransId="{F1FB2D2B-1A28-4C10-8DCE-745DD4B08D1B}" sibTransId="{69CBD333-F717-4617-87AC-C5FCBAB78600}"/>
    <dgm:cxn modelId="{1B8C1313-5A34-403E-BA34-CE8543BE9475}" srcId="{6E2E4600-5EFE-4A03-90D3-69D641BA8AF4}" destId="{AB5AA171-C76D-4BB9-8499-E4837A9BAC3A}" srcOrd="0" destOrd="0" parTransId="{EB0712A8-5078-488B-8DF8-FB729E07EB09}" sibTransId="{374E2A69-BFE1-4E2A-98D1-5766324DACC2}"/>
    <dgm:cxn modelId="{FDF2F82F-6691-483B-8B0B-521B1CF055A5}" type="presOf" srcId="{A88B0416-991D-480F-B13A-F1E9632B8140}" destId="{246E5B93-3E10-4449-AE2F-8DA75D5C4FE1}" srcOrd="0" destOrd="0" presId="urn:microsoft.com/office/officeart/2005/8/layout/default#1"/>
    <dgm:cxn modelId="{79BBF4A0-E0AA-4D3D-9D04-0E3AE6FA2390}" srcId="{6E2E4600-5EFE-4A03-90D3-69D641BA8AF4}" destId="{2735E5FD-7157-4972-9CF6-9B0EC6C596B4}" srcOrd="9" destOrd="0" parTransId="{00FCBCCA-3EA0-460F-9944-B1CC1916A0F1}" sibTransId="{084E215E-29A8-458E-A2B3-B80AFD831146}"/>
    <dgm:cxn modelId="{70B1AB12-6055-432A-A260-E7301EA35DB2}" type="presOf" srcId="{8278181C-7C1E-4562-A673-223C1B47662F}" destId="{8F8088AA-7393-436E-8D0D-1E259B36BED5}" srcOrd="0" destOrd="0" presId="urn:microsoft.com/office/officeart/2005/8/layout/default#1"/>
    <dgm:cxn modelId="{16436803-BC47-476F-B2F2-BF34EA178334}" type="presOf" srcId="{1F640F26-BCEF-4615-A7CC-773E8F2D0B6B}" destId="{DF8695EB-B7D2-4C67-93A3-E1BAB345C26C}" srcOrd="0" destOrd="0" presId="urn:microsoft.com/office/officeart/2005/8/layout/default#1"/>
    <dgm:cxn modelId="{6191141B-0D47-4B73-9107-70DEF98E5C11}" type="presOf" srcId="{8240562E-5FC7-4307-B4A1-A6CCCDA29E2B}" destId="{B2FE5B6E-4657-4CB3-A309-E7C46B486C16}" srcOrd="0" destOrd="0" presId="urn:microsoft.com/office/officeart/2005/8/layout/default#1"/>
    <dgm:cxn modelId="{558AB502-15FC-4CF8-999D-E2F60F0BF67F}" type="presOf" srcId="{B3949FDD-9F20-49DB-AE87-B19E7D31B507}" destId="{859DF5DB-C3B4-430F-AAD3-5B505450F1A0}" srcOrd="0" destOrd="0" presId="urn:microsoft.com/office/officeart/2005/8/layout/default#1"/>
    <dgm:cxn modelId="{7ED1D62A-BF32-4F12-98E8-FDD2025C156A}" type="presOf" srcId="{A8DDDC1D-A10E-4E09-9FE8-D4ABE277A832}" destId="{F604FFDE-4453-496D-B9AC-C315E3FC2E12}" srcOrd="0" destOrd="0" presId="urn:microsoft.com/office/officeart/2005/8/layout/default#1"/>
    <dgm:cxn modelId="{E7171C81-101A-46E6-A3A1-0E5FE3D7187C}" type="presParOf" srcId="{4CBCEC12-3418-45C3-9ADE-6F4694593C26}" destId="{585DF9FE-8FB0-401E-B3A2-B407F4FECF88}" srcOrd="0" destOrd="0" presId="urn:microsoft.com/office/officeart/2005/8/layout/default#1"/>
    <dgm:cxn modelId="{BF730DD6-AE59-49DE-9559-C5919D738DCD}" type="presParOf" srcId="{4CBCEC12-3418-45C3-9ADE-6F4694593C26}" destId="{A20A61CD-6727-40B9-8D20-52EA8A55EB18}" srcOrd="1" destOrd="0" presId="urn:microsoft.com/office/officeart/2005/8/layout/default#1"/>
    <dgm:cxn modelId="{B2A42BEC-FD89-40A9-A78E-077ECE36694C}" type="presParOf" srcId="{4CBCEC12-3418-45C3-9ADE-6F4694593C26}" destId="{DF8695EB-B7D2-4C67-93A3-E1BAB345C26C}" srcOrd="2" destOrd="0" presId="urn:microsoft.com/office/officeart/2005/8/layout/default#1"/>
    <dgm:cxn modelId="{31DECA15-CDBB-47B5-AC0E-A0AF10D116CB}" type="presParOf" srcId="{4CBCEC12-3418-45C3-9ADE-6F4694593C26}" destId="{C4BF4DDB-B6F3-4901-A203-AD0D6DFEADD0}" srcOrd="3" destOrd="0" presId="urn:microsoft.com/office/officeart/2005/8/layout/default#1"/>
    <dgm:cxn modelId="{2F3E4711-D8BA-4225-B80E-0DCCDE0D2FD2}" type="presParOf" srcId="{4CBCEC12-3418-45C3-9ADE-6F4694593C26}" destId="{D87007A3-E8CD-4E15-A84F-966C18341316}" srcOrd="4" destOrd="0" presId="urn:microsoft.com/office/officeart/2005/8/layout/default#1"/>
    <dgm:cxn modelId="{BE6B8FF0-8249-448E-BD74-F1B3961203CA}" type="presParOf" srcId="{4CBCEC12-3418-45C3-9ADE-6F4694593C26}" destId="{9E82A89A-72D0-4ECB-A993-A16A13727224}" srcOrd="5" destOrd="0" presId="urn:microsoft.com/office/officeart/2005/8/layout/default#1"/>
    <dgm:cxn modelId="{8F390621-DF47-4124-B3EF-3D5C6B411223}" type="presParOf" srcId="{4CBCEC12-3418-45C3-9ADE-6F4694593C26}" destId="{CE81DB4E-BEC3-4DEA-A369-2CB81A86EB14}" srcOrd="6" destOrd="0" presId="urn:microsoft.com/office/officeart/2005/8/layout/default#1"/>
    <dgm:cxn modelId="{C6F7A0D2-D191-4F74-9D93-AE8ECFB35DAD}" type="presParOf" srcId="{4CBCEC12-3418-45C3-9ADE-6F4694593C26}" destId="{CFD6D096-8831-413F-BBC5-B7E49135DF5D}" srcOrd="7" destOrd="0" presId="urn:microsoft.com/office/officeart/2005/8/layout/default#1"/>
    <dgm:cxn modelId="{998F5626-2FA1-49B9-B7E7-2ACD2CF1CEBA}" type="presParOf" srcId="{4CBCEC12-3418-45C3-9ADE-6F4694593C26}" destId="{B2FE5B6E-4657-4CB3-A309-E7C46B486C16}" srcOrd="8" destOrd="0" presId="urn:microsoft.com/office/officeart/2005/8/layout/default#1"/>
    <dgm:cxn modelId="{20AB7078-D11E-4A8C-A530-06F99B055F90}" type="presParOf" srcId="{4CBCEC12-3418-45C3-9ADE-6F4694593C26}" destId="{AA749DD9-8A8D-4637-A6AA-57AF0F85BF5A}" srcOrd="9" destOrd="0" presId="urn:microsoft.com/office/officeart/2005/8/layout/default#1"/>
    <dgm:cxn modelId="{D86901A5-9A20-44F4-80E0-B108AD516F8F}" type="presParOf" srcId="{4CBCEC12-3418-45C3-9ADE-6F4694593C26}" destId="{F604FFDE-4453-496D-B9AC-C315E3FC2E12}" srcOrd="10" destOrd="0" presId="urn:microsoft.com/office/officeart/2005/8/layout/default#1"/>
    <dgm:cxn modelId="{8598F07D-ECE5-4329-97E1-C972B6DA28B5}" type="presParOf" srcId="{4CBCEC12-3418-45C3-9ADE-6F4694593C26}" destId="{68623035-ACDE-4572-AC20-855C8EBD4009}" srcOrd="11" destOrd="0" presId="urn:microsoft.com/office/officeart/2005/8/layout/default#1"/>
    <dgm:cxn modelId="{9B31CCBF-E280-4B2E-B638-ABEF457E6FD1}" type="presParOf" srcId="{4CBCEC12-3418-45C3-9ADE-6F4694593C26}" destId="{246E5B93-3E10-4449-AE2F-8DA75D5C4FE1}" srcOrd="12" destOrd="0" presId="urn:microsoft.com/office/officeart/2005/8/layout/default#1"/>
    <dgm:cxn modelId="{AC673B24-CF07-439F-B5C2-C58B4913FBDB}" type="presParOf" srcId="{4CBCEC12-3418-45C3-9ADE-6F4694593C26}" destId="{886A0C99-CBD3-4652-9C0F-E1561D69133E}" srcOrd="13" destOrd="0" presId="urn:microsoft.com/office/officeart/2005/8/layout/default#1"/>
    <dgm:cxn modelId="{933C83C5-F34F-4ED8-B8A1-51390ECCB5F6}" type="presParOf" srcId="{4CBCEC12-3418-45C3-9ADE-6F4694593C26}" destId="{E5A4A819-38DC-499C-ADEF-6879E3634F95}" srcOrd="14" destOrd="0" presId="urn:microsoft.com/office/officeart/2005/8/layout/default#1"/>
    <dgm:cxn modelId="{F4471815-3BC3-41DE-8025-736E1A8FEE89}" type="presParOf" srcId="{4CBCEC12-3418-45C3-9ADE-6F4694593C26}" destId="{3D9CB652-5A07-4BDC-88D3-12974C5FB518}" srcOrd="15" destOrd="0" presId="urn:microsoft.com/office/officeart/2005/8/layout/default#1"/>
    <dgm:cxn modelId="{3BD12A73-7CE3-461F-B06C-3B6EBD2E325B}" type="presParOf" srcId="{4CBCEC12-3418-45C3-9ADE-6F4694593C26}" destId="{8F8088AA-7393-436E-8D0D-1E259B36BED5}" srcOrd="16" destOrd="0" presId="urn:microsoft.com/office/officeart/2005/8/layout/default#1"/>
    <dgm:cxn modelId="{99DFD294-5127-4E0D-A3C2-A83EB216C81B}" type="presParOf" srcId="{4CBCEC12-3418-45C3-9ADE-6F4694593C26}" destId="{03348968-F4FF-435C-8351-AFFFAEBF8C48}" srcOrd="17" destOrd="0" presId="urn:microsoft.com/office/officeart/2005/8/layout/default#1"/>
    <dgm:cxn modelId="{B2D3E700-6C16-4B39-8F8A-ACE73732277F}" type="presParOf" srcId="{4CBCEC12-3418-45C3-9ADE-6F4694593C26}" destId="{2D77D6EA-6ACC-46EA-B1C1-05DF783C6FD2}" srcOrd="18" destOrd="0" presId="urn:microsoft.com/office/officeart/2005/8/layout/default#1"/>
    <dgm:cxn modelId="{877EAA2D-EF53-44DD-9EEB-388DD9CB81C6}" type="presParOf" srcId="{4CBCEC12-3418-45C3-9ADE-6F4694593C26}" destId="{3F6C7EF0-75F2-4C08-BD80-2FCE00A321FB}" srcOrd="19" destOrd="0" presId="urn:microsoft.com/office/officeart/2005/8/layout/default#1"/>
    <dgm:cxn modelId="{3939A703-AECC-4ED3-86E2-0FCD5DEEBE3F}" type="presParOf" srcId="{4CBCEC12-3418-45C3-9ADE-6F4694593C26}" destId="{859DF5DB-C3B4-430F-AAD3-5B505450F1A0}" srcOrd="20" destOrd="0" presId="urn:microsoft.com/office/officeart/2005/8/layout/default#1"/>
    <dgm:cxn modelId="{EC9B5857-E441-4C1B-860E-52E6A674B8B4}" type="presParOf" srcId="{4CBCEC12-3418-45C3-9ADE-6F4694593C26}" destId="{93A2B751-F0DD-41B7-A0A9-2E911927811B}" srcOrd="21" destOrd="0" presId="urn:microsoft.com/office/officeart/2005/8/layout/default#1"/>
    <dgm:cxn modelId="{558E0EB0-CC50-4B2B-B582-D56D766BF861}" type="presParOf" srcId="{4CBCEC12-3418-45C3-9ADE-6F4694593C26}" destId="{F37EE214-6145-4D41-B288-5EBDE14020F1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70DD12-69EB-4A31-9116-34FDFC2E77AE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3A808A-407D-471C-8374-DE5E358464BD}">
      <dgm:prSet phldrT="[Text]"/>
      <dgm:spPr>
        <a:solidFill>
          <a:srgbClr val="336699"/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What’s your strategy and legal form?</a:t>
          </a:r>
          <a:endParaRPr lang="en-US" b="1" dirty="0"/>
        </a:p>
      </dgm:t>
    </dgm:pt>
    <dgm:pt modelId="{08C0E01A-6607-4362-9F92-48B39AA27664}" type="parTrans" cxnId="{800CDA13-B890-4F3F-AAA6-6B1BD7C16BA8}">
      <dgm:prSet/>
      <dgm:spPr/>
      <dgm:t>
        <a:bodyPr/>
        <a:lstStyle/>
        <a:p>
          <a:endParaRPr lang="en-US" b="1"/>
        </a:p>
      </dgm:t>
    </dgm:pt>
    <dgm:pt modelId="{466214E3-40CC-4829-9B77-B7E5E7DC3726}" type="sibTrans" cxnId="{800CDA13-B890-4F3F-AAA6-6B1BD7C16BA8}">
      <dgm:prSet/>
      <dgm:spPr/>
      <dgm:t>
        <a:bodyPr/>
        <a:lstStyle/>
        <a:p>
          <a:endParaRPr lang="en-US" b="1"/>
        </a:p>
      </dgm:t>
    </dgm:pt>
    <dgm:pt modelId="{35C813C7-77DD-4BD2-9D50-5B0F81A1E3EF}">
      <dgm:prSet phldrT="[Text]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Who are your customers? </a:t>
          </a:r>
          <a:endParaRPr lang="en-US" b="1" dirty="0"/>
        </a:p>
      </dgm:t>
    </dgm:pt>
    <dgm:pt modelId="{DAAC3FDE-99B9-43A9-B1CA-27394CA5722D}" type="parTrans" cxnId="{E23496DB-ED1E-4D47-824B-C658FD73A136}">
      <dgm:prSet/>
      <dgm:spPr/>
      <dgm:t>
        <a:bodyPr/>
        <a:lstStyle/>
        <a:p>
          <a:endParaRPr lang="en-US" b="1"/>
        </a:p>
      </dgm:t>
    </dgm:pt>
    <dgm:pt modelId="{387CBC96-6444-4706-AB0E-08DE7C9B783B}" type="sibTrans" cxnId="{E23496DB-ED1E-4D47-824B-C658FD73A136}">
      <dgm:prSet/>
      <dgm:spPr/>
      <dgm:t>
        <a:bodyPr/>
        <a:lstStyle/>
        <a:p>
          <a:endParaRPr lang="en-US" b="1"/>
        </a:p>
      </dgm:t>
    </dgm:pt>
    <dgm:pt modelId="{0F806DA5-49DF-4726-BC36-4342B5B5EDEB}">
      <dgm:prSet phldrT="[Text]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What facilities do you need? </a:t>
          </a:r>
          <a:endParaRPr lang="en-US" b="1" dirty="0"/>
        </a:p>
      </dgm:t>
    </dgm:pt>
    <dgm:pt modelId="{3D9C44AC-24BB-494C-932B-AE841E12E5AD}" type="parTrans" cxnId="{7A39A4DD-15DB-40A5-A96A-52747287DED6}">
      <dgm:prSet/>
      <dgm:spPr/>
      <dgm:t>
        <a:bodyPr/>
        <a:lstStyle/>
        <a:p>
          <a:endParaRPr lang="en-US" b="1"/>
        </a:p>
      </dgm:t>
    </dgm:pt>
    <dgm:pt modelId="{6221A5F6-5E46-448B-85FD-3D0C5E180664}" type="sibTrans" cxnId="{7A39A4DD-15DB-40A5-A96A-52747287DED6}">
      <dgm:prSet/>
      <dgm:spPr/>
      <dgm:t>
        <a:bodyPr/>
        <a:lstStyle/>
        <a:p>
          <a:endParaRPr lang="en-US" b="1"/>
        </a:p>
      </dgm:t>
    </dgm:pt>
    <dgm:pt modelId="{BEA0A5DF-8120-4C60-9BCC-AA5979589669}">
      <dgm:prSet phldrT="[Text]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How will you create the products and services? </a:t>
          </a:r>
          <a:endParaRPr lang="en-US" b="1" dirty="0"/>
        </a:p>
      </dgm:t>
    </dgm:pt>
    <dgm:pt modelId="{12DE90DC-718D-45D4-BB3E-7E1B5EE4908E}" type="parTrans" cxnId="{F4049EAA-56E7-40E0-AC06-34562A816F92}">
      <dgm:prSet/>
      <dgm:spPr/>
      <dgm:t>
        <a:bodyPr/>
        <a:lstStyle/>
        <a:p>
          <a:endParaRPr lang="en-US" b="1"/>
        </a:p>
      </dgm:t>
    </dgm:pt>
    <dgm:pt modelId="{8110E616-9CB5-426E-ABDA-8AA19AF6B8EC}" type="sibTrans" cxnId="{F4049EAA-56E7-40E0-AC06-34562A816F92}">
      <dgm:prSet/>
      <dgm:spPr/>
      <dgm:t>
        <a:bodyPr/>
        <a:lstStyle/>
        <a:p>
          <a:endParaRPr lang="en-US" b="1"/>
        </a:p>
      </dgm:t>
    </dgm:pt>
    <dgm:pt modelId="{50B159F4-8DA9-43FF-BF0B-736E7CDB7EBE}">
      <dgm:prSet phldrT="[Text]"/>
      <dgm:spPr>
        <a:solidFill>
          <a:srgbClr val="336699"/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How do you build a new venture team?</a:t>
          </a:r>
          <a:endParaRPr lang="en-US" b="1" dirty="0"/>
        </a:p>
      </dgm:t>
    </dgm:pt>
    <dgm:pt modelId="{CD109AD1-219E-40CB-AF43-03F31B38A6EB}" type="parTrans" cxnId="{AC7C16AE-2958-46CB-80B8-1D3ED5DBB3A8}">
      <dgm:prSet/>
      <dgm:spPr/>
      <dgm:t>
        <a:bodyPr/>
        <a:lstStyle/>
        <a:p>
          <a:endParaRPr lang="en-US" b="1"/>
        </a:p>
      </dgm:t>
    </dgm:pt>
    <dgm:pt modelId="{60D0E25D-00E1-498D-BD2F-5EA3458533D9}" type="sibTrans" cxnId="{AC7C16AE-2958-46CB-80B8-1D3ED5DBB3A8}">
      <dgm:prSet/>
      <dgm:spPr/>
      <dgm:t>
        <a:bodyPr/>
        <a:lstStyle/>
        <a:p>
          <a:endParaRPr lang="en-US" b="1"/>
        </a:p>
      </dgm:t>
    </dgm:pt>
    <dgm:pt modelId="{3F032B5E-9B67-47CB-B56C-1BE58F93EC71}">
      <dgm:prSet phldrT="[Text]"/>
      <dgm:spPr>
        <a:solidFill>
          <a:srgbClr val="004062"/>
        </a:solidFill>
        <a:ln>
          <a:solidFill>
            <a:schemeClr val="tx1"/>
          </a:solidFill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How much money do you need?</a:t>
          </a:r>
          <a:endParaRPr lang="en-US" b="1" dirty="0"/>
        </a:p>
      </dgm:t>
    </dgm:pt>
    <dgm:pt modelId="{000651A2-C89D-410C-9BB9-629ED365F042}" type="parTrans" cxnId="{E6034CBD-B1B6-4577-AF0C-8252D0ED780C}">
      <dgm:prSet/>
      <dgm:spPr/>
      <dgm:t>
        <a:bodyPr/>
        <a:lstStyle/>
        <a:p>
          <a:endParaRPr lang="en-US" b="1"/>
        </a:p>
      </dgm:t>
    </dgm:pt>
    <dgm:pt modelId="{1FB59B09-FA6E-4A73-9ED2-3CCDE8263A61}" type="sibTrans" cxnId="{E6034CBD-B1B6-4577-AF0C-8252D0ED780C}">
      <dgm:prSet/>
      <dgm:spPr/>
      <dgm:t>
        <a:bodyPr/>
        <a:lstStyle/>
        <a:p>
          <a:endParaRPr lang="en-US" b="1"/>
        </a:p>
      </dgm:t>
    </dgm:pt>
    <dgm:pt modelId="{553F1FFA-92F9-45AF-ADA3-2A01E3284ADF}" type="pres">
      <dgm:prSet presAssocID="{3770DD12-69EB-4A31-9116-34FDFC2E77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D9CAD0-E371-4538-B3D1-4D70A4FF8CA3}" type="pres">
      <dgm:prSet presAssocID="{823A808A-407D-471C-8374-DE5E358464BD}" presName="node" presStyleLbl="node1" presStyleIdx="0" presStyleCnt="6" custLinFactNeighborX="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B5EA6-B8B3-4D51-9E96-EF88DADCB6AE}" type="pres">
      <dgm:prSet presAssocID="{466214E3-40CC-4829-9B77-B7E5E7DC3726}" presName="sibTrans" presStyleCnt="0"/>
      <dgm:spPr/>
    </dgm:pt>
    <dgm:pt modelId="{400A648E-C0B1-4ED0-9EFE-15E76F5C0092}" type="pres">
      <dgm:prSet presAssocID="{35C813C7-77DD-4BD2-9D50-5B0F81A1E3EF}" presName="node" presStyleLbl="node1" presStyleIdx="1" presStyleCnt="6" custLinFactNeighborX="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F8C37-FFC4-410F-A194-D7E935A1A1C2}" type="pres">
      <dgm:prSet presAssocID="{387CBC96-6444-4706-AB0E-08DE7C9B783B}" presName="sibTrans" presStyleCnt="0"/>
      <dgm:spPr/>
    </dgm:pt>
    <dgm:pt modelId="{7DEE8A61-8752-4626-BA5C-4D25870990CD}" type="pres">
      <dgm:prSet presAssocID="{0F806DA5-49DF-4726-BC36-4342B5B5EDE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1A5B25-9E34-471D-825D-D5D2C8C98D84}" type="pres">
      <dgm:prSet presAssocID="{6221A5F6-5E46-448B-85FD-3D0C5E180664}" presName="sibTrans" presStyleCnt="0"/>
      <dgm:spPr/>
    </dgm:pt>
    <dgm:pt modelId="{F184C195-EE60-42B4-9E19-43E20EB31152}" type="pres">
      <dgm:prSet presAssocID="{BEA0A5DF-8120-4C60-9BCC-AA5979589669}" presName="node" presStyleLbl="node1" presStyleIdx="3" presStyleCnt="6" custLinFactNeighborY="15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DCF85-F937-4B44-A008-C6864EE84D06}" type="pres">
      <dgm:prSet presAssocID="{8110E616-9CB5-426E-ABDA-8AA19AF6B8EC}" presName="sibTrans" presStyleCnt="0"/>
      <dgm:spPr/>
    </dgm:pt>
    <dgm:pt modelId="{C7341036-AF1A-49D6-B2B6-07F8BCA4B395}" type="pres">
      <dgm:prSet presAssocID="{50B159F4-8DA9-43FF-BF0B-736E7CDB7EBE}" presName="node" presStyleLbl="node1" presStyleIdx="4" presStyleCnt="6" custLinFactNeighborY="15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ACA2F-BA8D-4B56-9BF1-6E227358D65B}" type="pres">
      <dgm:prSet presAssocID="{60D0E25D-00E1-498D-BD2F-5EA3458533D9}" presName="sibTrans" presStyleCnt="0"/>
      <dgm:spPr/>
    </dgm:pt>
    <dgm:pt modelId="{E33B3002-A60C-4628-BCD9-7F53257B0A52}" type="pres">
      <dgm:prSet presAssocID="{3F032B5E-9B67-47CB-B56C-1BE58F93EC71}" presName="node" presStyleLbl="node1" presStyleIdx="5" presStyleCnt="6" custLinFactNeighborY="15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39A4DD-15DB-40A5-A96A-52747287DED6}" srcId="{3770DD12-69EB-4A31-9116-34FDFC2E77AE}" destId="{0F806DA5-49DF-4726-BC36-4342B5B5EDEB}" srcOrd="2" destOrd="0" parTransId="{3D9C44AC-24BB-494C-932B-AE841E12E5AD}" sibTransId="{6221A5F6-5E46-448B-85FD-3D0C5E180664}"/>
    <dgm:cxn modelId="{CC87D8F0-807A-496A-B11E-2016635F2966}" type="presOf" srcId="{823A808A-407D-471C-8374-DE5E358464BD}" destId="{EFD9CAD0-E371-4538-B3D1-4D70A4FF8CA3}" srcOrd="0" destOrd="0" presId="urn:microsoft.com/office/officeart/2005/8/layout/default#2"/>
    <dgm:cxn modelId="{ECBC8A07-0753-4D19-A282-31D732C2CC6C}" type="presOf" srcId="{BEA0A5DF-8120-4C60-9BCC-AA5979589669}" destId="{F184C195-EE60-42B4-9E19-43E20EB31152}" srcOrd="0" destOrd="0" presId="urn:microsoft.com/office/officeart/2005/8/layout/default#2"/>
    <dgm:cxn modelId="{E6034CBD-B1B6-4577-AF0C-8252D0ED780C}" srcId="{3770DD12-69EB-4A31-9116-34FDFC2E77AE}" destId="{3F032B5E-9B67-47CB-B56C-1BE58F93EC71}" srcOrd="5" destOrd="0" parTransId="{000651A2-C89D-410C-9BB9-629ED365F042}" sibTransId="{1FB59B09-FA6E-4A73-9ED2-3CCDE8263A61}"/>
    <dgm:cxn modelId="{917F42C5-768A-4D85-A846-138C05A774A7}" type="presOf" srcId="{3F032B5E-9B67-47CB-B56C-1BE58F93EC71}" destId="{E33B3002-A60C-4628-BCD9-7F53257B0A52}" srcOrd="0" destOrd="0" presId="urn:microsoft.com/office/officeart/2005/8/layout/default#2"/>
    <dgm:cxn modelId="{010E3220-4BC4-48AD-95DB-9253F05CEE75}" type="presOf" srcId="{50B159F4-8DA9-43FF-BF0B-736E7CDB7EBE}" destId="{C7341036-AF1A-49D6-B2B6-07F8BCA4B395}" srcOrd="0" destOrd="0" presId="urn:microsoft.com/office/officeart/2005/8/layout/default#2"/>
    <dgm:cxn modelId="{701FD40F-3CCE-43EE-BD0B-28AE046C8C8E}" type="presOf" srcId="{3770DD12-69EB-4A31-9116-34FDFC2E77AE}" destId="{553F1FFA-92F9-45AF-ADA3-2A01E3284ADF}" srcOrd="0" destOrd="0" presId="urn:microsoft.com/office/officeart/2005/8/layout/default#2"/>
    <dgm:cxn modelId="{B18837BC-ACC2-41B0-9519-2B4E964EA124}" type="presOf" srcId="{35C813C7-77DD-4BD2-9D50-5B0F81A1E3EF}" destId="{400A648E-C0B1-4ED0-9EFE-15E76F5C0092}" srcOrd="0" destOrd="0" presId="urn:microsoft.com/office/officeart/2005/8/layout/default#2"/>
    <dgm:cxn modelId="{AC7C16AE-2958-46CB-80B8-1D3ED5DBB3A8}" srcId="{3770DD12-69EB-4A31-9116-34FDFC2E77AE}" destId="{50B159F4-8DA9-43FF-BF0B-736E7CDB7EBE}" srcOrd="4" destOrd="0" parTransId="{CD109AD1-219E-40CB-AF43-03F31B38A6EB}" sibTransId="{60D0E25D-00E1-498D-BD2F-5EA3458533D9}"/>
    <dgm:cxn modelId="{F4049EAA-56E7-40E0-AC06-34562A816F92}" srcId="{3770DD12-69EB-4A31-9116-34FDFC2E77AE}" destId="{BEA0A5DF-8120-4C60-9BCC-AA5979589669}" srcOrd="3" destOrd="0" parTransId="{12DE90DC-718D-45D4-BB3E-7E1B5EE4908E}" sibTransId="{8110E616-9CB5-426E-ABDA-8AA19AF6B8EC}"/>
    <dgm:cxn modelId="{800CDA13-B890-4F3F-AAA6-6B1BD7C16BA8}" srcId="{3770DD12-69EB-4A31-9116-34FDFC2E77AE}" destId="{823A808A-407D-471C-8374-DE5E358464BD}" srcOrd="0" destOrd="0" parTransId="{08C0E01A-6607-4362-9F92-48B39AA27664}" sibTransId="{466214E3-40CC-4829-9B77-B7E5E7DC3726}"/>
    <dgm:cxn modelId="{7DCFA670-2A26-4D5F-8410-2A2C286632ED}" type="presOf" srcId="{0F806DA5-49DF-4726-BC36-4342B5B5EDEB}" destId="{7DEE8A61-8752-4626-BA5C-4D25870990CD}" srcOrd="0" destOrd="0" presId="urn:microsoft.com/office/officeart/2005/8/layout/default#2"/>
    <dgm:cxn modelId="{E23496DB-ED1E-4D47-824B-C658FD73A136}" srcId="{3770DD12-69EB-4A31-9116-34FDFC2E77AE}" destId="{35C813C7-77DD-4BD2-9D50-5B0F81A1E3EF}" srcOrd="1" destOrd="0" parTransId="{DAAC3FDE-99B9-43A9-B1CA-27394CA5722D}" sibTransId="{387CBC96-6444-4706-AB0E-08DE7C9B783B}"/>
    <dgm:cxn modelId="{6682C7F0-BB3D-4BE2-9BBC-79341535A13D}" type="presParOf" srcId="{553F1FFA-92F9-45AF-ADA3-2A01E3284ADF}" destId="{EFD9CAD0-E371-4538-B3D1-4D70A4FF8CA3}" srcOrd="0" destOrd="0" presId="urn:microsoft.com/office/officeart/2005/8/layout/default#2"/>
    <dgm:cxn modelId="{C5C40657-7829-4938-9DF7-B0C122BB4072}" type="presParOf" srcId="{553F1FFA-92F9-45AF-ADA3-2A01E3284ADF}" destId="{ADCB5EA6-B8B3-4D51-9E96-EF88DADCB6AE}" srcOrd="1" destOrd="0" presId="urn:microsoft.com/office/officeart/2005/8/layout/default#2"/>
    <dgm:cxn modelId="{076ECD0E-A049-4243-A440-7109FA020683}" type="presParOf" srcId="{553F1FFA-92F9-45AF-ADA3-2A01E3284ADF}" destId="{400A648E-C0B1-4ED0-9EFE-15E76F5C0092}" srcOrd="2" destOrd="0" presId="urn:microsoft.com/office/officeart/2005/8/layout/default#2"/>
    <dgm:cxn modelId="{B386CA94-E03B-4845-8DAF-23AE36C73ACF}" type="presParOf" srcId="{553F1FFA-92F9-45AF-ADA3-2A01E3284ADF}" destId="{EB0F8C37-FFC4-410F-A194-D7E935A1A1C2}" srcOrd="3" destOrd="0" presId="urn:microsoft.com/office/officeart/2005/8/layout/default#2"/>
    <dgm:cxn modelId="{581A7378-9C69-4C62-8294-53D8175E5D03}" type="presParOf" srcId="{553F1FFA-92F9-45AF-ADA3-2A01E3284ADF}" destId="{7DEE8A61-8752-4626-BA5C-4D25870990CD}" srcOrd="4" destOrd="0" presId="urn:microsoft.com/office/officeart/2005/8/layout/default#2"/>
    <dgm:cxn modelId="{D80877A9-A6C3-457B-8AAC-E33805738C07}" type="presParOf" srcId="{553F1FFA-92F9-45AF-ADA3-2A01E3284ADF}" destId="{171A5B25-9E34-471D-825D-D5D2C8C98D84}" srcOrd="5" destOrd="0" presId="urn:microsoft.com/office/officeart/2005/8/layout/default#2"/>
    <dgm:cxn modelId="{DA2B5365-6971-47D0-B9B9-3827318A8626}" type="presParOf" srcId="{553F1FFA-92F9-45AF-ADA3-2A01E3284ADF}" destId="{F184C195-EE60-42B4-9E19-43E20EB31152}" srcOrd="6" destOrd="0" presId="urn:microsoft.com/office/officeart/2005/8/layout/default#2"/>
    <dgm:cxn modelId="{3ACEA5F8-A6F2-4808-AC15-44C3B330BB41}" type="presParOf" srcId="{553F1FFA-92F9-45AF-ADA3-2A01E3284ADF}" destId="{6FADCF85-F937-4B44-A008-C6864EE84D06}" srcOrd="7" destOrd="0" presId="urn:microsoft.com/office/officeart/2005/8/layout/default#2"/>
    <dgm:cxn modelId="{A7F8C878-F71E-4257-8342-A8524341A827}" type="presParOf" srcId="{553F1FFA-92F9-45AF-ADA3-2A01E3284ADF}" destId="{C7341036-AF1A-49D6-B2B6-07F8BCA4B395}" srcOrd="8" destOrd="0" presId="urn:microsoft.com/office/officeart/2005/8/layout/default#2"/>
    <dgm:cxn modelId="{28AC7521-7044-4DE6-BB70-F720C17703E2}" type="presParOf" srcId="{553F1FFA-92F9-45AF-ADA3-2A01E3284ADF}" destId="{7FEACA2F-BA8D-4B56-9BF1-6E227358D65B}" srcOrd="9" destOrd="0" presId="urn:microsoft.com/office/officeart/2005/8/layout/default#2"/>
    <dgm:cxn modelId="{93CE85C7-4AB5-4B39-A2AE-880F8A928209}" type="presParOf" srcId="{553F1FFA-92F9-45AF-ADA3-2A01E3284ADF}" destId="{E33B3002-A60C-4628-BCD9-7F53257B0A52}" srcOrd="10" destOrd="0" presId="urn:microsoft.com/office/officeart/2005/8/layout/default#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A52BC8-617D-4AA5-A5E8-FE88466FDD81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939BB5-DCDA-4593-BAB6-6B235606C13D}">
      <dgm:prSet phldrT="[Text]"/>
      <dgm:spPr>
        <a:solidFill>
          <a:srgbClr val="006699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Get moral supporters</a:t>
          </a:r>
          <a:endParaRPr lang="en-US" b="1" dirty="0"/>
        </a:p>
      </dgm:t>
    </dgm:pt>
    <dgm:pt modelId="{A583F3DD-22A8-436C-B3A7-DED8632757A6}" type="parTrans" cxnId="{72E9A31F-D591-43BB-8D79-C2E3F53A422F}">
      <dgm:prSet/>
      <dgm:spPr/>
      <dgm:t>
        <a:bodyPr/>
        <a:lstStyle/>
        <a:p>
          <a:endParaRPr lang="en-US"/>
        </a:p>
      </dgm:t>
    </dgm:pt>
    <dgm:pt modelId="{ABC54E3F-9DF4-42B9-B495-C4782594D530}" type="sibTrans" cxnId="{72E9A31F-D591-43BB-8D79-C2E3F53A422F}">
      <dgm:prSet/>
      <dgm:spPr/>
      <dgm:t>
        <a:bodyPr/>
        <a:lstStyle/>
        <a:p>
          <a:endParaRPr lang="en-US"/>
        </a:p>
      </dgm:t>
    </dgm:pt>
    <dgm:pt modelId="{F8156824-5DA5-477D-B0A5-5D574E2A7243}">
      <dgm:prSet phldrT="[Text]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Get a mentor</a:t>
          </a:r>
          <a:endParaRPr lang="en-US" b="1" dirty="0"/>
        </a:p>
      </dgm:t>
    </dgm:pt>
    <dgm:pt modelId="{690CCD66-E32B-4A1D-869D-2AFE9F812D2A}" type="parTrans" cxnId="{6965D80F-4F0A-4AC1-95D8-E04DDB75527B}">
      <dgm:prSet/>
      <dgm:spPr/>
      <dgm:t>
        <a:bodyPr/>
        <a:lstStyle/>
        <a:p>
          <a:endParaRPr lang="en-US"/>
        </a:p>
      </dgm:t>
    </dgm:pt>
    <dgm:pt modelId="{E5A389B6-DF73-4828-A1D8-DE4218B68404}" type="sibTrans" cxnId="{6965D80F-4F0A-4AC1-95D8-E04DDB75527B}">
      <dgm:prSet/>
      <dgm:spPr/>
      <dgm:t>
        <a:bodyPr/>
        <a:lstStyle/>
        <a:p>
          <a:endParaRPr lang="en-US"/>
        </a:p>
      </dgm:t>
    </dgm:pt>
    <dgm:pt modelId="{276A785C-803D-46DA-B8D4-4B8EC3656992}">
      <dgm:prSet phldrT="[Text]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75000"/>
            </a:schemeClr>
          </a:outerShdw>
        </a:effectLst>
      </dgm:spPr>
      <dgm:t>
        <a:bodyPr/>
        <a:lstStyle/>
        <a:p>
          <a:r>
            <a:rPr lang="en-US" b="1" dirty="0" smtClean="0"/>
            <a:t>Develop a professional network</a:t>
          </a:r>
          <a:endParaRPr lang="en-US" b="1" dirty="0"/>
        </a:p>
      </dgm:t>
    </dgm:pt>
    <dgm:pt modelId="{B48515BB-D8B7-4C65-817C-C854D35AB24D}" type="parTrans" cxnId="{4BC25425-5B9C-4432-B82A-DDA71B5949E3}">
      <dgm:prSet/>
      <dgm:spPr/>
      <dgm:t>
        <a:bodyPr/>
        <a:lstStyle/>
        <a:p>
          <a:endParaRPr lang="en-US"/>
        </a:p>
      </dgm:t>
    </dgm:pt>
    <dgm:pt modelId="{758553ED-E199-4C52-96D0-0319DA320C51}" type="sibTrans" cxnId="{4BC25425-5B9C-4432-B82A-DDA71B5949E3}">
      <dgm:prSet/>
      <dgm:spPr/>
      <dgm:t>
        <a:bodyPr/>
        <a:lstStyle/>
        <a:p>
          <a:endParaRPr lang="en-US"/>
        </a:p>
      </dgm:t>
    </dgm:pt>
    <dgm:pt modelId="{0E0A9434-DC80-4317-BCB3-8D3D75AE697C}">
      <dgm:prSet phldrT="[Text]"/>
      <dgm:spPr>
        <a:solidFill>
          <a:schemeClr val="tx1">
            <a:lumMod val="65000"/>
            <a:lumOff val="35000"/>
          </a:schemeClr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Get professional assistance</a:t>
          </a:r>
          <a:endParaRPr lang="en-US" b="1" dirty="0"/>
        </a:p>
      </dgm:t>
    </dgm:pt>
    <dgm:pt modelId="{CABA4788-490D-46A7-A48A-2E7F24169F4B}" type="parTrans" cxnId="{061616ED-62AF-4CE6-A89F-5758564CFC82}">
      <dgm:prSet/>
      <dgm:spPr/>
      <dgm:t>
        <a:bodyPr/>
        <a:lstStyle/>
        <a:p>
          <a:endParaRPr lang="en-US"/>
        </a:p>
      </dgm:t>
    </dgm:pt>
    <dgm:pt modelId="{4FE9BF33-2AB5-43D7-B843-CBA18FB30AA9}" type="sibTrans" cxnId="{061616ED-62AF-4CE6-A89F-5758564CFC82}">
      <dgm:prSet/>
      <dgm:spPr/>
      <dgm:t>
        <a:bodyPr/>
        <a:lstStyle/>
        <a:p>
          <a:endParaRPr lang="en-US"/>
        </a:p>
      </dgm:t>
    </dgm:pt>
    <dgm:pt modelId="{E31EC17E-FE43-4919-B841-884C7DF391B4}">
      <dgm:prSet phldrT="[Text]"/>
      <dgm:spPr>
        <a:solidFill>
          <a:srgbClr val="620011"/>
        </a:solidFill>
        <a:ln>
          <a:solidFill>
            <a:schemeClr val="tx1"/>
          </a:solidFill>
        </a:ln>
        <a:effectLst>
          <a:outerShdw blurRad="50800" dist="38100" dir="2700000" sx="102000" sy="102000" algn="tl" rotWithShape="0">
            <a:schemeClr val="bg1">
              <a:lumMod val="65000"/>
            </a:schemeClr>
          </a:outerShdw>
        </a:effectLst>
      </dgm:spPr>
      <dgm:t>
        <a:bodyPr/>
        <a:lstStyle/>
        <a:p>
          <a:r>
            <a:rPr lang="en-US" b="1" dirty="0" smtClean="0"/>
            <a:t>Learn about entrepreneurs and your new venture industry</a:t>
          </a:r>
          <a:endParaRPr lang="en-US" b="1" dirty="0"/>
        </a:p>
      </dgm:t>
    </dgm:pt>
    <dgm:pt modelId="{D4B36387-4E4C-424B-B1B5-5D9C85572C81}" type="parTrans" cxnId="{34CC9E89-8871-4CB4-A240-3BA92AA6E516}">
      <dgm:prSet/>
      <dgm:spPr/>
      <dgm:t>
        <a:bodyPr/>
        <a:lstStyle/>
        <a:p>
          <a:endParaRPr lang="en-US"/>
        </a:p>
      </dgm:t>
    </dgm:pt>
    <dgm:pt modelId="{5C78A08A-EC7A-4A60-8A2F-2DC00E740F02}" type="sibTrans" cxnId="{34CC9E89-8871-4CB4-A240-3BA92AA6E516}">
      <dgm:prSet/>
      <dgm:spPr/>
      <dgm:t>
        <a:bodyPr/>
        <a:lstStyle/>
        <a:p>
          <a:endParaRPr lang="en-US"/>
        </a:p>
      </dgm:t>
    </dgm:pt>
    <dgm:pt modelId="{DC07147D-B046-441E-9227-435391659D18}" type="pres">
      <dgm:prSet presAssocID="{C0A52BC8-617D-4AA5-A5E8-FE88466FDD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E4596D-8DB6-411E-B97B-941E6CF7163D}" type="pres">
      <dgm:prSet presAssocID="{36939BB5-DCDA-4593-BAB6-6B235606C1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85A51-0672-4B7C-8E55-C63DF67AF7B9}" type="pres">
      <dgm:prSet presAssocID="{ABC54E3F-9DF4-42B9-B495-C4782594D530}" presName="sibTrans" presStyleCnt="0"/>
      <dgm:spPr/>
    </dgm:pt>
    <dgm:pt modelId="{B78B2928-1AFA-47DF-BAB4-63098A013A84}" type="pres">
      <dgm:prSet presAssocID="{F8156824-5DA5-477D-B0A5-5D574E2A72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289BD-AD2F-4A4F-BCE4-1FDA12E3446B}" type="pres">
      <dgm:prSet presAssocID="{E5A389B6-DF73-4828-A1D8-DE4218B68404}" presName="sibTrans" presStyleCnt="0"/>
      <dgm:spPr/>
    </dgm:pt>
    <dgm:pt modelId="{65EB8A9D-9E5C-4696-9759-95477B143F7D}" type="pres">
      <dgm:prSet presAssocID="{276A785C-803D-46DA-B8D4-4B8EC365699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BFD96-0402-44CC-A749-12AB7DF541F9}" type="pres">
      <dgm:prSet presAssocID="{758553ED-E199-4C52-96D0-0319DA320C51}" presName="sibTrans" presStyleCnt="0"/>
      <dgm:spPr/>
    </dgm:pt>
    <dgm:pt modelId="{EC12DFA1-6503-4677-8E9B-24126F4BDD38}" type="pres">
      <dgm:prSet presAssocID="{0E0A9434-DC80-4317-BCB3-8D3D75AE697C}" presName="node" presStyleLbl="node1" presStyleIdx="3" presStyleCnt="5" custScaleX="123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32E13-1F25-4492-9C4A-F81425C791DA}" type="pres">
      <dgm:prSet presAssocID="{4FE9BF33-2AB5-43D7-B843-CBA18FB30AA9}" presName="sibTrans" presStyleCnt="0"/>
      <dgm:spPr/>
    </dgm:pt>
    <dgm:pt modelId="{9B95A81D-330B-4FB2-BD45-4C9BFFF3BF50}" type="pres">
      <dgm:prSet presAssocID="{E31EC17E-FE43-4919-B841-884C7DF391B4}" presName="node" presStyleLbl="node1" presStyleIdx="4" presStyleCnt="5" custScaleX="123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C25425-5B9C-4432-B82A-DDA71B5949E3}" srcId="{C0A52BC8-617D-4AA5-A5E8-FE88466FDD81}" destId="{276A785C-803D-46DA-B8D4-4B8EC3656992}" srcOrd="2" destOrd="0" parTransId="{B48515BB-D8B7-4C65-817C-C854D35AB24D}" sibTransId="{758553ED-E199-4C52-96D0-0319DA320C51}"/>
    <dgm:cxn modelId="{34CC9E89-8871-4CB4-A240-3BA92AA6E516}" srcId="{C0A52BC8-617D-4AA5-A5E8-FE88466FDD81}" destId="{E31EC17E-FE43-4919-B841-884C7DF391B4}" srcOrd="4" destOrd="0" parTransId="{D4B36387-4E4C-424B-B1B5-5D9C85572C81}" sibTransId="{5C78A08A-EC7A-4A60-8A2F-2DC00E740F02}"/>
    <dgm:cxn modelId="{6965D80F-4F0A-4AC1-95D8-E04DDB75527B}" srcId="{C0A52BC8-617D-4AA5-A5E8-FE88466FDD81}" destId="{F8156824-5DA5-477D-B0A5-5D574E2A7243}" srcOrd="1" destOrd="0" parTransId="{690CCD66-E32B-4A1D-869D-2AFE9F812D2A}" sibTransId="{E5A389B6-DF73-4828-A1D8-DE4218B68404}"/>
    <dgm:cxn modelId="{3D771C24-305E-46F6-9959-EA9520D245BD}" type="presOf" srcId="{0E0A9434-DC80-4317-BCB3-8D3D75AE697C}" destId="{EC12DFA1-6503-4677-8E9B-24126F4BDD38}" srcOrd="0" destOrd="0" presId="urn:microsoft.com/office/officeart/2005/8/layout/default#3"/>
    <dgm:cxn modelId="{B9FCA9DD-31AE-4C63-998C-A39CE58D6E6E}" type="presOf" srcId="{F8156824-5DA5-477D-B0A5-5D574E2A7243}" destId="{B78B2928-1AFA-47DF-BAB4-63098A013A84}" srcOrd="0" destOrd="0" presId="urn:microsoft.com/office/officeart/2005/8/layout/default#3"/>
    <dgm:cxn modelId="{061616ED-62AF-4CE6-A89F-5758564CFC82}" srcId="{C0A52BC8-617D-4AA5-A5E8-FE88466FDD81}" destId="{0E0A9434-DC80-4317-BCB3-8D3D75AE697C}" srcOrd="3" destOrd="0" parTransId="{CABA4788-490D-46A7-A48A-2E7F24169F4B}" sibTransId="{4FE9BF33-2AB5-43D7-B843-CBA18FB30AA9}"/>
    <dgm:cxn modelId="{8DE47960-8E49-42AF-B9F0-7A8A6C8E76E2}" type="presOf" srcId="{E31EC17E-FE43-4919-B841-884C7DF391B4}" destId="{9B95A81D-330B-4FB2-BD45-4C9BFFF3BF50}" srcOrd="0" destOrd="0" presId="urn:microsoft.com/office/officeart/2005/8/layout/default#3"/>
    <dgm:cxn modelId="{72E9A31F-D591-43BB-8D79-C2E3F53A422F}" srcId="{C0A52BC8-617D-4AA5-A5E8-FE88466FDD81}" destId="{36939BB5-DCDA-4593-BAB6-6B235606C13D}" srcOrd="0" destOrd="0" parTransId="{A583F3DD-22A8-436C-B3A7-DED8632757A6}" sibTransId="{ABC54E3F-9DF4-42B9-B495-C4782594D530}"/>
    <dgm:cxn modelId="{5020F279-2836-4984-8376-51DA7937AF20}" type="presOf" srcId="{276A785C-803D-46DA-B8D4-4B8EC3656992}" destId="{65EB8A9D-9E5C-4696-9759-95477B143F7D}" srcOrd="0" destOrd="0" presId="urn:microsoft.com/office/officeart/2005/8/layout/default#3"/>
    <dgm:cxn modelId="{B9057E9C-3623-415B-A405-68DAC1B855A1}" type="presOf" srcId="{36939BB5-DCDA-4593-BAB6-6B235606C13D}" destId="{EBE4596D-8DB6-411E-B97B-941E6CF7163D}" srcOrd="0" destOrd="0" presId="urn:microsoft.com/office/officeart/2005/8/layout/default#3"/>
    <dgm:cxn modelId="{AE479CFC-6628-4877-AEA9-5D715F646B18}" type="presOf" srcId="{C0A52BC8-617D-4AA5-A5E8-FE88466FDD81}" destId="{DC07147D-B046-441E-9227-435391659D18}" srcOrd="0" destOrd="0" presId="urn:microsoft.com/office/officeart/2005/8/layout/default#3"/>
    <dgm:cxn modelId="{C1F5A4A2-C3C4-4B5C-9534-B55DFE1E1FD1}" type="presParOf" srcId="{DC07147D-B046-441E-9227-435391659D18}" destId="{EBE4596D-8DB6-411E-B97B-941E6CF7163D}" srcOrd="0" destOrd="0" presId="urn:microsoft.com/office/officeart/2005/8/layout/default#3"/>
    <dgm:cxn modelId="{CF7992D7-3D94-462B-AB46-E34DEE9B2D02}" type="presParOf" srcId="{DC07147D-B046-441E-9227-435391659D18}" destId="{DF085A51-0672-4B7C-8E55-C63DF67AF7B9}" srcOrd="1" destOrd="0" presId="urn:microsoft.com/office/officeart/2005/8/layout/default#3"/>
    <dgm:cxn modelId="{B19D3F40-F237-4548-B862-9D5EC6AF7767}" type="presParOf" srcId="{DC07147D-B046-441E-9227-435391659D18}" destId="{B78B2928-1AFA-47DF-BAB4-63098A013A84}" srcOrd="2" destOrd="0" presId="urn:microsoft.com/office/officeart/2005/8/layout/default#3"/>
    <dgm:cxn modelId="{14798321-9EB2-4F50-AD09-6D5F85295CB8}" type="presParOf" srcId="{DC07147D-B046-441E-9227-435391659D18}" destId="{1A4289BD-AD2F-4A4F-BCE4-1FDA12E3446B}" srcOrd="3" destOrd="0" presId="urn:microsoft.com/office/officeart/2005/8/layout/default#3"/>
    <dgm:cxn modelId="{337BE2C9-74FA-4515-8B24-EC958804F585}" type="presParOf" srcId="{DC07147D-B046-441E-9227-435391659D18}" destId="{65EB8A9D-9E5C-4696-9759-95477B143F7D}" srcOrd="4" destOrd="0" presId="urn:microsoft.com/office/officeart/2005/8/layout/default#3"/>
    <dgm:cxn modelId="{A63239CB-C11C-4D97-A365-51B1F31CA17B}" type="presParOf" srcId="{DC07147D-B046-441E-9227-435391659D18}" destId="{E3CBFD96-0402-44CC-A749-12AB7DF541F9}" srcOrd="5" destOrd="0" presId="urn:microsoft.com/office/officeart/2005/8/layout/default#3"/>
    <dgm:cxn modelId="{2E48BE98-8E88-48B8-8BAC-3883D870D2D7}" type="presParOf" srcId="{DC07147D-B046-441E-9227-435391659D18}" destId="{EC12DFA1-6503-4677-8E9B-24126F4BDD38}" srcOrd="6" destOrd="0" presId="urn:microsoft.com/office/officeart/2005/8/layout/default#3"/>
    <dgm:cxn modelId="{D3C06AA2-CF6E-4E92-B4AB-868B439C2CBE}" type="presParOf" srcId="{DC07147D-B046-441E-9227-435391659D18}" destId="{35532E13-1F25-4492-9C4A-F81425C791DA}" srcOrd="7" destOrd="0" presId="urn:microsoft.com/office/officeart/2005/8/layout/default#3"/>
    <dgm:cxn modelId="{440C17AD-DD3D-40A0-81D4-6F486E1D52A5}" type="presParOf" srcId="{DC07147D-B046-441E-9227-435391659D18}" destId="{9B95A81D-330B-4FB2-BD45-4C9BFFF3BF50}" srcOrd="8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DF9FE-8FB0-401E-B3A2-B407F4FECF88}">
      <dsp:nvSpPr>
        <dsp:cNvPr id="0" name=""/>
        <dsp:cNvSpPr/>
      </dsp:nvSpPr>
      <dsp:spPr>
        <a:xfrm>
          <a:off x="2544" y="358433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Self-starter</a:t>
          </a:r>
          <a:endParaRPr lang="en-US" sz="2200" b="1" kern="1200" dirty="0"/>
        </a:p>
      </dsp:txBody>
      <dsp:txXfrm>
        <a:off x="2544" y="358433"/>
        <a:ext cx="2018980" cy="1211388"/>
      </dsp:txXfrm>
    </dsp:sp>
    <dsp:sp modelId="{DF8695EB-B7D2-4C67-93A3-E1BAB345C26C}">
      <dsp:nvSpPr>
        <dsp:cNvPr id="0" name=""/>
        <dsp:cNvSpPr/>
      </dsp:nvSpPr>
      <dsp:spPr>
        <a:xfrm>
          <a:off x="2223423" y="358433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Creativity and passion</a:t>
          </a:r>
          <a:endParaRPr lang="en-US" sz="2200" b="1" kern="1200" dirty="0"/>
        </a:p>
      </dsp:txBody>
      <dsp:txXfrm>
        <a:off x="2223423" y="358433"/>
        <a:ext cx="2018980" cy="1211388"/>
      </dsp:txXfrm>
    </dsp:sp>
    <dsp:sp modelId="{D87007A3-E8CD-4E15-A84F-966C18341316}">
      <dsp:nvSpPr>
        <dsp:cNvPr id="0" name=""/>
        <dsp:cNvSpPr/>
      </dsp:nvSpPr>
      <dsp:spPr>
        <a:xfrm>
          <a:off x="4444301" y="358433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Optimism</a:t>
          </a:r>
          <a:endParaRPr lang="en-US" sz="2200" b="1" kern="1200" dirty="0"/>
        </a:p>
      </dsp:txBody>
      <dsp:txXfrm>
        <a:off x="4444301" y="358433"/>
        <a:ext cx="2018980" cy="1211388"/>
      </dsp:txXfrm>
    </dsp:sp>
    <dsp:sp modelId="{CE81DB4E-BEC3-4DEA-A369-2CB81A86EB14}">
      <dsp:nvSpPr>
        <dsp:cNvPr id="0" name=""/>
        <dsp:cNvSpPr/>
      </dsp:nvSpPr>
      <dsp:spPr>
        <a:xfrm>
          <a:off x="6665179" y="358433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Confidence </a:t>
          </a:r>
          <a:endParaRPr lang="en-US" sz="2200" b="1" kern="1200" dirty="0"/>
        </a:p>
      </dsp:txBody>
      <dsp:txXfrm>
        <a:off x="6665179" y="358433"/>
        <a:ext cx="2018980" cy="1211388"/>
      </dsp:txXfrm>
    </dsp:sp>
    <dsp:sp modelId="{B2FE5B6E-4657-4CB3-A309-E7C46B486C16}">
      <dsp:nvSpPr>
        <dsp:cNvPr id="0" name=""/>
        <dsp:cNvSpPr/>
      </dsp:nvSpPr>
      <dsp:spPr>
        <a:xfrm>
          <a:off x="2544" y="1771719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Energy</a:t>
          </a:r>
          <a:endParaRPr lang="en-US" sz="2200" b="1" kern="1200" dirty="0"/>
        </a:p>
      </dsp:txBody>
      <dsp:txXfrm>
        <a:off x="2544" y="1771719"/>
        <a:ext cx="2018980" cy="1211388"/>
      </dsp:txXfrm>
    </dsp:sp>
    <dsp:sp modelId="{F604FFDE-4453-496D-B9AC-C315E3FC2E12}">
      <dsp:nvSpPr>
        <dsp:cNvPr id="0" name=""/>
        <dsp:cNvSpPr/>
      </dsp:nvSpPr>
      <dsp:spPr>
        <a:xfrm>
          <a:off x="2223423" y="1771719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Tenacity</a:t>
          </a:r>
          <a:endParaRPr lang="en-US" sz="2200" b="1" kern="1200" dirty="0"/>
        </a:p>
      </dsp:txBody>
      <dsp:txXfrm>
        <a:off x="2223423" y="1771719"/>
        <a:ext cx="2018980" cy="1211388"/>
      </dsp:txXfrm>
    </dsp:sp>
    <dsp:sp modelId="{246E5B93-3E10-4449-AE2F-8DA75D5C4FE1}">
      <dsp:nvSpPr>
        <dsp:cNvPr id="0" name=""/>
        <dsp:cNvSpPr/>
      </dsp:nvSpPr>
      <dsp:spPr>
        <a:xfrm>
          <a:off x="4444301" y="1771719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Can overcome barriers</a:t>
          </a:r>
          <a:endParaRPr lang="en-US" sz="2200" b="1" kern="1200" dirty="0"/>
        </a:p>
      </dsp:txBody>
      <dsp:txXfrm>
        <a:off x="4444301" y="1771719"/>
        <a:ext cx="2018980" cy="1211388"/>
      </dsp:txXfrm>
    </dsp:sp>
    <dsp:sp modelId="{E5A4A819-38DC-499C-ADEF-6879E3634F95}">
      <dsp:nvSpPr>
        <dsp:cNvPr id="0" name=""/>
        <dsp:cNvSpPr/>
      </dsp:nvSpPr>
      <dsp:spPr>
        <a:xfrm>
          <a:off x="6665179" y="1771719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Recognize opportunities</a:t>
          </a:r>
          <a:endParaRPr lang="en-US" sz="2200" b="1" kern="1200" dirty="0"/>
        </a:p>
      </dsp:txBody>
      <dsp:txXfrm>
        <a:off x="6665179" y="1771719"/>
        <a:ext cx="2018980" cy="1211388"/>
      </dsp:txXfrm>
    </dsp:sp>
    <dsp:sp modelId="{8F8088AA-7393-436E-8D0D-1E259B36BED5}">
      <dsp:nvSpPr>
        <dsp:cNvPr id="0" name=""/>
        <dsp:cNvSpPr/>
      </dsp:nvSpPr>
      <dsp:spPr>
        <a:xfrm>
          <a:off x="2544" y="3185005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Take risks</a:t>
          </a:r>
          <a:endParaRPr lang="en-US" sz="2200" b="1" kern="1200" dirty="0"/>
        </a:p>
      </dsp:txBody>
      <dsp:txXfrm>
        <a:off x="2544" y="3185005"/>
        <a:ext cx="2018980" cy="1211388"/>
      </dsp:txXfrm>
    </dsp:sp>
    <dsp:sp modelId="{2D77D6EA-6ACC-46EA-B1C1-05DF783C6FD2}">
      <dsp:nvSpPr>
        <dsp:cNvPr id="0" name=""/>
        <dsp:cNvSpPr/>
      </dsp:nvSpPr>
      <dsp:spPr>
        <a:xfrm>
          <a:off x="2223423" y="3185005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Persuasive</a:t>
          </a:r>
          <a:endParaRPr lang="en-US" sz="2200" b="1" kern="1200" dirty="0"/>
        </a:p>
      </dsp:txBody>
      <dsp:txXfrm>
        <a:off x="2223423" y="3185005"/>
        <a:ext cx="2018980" cy="1211388"/>
      </dsp:txXfrm>
    </dsp:sp>
    <dsp:sp modelId="{859DF5DB-C3B4-430F-AAD3-5B505450F1A0}">
      <dsp:nvSpPr>
        <dsp:cNvPr id="0" name=""/>
        <dsp:cNvSpPr/>
      </dsp:nvSpPr>
      <dsp:spPr>
        <a:xfrm>
          <a:off x="4444301" y="3185005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Discovery</a:t>
          </a:r>
          <a:endParaRPr lang="en-US" sz="2200" b="1" kern="1200" dirty="0"/>
        </a:p>
      </dsp:txBody>
      <dsp:txXfrm>
        <a:off x="4444301" y="3185005"/>
        <a:ext cx="2018980" cy="1211388"/>
      </dsp:txXfrm>
    </dsp:sp>
    <dsp:sp modelId="{F37EE214-6145-4D41-B288-5EBDE14020F1}">
      <dsp:nvSpPr>
        <dsp:cNvPr id="0" name=""/>
        <dsp:cNvSpPr/>
      </dsp:nvSpPr>
      <dsp:spPr>
        <a:xfrm>
          <a:off x="6665179" y="3185005"/>
          <a:ext cx="2018980" cy="1211388"/>
        </a:xfrm>
        <a:prstGeom prst="rect">
          <a:avLst/>
        </a:prstGeom>
        <a:solidFill>
          <a:srgbClr val="00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63500" dir="2700000" algn="tl" rotWithShape="0">
            <a:schemeClr val="bg1">
              <a:lumMod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Self-identity</a:t>
          </a:r>
          <a:endParaRPr lang="en-US" sz="2200" b="1" kern="1200" dirty="0"/>
        </a:p>
      </dsp:txBody>
      <dsp:txXfrm>
        <a:off x="6665179" y="3185005"/>
        <a:ext cx="2018980" cy="121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9CAD0-E371-4538-B3D1-4D70A4FF8CA3}">
      <dsp:nvSpPr>
        <dsp:cNvPr id="0" name=""/>
        <dsp:cNvSpPr/>
      </dsp:nvSpPr>
      <dsp:spPr>
        <a:xfrm>
          <a:off x="22882" y="608327"/>
          <a:ext cx="2666981" cy="1600188"/>
        </a:xfrm>
        <a:prstGeom prst="rect">
          <a:avLst/>
        </a:prstGeom>
        <a:solidFill>
          <a:srgbClr val="33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What’s your strategy and legal form?</a:t>
          </a:r>
          <a:endParaRPr lang="en-US" sz="2600" b="1" kern="1200" dirty="0"/>
        </a:p>
      </dsp:txBody>
      <dsp:txXfrm>
        <a:off x="22882" y="608327"/>
        <a:ext cx="2666981" cy="1600188"/>
      </dsp:txXfrm>
    </dsp:sp>
    <dsp:sp modelId="{400A648E-C0B1-4ED0-9EFE-15E76F5C0092}">
      <dsp:nvSpPr>
        <dsp:cNvPr id="0" name=""/>
        <dsp:cNvSpPr/>
      </dsp:nvSpPr>
      <dsp:spPr>
        <a:xfrm>
          <a:off x="2956562" y="608327"/>
          <a:ext cx="2666981" cy="1600188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Who are your customers? </a:t>
          </a:r>
          <a:endParaRPr lang="en-US" sz="2600" b="1" kern="1200" dirty="0"/>
        </a:p>
      </dsp:txBody>
      <dsp:txXfrm>
        <a:off x="2956562" y="608327"/>
        <a:ext cx="2666981" cy="1600188"/>
      </dsp:txXfrm>
    </dsp:sp>
    <dsp:sp modelId="{7DEE8A61-8752-4626-BA5C-4D25870990CD}">
      <dsp:nvSpPr>
        <dsp:cNvPr id="0" name=""/>
        <dsp:cNvSpPr/>
      </dsp:nvSpPr>
      <dsp:spPr>
        <a:xfrm>
          <a:off x="5867358" y="608327"/>
          <a:ext cx="2666981" cy="1600188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7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What facilities do you need? </a:t>
          </a:r>
          <a:endParaRPr lang="en-US" sz="2600" b="1" kern="1200" dirty="0"/>
        </a:p>
      </dsp:txBody>
      <dsp:txXfrm>
        <a:off x="5867358" y="608327"/>
        <a:ext cx="2666981" cy="1600188"/>
      </dsp:txXfrm>
    </dsp:sp>
    <dsp:sp modelId="{F184C195-EE60-42B4-9E19-43E20EB31152}">
      <dsp:nvSpPr>
        <dsp:cNvPr id="0" name=""/>
        <dsp:cNvSpPr/>
      </dsp:nvSpPr>
      <dsp:spPr>
        <a:xfrm>
          <a:off x="0" y="2717787"/>
          <a:ext cx="2666981" cy="1600188"/>
        </a:xfrm>
        <a:prstGeom prst="rect">
          <a:avLst/>
        </a:prstGeom>
        <a:solidFill>
          <a:schemeClr val="accent3">
            <a:lumMod val="50000"/>
          </a:schemeClr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How will you create the products and services? </a:t>
          </a:r>
          <a:endParaRPr lang="en-US" sz="2600" b="1" kern="1200" dirty="0"/>
        </a:p>
      </dsp:txBody>
      <dsp:txXfrm>
        <a:off x="0" y="2717787"/>
        <a:ext cx="2666981" cy="1600188"/>
      </dsp:txXfrm>
    </dsp:sp>
    <dsp:sp modelId="{C7341036-AF1A-49D6-B2B6-07F8BCA4B395}">
      <dsp:nvSpPr>
        <dsp:cNvPr id="0" name=""/>
        <dsp:cNvSpPr/>
      </dsp:nvSpPr>
      <dsp:spPr>
        <a:xfrm>
          <a:off x="2933679" y="2717787"/>
          <a:ext cx="2666981" cy="1600188"/>
        </a:xfrm>
        <a:prstGeom prst="rect">
          <a:avLst/>
        </a:prstGeom>
        <a:solidFill>
          <a:srgbClr val="336699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How do you build a new venture team?</a:t>
          </a:r>
          <a:endParaRPr lang="en-US" sz="2600" b="1" kern="1200" dirty="0"/>
        </a:p>
      </dsp:txBody>
      <dsp:txXfrm>
        <a:off x="2933679" y="2717787"/>
        <a:ext cx="2666981" cy="1600188"/>
      </dsp:txXfrm>
    </dsp:sp>
    <dsp:sp modelId="{E33B3002-A60C-4628-BCD9-7F53257B0A52}">
      <dsp:nvSpPr>
        <dsp:cNvPr id="0" name=""/>
        <dsp:cNvSpPr/>
      </dsp:nvSpPr>
      <dsp:spPr>
        <a:xfrm>
          <a:off x="5867358" y="2717787"/>
          <a:ext cx="2666981" cy="1600188"/>
        </a:xfrm>
        <a:prstGeom prst="rect">
          <a:avLst/>
        </a:prstGeom>
        <a:solidFill>
          <a:srgbClr val="004062"/>
        </a:solidFill>
        <a:ln w="25400" cap="flat" cmpd="dbl" algn="ctr">
          <a:solidFill>
            <a:schemeClr val="tx1"/>
          </a:solidFill>
          <a:prstDash val="solid"/>
        </a:ln>
        <a:effectLst>
          <a:outerShdw blurRad="50800" dist="38100" dir="2700000" sx="103000" sy="103000" algn="tl" rotWithShape="0">
            <a:schemeClr val="bg1">
              <a:lumMod val="65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How much money do you need?</a:t>
          </a:r>
          <a:endParaRPr lang="en-US" sz="2600" b="1" kern="1200" dirty="0"/>
        </a:p>
      </dsp:txBody>
      <dsp:txXfrm>
        <a:off x="5867358" y="2717787"/>
        <a:ext cx="2666981" cy="16001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3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8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159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14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0976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C23E4DDD-7E3A-4384-B5BD-12BF6054A2FC}" type="slidenum">
              <a:rPr lang="en-US" sz="1200">
                <a:latin typeface="Times New Roman" pitchFamily="18" charset="0"/>
              </a:rPr>
              <a:pPr eaLnBrk="1" hangingPunct="1"/>
              <a:t>15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83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365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18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 userDrawn="1"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4" y="6537254"/>
            <a:ext cx="5227307" cy="32074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0" y="45757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38692" y="109726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 userDrawn="1"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2331732"/>
            <a:ext cx="8416925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285109"/>
            <a:ext cx="8416925" cy="97267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1785316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 bwMode="auto">
          <a:xfrm flipV="1">
            <a:off x="2103147" y="4069073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 userDrawn="1"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 userDrawn="1"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 userDrawn="1"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 flipV="1">
            <a:off x="182928" y="2423171"/>
            <a:ext cx="4419600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5284" y="2220266"/>
            <a:ext cx="8514349" cy="1362075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000" dirty="0" smtClean="0">
                <a:solidFill>
                  <a:srgbClr val="2B5684"/>
                </a:solidFill>
              </a:rPr>
              <a:t>Entrepreneurial </a:t>
            </a:r>
            <a:r>
              <a:rPr lang="en-US" sz="4000" dirty="0">
                <a:solidFill>
                  <a:srgbClr val="2B5684"/>
                </a:solidFill>
              </a:rPr>
              <a:t>Venture Skills</a:t>
            </a:r>
            <a:r>
              <a:rPr lang="en-US" sz="3600" dirty="0">
                <a:solidFill>
                  <a:srgbClr val="2B5684"/>
                </a:solidFill>
              </a:rPr>
              <a:t/>
            </a:r>
            <a:br>
              <a:rPr lang="en-US" sz="3600" dirty="0">
                <a:solidFill>
                  <a:srgbClr val="2B5684"/>
                </a:solidFill>
              </a:rPr>
            </a:br>
            <a:r>
              <a:rPr lang="en-US" sz="3600" dirty="0">
                <a:solidFill>
                  <a:srgbClr val="2B5684"/>
                </a:solidFill>
              </a:rPr>
              <a:t>3</a:t>
            </a:r>
            <a:r>
              <a:rPr lang="en-US" sz="3600" baseline="30000" dirty="0">
                <a:solidFill>
                  <a:srgbClr val="2B5684"/>
                </a:solidFill>
              </a:rPr>
              <a:t>rd</a:t>
            </a:r>
            <a:r>
              <a:rPr lang="en-US" sz="3600" dirty="0">
                <a:solidFill>
                  <a:srgbClr val="2B5684"/>
                </a:solidFill>
              </a:rPr>
              <a:t> </a:t>
            </a:r>
            <a:r>
              <a:rPr lang="en-US" sz="3600" dirty="0" smtClean="0">
                <a:solidFill>
                  <a:srgbClr val="2B5684"/>
                </a:solidFill>
              </a:rPr>
              <a:t>Edition</a:t>
            </a:r>
            <a:endParaRPr lang="en-US" sz="3600" dirty="0">
              <a:solidFill>
                <a:srgbClr val="2B5684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926098" y="3977634"/>
            <a:ext cx="3393765" cy="1645902"/>
          </a:xfrm>
        </p:spPr>
        <p:txBody>
          <a:bodyPr>
            <a:normAutofit/>
          </a:bodyPr>
          <a:lstStyle/>
          <a:p>
            <a:r>
              <a:rPr lang="en-US" dirty="0"/>
              <a:t>Robert N. </a:t>
            </a:r>
            <a:r>
              <a:rPr lang="en-US" dirty="0" smtClean="0"/>
              <a:t>Lussier</a:t>
            </a:r>
            <a:r>
              <a:rPr lang="en-US" dirty="0"/>
              <a:t> </a:t>
            </a:r>
            <a:r>
              <a:rPr lang="en-US" dirty="0" smtClean="0"/>
              <a:t>Joel Corman</a:t>
            </a:r>
            <a:r>
              <a:rPr lang="en-US" dirty="0"/>
              <a:t> </a:t>
            </a:r>
            <a:r>
              <a:rPr lang="en-US" dirty="0" smtClean="0"/>
              <a:t>David </a:t>
            </a:r>
            <a:r>
              <a:rPr lang="en-US" dirty="0"/>
              <a:t>C. </a:t>
            </a:r>
            <a:r>
              <a:rPr lang="en-US" dirty="0" smtClean="0"/>
              <a:t>Kimball</a:t>
            </a:r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879" y="6172170"/>
            <a:ext cx="5010315" cy="3552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1" hangingPunct="1">
              <a:defRPr sz="900" b="1">
                <a:solidFill>
                  <a:schemeClr val="bg1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PowerPoint Presentation 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by Jimidene Murphey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6204" y="6537254"/>
            <a:ext cx="5227307" cy="32074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1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2879"/>
            <a:ext cx="9144000" cy="1143023"/>
          </a:xfrm>
        </p:spPr>
        <p:txBody>
          <a:bodyPr/>
          <a:lstStyle/>
          <a:p>
            <a:r>
              <a:rPr lang="en-US" dirty="0" smtClean="0"/>
              <a:t>Disadvantages of Entrepreneurship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5780" y="1691634"/>
            <a:ext cx="8102600" cy="2194561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Uncertain income – no salary</a:t>
            </a:r>
          </a:p>
          <a:p>
            <a:r>
              <a:rPr lang="en-US" sz="3200" dirty="0" smtClean="0"/>
              <a:t>Risk of failure and loss</a:t>
            </a:r>
          </a:p>
          <a:p>
            <a:r>
              <a:rPr lang="en-US" sz="3200" dirty="0" smtClean="0"/>
              <a:t>Long hours and hard work</a:t>
            </a:r>
          </a:p>
          <a:p>
            <a:pPr lvl="1"/>
            <a:r>
              <a:rPr lang="en-US" sz="2800" dirty="0" smtClean="0"/>
              <a:t>Entrepreneurs vs. professionals and managers</a:t>
            </a:r>
          </a:p>
          <a:p>
            <a:pPr lvl="1"/>
            <a:endParaRPr lang="en-US" sz="2800" dirty="0" smtClean="0"/>
          </a:p>
          <a:p>
            <a:endParaRPr lang="en-US" sz="32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549883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62" y="4160512"/>
            <a:ext cx="7772315" cy="2246769"/>
          </a:xfrm>
          <a:prstGeom prst="rect">
            <a:avLst/>
          </a:prstGeom>
          <a:solidFill>
            <a:srgbClr val="BED79C"/>
          </a:solidFill>
          <a:ln w="31750" cmpd="thickThin">
            <a:solidFill>
              <a:srgbClr val="002060"/>
            </a:solidFill>
          </a:ln>
          <a:effectLst>
            <a:outerShdw blurRad="50800" dist="38100" dir="5400000" sx="101000" sy="101000" algn="tl" rotWithShape="0">
              <a:srgbClr val="808080">
                <a:alpha val="4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If you want a paycheck and lots of vacation </a:t>
            </a:r>
            <a:r>
              <a:rPr lang="en-US" sz="2800" b="1" dirty="0" smtClean="0"/>
              <a:t>time; </a:t>
            </a:r>
            <a:r>
              <a:rPr lang="en-US" sz="2800" b="1" dirty="0"/>
              <a:t>don’t want to work long hard hours, risk failure, can’t handle stress well, and don’t want to be in charge; entrepreneurship may not be for you.</a:t>
            </a:r>
          </a:p>
        </p:txBody>
      </p:sp>
    </p:spTree>
    <p:extLst>
      <p:ext uri="{BB962C8B-B14F-4D97-AF65-F5344CB8AC3E}">
        <p14:creationId xmlns:p14="http://schemas.microsoft.com/office/powerpoint/2010/main" val="210850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Myths/Realities of Entrepreneurship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5166" y="1216308"/>
            <a:ext cx="3931620" cy="719290"/>
            <a:chOff x="41" y="173829"/>
            <a:chExt cx="3931620" cy="719290"/>
          </a:xfrm>
        </p:grpSpPr>
        <p:sp>
          <p:nvSpPr>
            <p:cNvPr id="9" name="Rectangle 8"/>
            <p:cNvSpPr/>
            <p:nvPr/>
          </p:nvSpPr>
          <p:spPr>
            <a:xfrm>
              <a:off x="41" y="173829"/>
              <a:ext cx="3931620" cy="719290"/>
            </a:xfrm>
            <a:prstGeom prst="rect">
              <a:avLst/>
            </a:prstGeom>
            <a:solidFill>
              <a:srgbClr val="336699"/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41" y="173829"/>
              <a:ext cx="3931620" cy="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Myth</a:t>
              </a:r>
              <a:endParaRPr lang="en-US" sz="3200" b="1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5166" y="1935599"/>
            <a:ext cx="3931620" cy="4419449"/>
            <a:chOff x="41" y="893120"/>
            <a:chExt cx="3931620" cy="4419449"/>
          </a:xfrm>
        </p:grpSpPr>
        <p:sp>
          <p:nvSpPr>
            <p:cNvPr id="12" name="Rectangle 11"/>
            <p:cNvSpPr/>
            <p:nvPr/>
          </p:nvSpPr>
          <p:spPr>
            <a:xfrm>
              <a:off x="41" y="893120"/>
              <a:ext cx="3931620" cy="4419449"/>
            </a:xfrm>
            <a:prstGeom prst="rect">
              <a:avLst/>
            </a:prstGeom>
            <a:solidFill>
              <a:srgbClr val="D6E7F2">
                <a:alpha val="90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41" y="893120"/>
              <a:ext cx="3931620" cy="44194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Entrepreneurs are motivated primarily to make money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Entrepreneurs are born, not made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Entrepreneurs are gamblers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Most small businesses fail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Entrepreneurs needs lots of money</a:t>
              </a:r>
              <a:endParaRPr lang="en-US" sz="2300" b="1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847213" y="1216308"/>
            <a:ext cx="3931620" cy="719290"/>
            <a:chOff x="4482088" y="173829"/>
            <a:chExt cx="3931620" cy="719290"/>
          </a:xfrm>
        </p:grpSpPr>
        <p:sp>
          <p:nvSpPr>
            <p:cNvPr id="15" name="Rectangle 14"/>
            <p:cNvSpPr/>
            <p:nvPr/>
          </p:nvSpPr>
          <p:spPr>
            <a:xfrm>
              <a:off x="4482088" y="173829"/>
              <a:ext cx="3931620" cy="719290"/>
            </a:xfrm>
            <a:prstGeom prst="rect">
              <a:avLst/>
            </a:prstGeom>
            <a:solidFill>
              <a:srgbClr val="336699"/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482088" y="173829"/>
              <a:ext cx="3931620" cy="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Reality</a:t>
              </a:r>
              <a:endParaRPr lang="en-US" sz="3200" b="1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847213" y="1935599"/>
            <a:ext cx="3931620" cy="4419449"/>
            <a:chOff x="4482088" y="893120"/>
            <a:chExt cx="3931620" cy="4419449"/>
          </a:xfrm>
        </p:grpSpPr>
        <p:sp>
          <p:nvSpPr>
            <p:cNvPr id="18" name="Rectangle 17"/>
            <p:cNvSpPr/>
            <p:nvPr/>
          </p:nvSpPr>
          <p:spPr>
            <a:xfrm>
              <a:off x="4482088" y="893120"/>
              <a:ext cx="3931620" cy="4419449"/>
            </a:xfrm>
            <a:prstGeom prst="rect">
              <a:avLst/>
            </a:prstGeom>
            <a:solidFill>
              <a:srgbClr val="D6E7F2">
                <a:alpha val="90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4482088" y="893120"/>
              <a:ext cx="3931620" cy="44194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682" tIns="122682" rIns="163576" bIns="184023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Money is a factor, but not the first or second reason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Anyone can learn to be one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Entrepreneurs are calculated risk-takers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Many small businesses fail, but many survive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300" b="1" kern="1200" dirty="0" smtClean="0"/>
                <a:t>Many businesses start on a shoestring budget </a:t>
              </a:r>
              <a:endParaRPr lang="en-US" sz="2300" b="1" kern="1200" dirty="0"/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3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786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Entrepreneurs</a:t>
            </a:r>
            <a:endParaRPr lang="en-US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6098517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48001681"/>
              </p:ext>
            </p:extLst>
          </p:nvPr>
        </p:nvGraphicFramePr>
        <p:xfrm>
          <a:off x="182927" y="1691659"/>
          <a:ext cx="8686705" cy="4754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526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85DF9FE-8FB0-401E-B3A2-B407F4FEC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585DF9FE-8FB0-401E-B3A2-B407F4FECF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F8695EB-B7D2-4C67-93A3-E1BAB345C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DF8695EB-B7D2-4C67-93A3-E1BAB345C2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7007A3-E8CD-4E15-A84F-966C18341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D87007A3-E8CD-4E15-A84F-966C183413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E81DB4E-BEC3-4DEA-A369-2CB81A86EB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CE81DB4E-BEC3-4DEA-A369-2CB81A86EB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2FE5B6E-4657-4CB3-A309-E7C46B486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B2FE5B6E-4657-4CB3-A309-E7C46B486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604FFDE-4453-496D-B9AC-C315E3FC2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F604FFDE-4453-496D-B9AC-C315E3FC2E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6E5B93-3E10-4449-AE2F-8DA75D5C4F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246E5B93-3E10-4449-AE2F-8DA75D5C4F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A4A819-38DC-499C-ADEF-6879E3634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E5A4A819-38DC-499C-ADEF-6879E3634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F8088AA-7393-436E-8D0D-1E259B36BE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8F8088AA-7393-436E-8D0D-1E259B36BE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77D6EA-6ACC-46EA-B1C1-05DF783C6F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2D77D6EA-6ACC-46EA-B1C1-05DF783C6F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DF5DB-C3B4-430F-AAD3-5B505450F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859DF5DB-C3B4-430F-AAD3-5B505450F1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7EE214-6145-4D41-B288-5EBDE1402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F37EE214-6145-4D41-B288-5EBDE1402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19384" y="6537255"/>
            <a:ext cx="6098517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35"/>
            <a:ext cx="9150440" cy="822951"/>
          </a:xfrm>
        </p:spPr>
        <p:txBody>
          <a:bodyPr/>
          <a:lstStyle/>
          <a:p>
            <a:r>
              <a:rPr lang="en-US" sz="2400" dirty="0" smtClean="0">
                <a:solidFill>
                  <a:srgbClr val="AE0101"/>
                </a:solidFill>
              </a:rPr>
              <a:t>Exhibit 1-4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The </a:t>
            </a:r>
            <a:r>
              <a:rPr lang="en-US" sz="2800" dirty="0"/>
              <a:t>Entrepreneurial Process Model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806" y="868708"/>
            <a:ext cx="8412388" cy="5852096"/>
          </a:xfrm>
          <a:prstGeom prst="rect">
            <a:avLst/>
          </a:prstGeom>
          <a:noFill/>
        </p:spPr>
      </p:sp>
      <p:sp>
        <p:nvSpPr>
          <p:cNvPr id="10" name="Freeform 9"/>
          <p:cNvSpPr/>
          <p:nvPr/>
        </p:nvSpPr>
        <p:spPr>
          <a:xfrm>
            <a:off x="411477" y="1666730"/>
            <a:ext cx="2499614" cy="952822"/>
          </a:xfrm>
          <a:custGeom>
            <a:avLst/>
            <a:gdLst>
              <a:gd name="connsiteX0" fmla="*/ 0 w 2499614"/>
              <a:gd name="connsiteY0" fmla="*/ 95282 h 952822"/>
              <a:gd name="connsiteX1" fmla="*/ 95282 w 2499614"/>
              <a:gd name="connsiteY1" fmla="*/ 0 h 952822"/>
              <a:gd name="connsiteX2" fmla="*/ 2404332 w 2499614"/>
              <a:gd name="connsiteY2" fmla="*/ 0 h 952822"/>
              <a:gd name="connsiteX3" fmla="*/ 2499614 w 2499614"/>
              <a:gd name="connsiteY3" fmla="*/ 95282 h 952822"/>
              <a:gd name="connsiteX4" fmla="*/ 2499614 w 2499614"/>
              <a:gd name="connsiteY4" fmla="*/ 857540 h 952822"/>
              <a:gd name="connsiteX5" fmla="*/ 2404332 w 2499614"/>
              <a:gd name="connsiteY5" fmla="*/ 952822 h 952822"/>
              <a:gd name="connsiteX6" fmla="*/ 95282 w 2499614"/>
              <a:gd name="connsiteY6" fmla="*/ 952822 h 952822"/>
              <a:gd name="connsiteX7" fmla="*/ 0 w 2499614"/>
              <a:gd name="connsiteY7" fmla="*/ 857540 h 952822"/>
              <a:gd name="connsiteX8" fmla="*/ 0 w 2499614"/>
              <a:gd name="connsiteY8" fmla="*/ 95282 h 95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9614" h="952822">
                <a:moveTo>
                  <a:pt x="0" y="95282"/>
                </a:moveTo>
                <a:cubicBezTo>
                  <a:pt x="0" y="42659"/>
                  <a:pt x="42659" y="0"/>
                  <a:pt x="95282" y="0"/>
                </a:cubicBezTo>
                <a:lnTo>
                  <a:pt x="2404332" y="0"/>
                </a:lnTo>
                <a:cubicBezTo>
                  <a:pt x="2456955" y="0"/>
                  <a:pt x="2499614" y="42659"/>
                  <a:pt x="2499614" y="95282"/>
                </a:cubicBezTo>
                <a:lnTo>
                  <a:pt x="2499614" y="857540"/>
                </a:lnTo>
                <a:cubicBezTo>
                  <a:pt x="2499614" y="910163"/>
                  <a:pt x="2456955" y="952822"/>
                  <a:pt x="2404332" y="952822"/>
                </a:cubicBezTo>
                <a:lnTo>
                  <a:pt x="95282" y="952822"/>
                </a:lnTo>
                <a:cubicBezTo>
                  <a:pt x="42659" y="952822"/>
                  <a:pt x="0" y="910163"/>
                  <a:pt x="0" y="857540"/>
                </a:cubicBezTo>
                <a:lnTo>
                  <a:pt x="0" y="95282"/>
                </a:lnTo>
                <a:close/>
              </a:path>
            </a:pathLst>
          </a:custGeom>
          <a:solidFill>
            <a:srgbClr val="006699"/>
          </a:solidFill>
          <a:ln>
            <a:solidFill>
              <a:schemeClr val="tx1"/>
            </a:solidFill>
          </a:ln>
          <a:effectLst>
            <a:outerShdw blurRad="63500" dist="38100" dir="3000000" sx="102000" sy="102000" algn="tl" rotWithShape="0">
              <a:schemeClr val="bg1">
                <a:lumMod val="75000"/>
              </a:scheme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727" tIns="111727" rIns="111727" bIns="11172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b="1" kern="1200" dirty="0" smtClean="0"/>
              <a:t>New venture options</a:t>
            </a:r>
            <a:endParaRPr lang="en-US" sz="2200" b="1" kern="1200" dirty="0"/>
          </a:p>
        </p:txBody>
      </p:sp>
      <p:grpSp>
        <p:nvGrpSpPr>
          <p:cNvPr id="2" name="Group 1"/>
          <p:cNvGrpSpPr/>
          <p:nvPr/>
        </p:nvGrpSpPr>
        <p:grpSpPr>
          <a:xfrm>
            <a:off x="411477" y="2588756"/>
            <a:ext cx="2499614" cy="1170286"/>
            <a:chOff x="411477" y="2588756"/>
            <a:chExt cx="2499614" cy="1170286"/>
          </a:xfrm>
        </p:grpSpPr>
        <p:sp>
          <p:nvSpPr>
            <p:cNvPr id="12" name="Freeform 11"/>
            <p:cNvSpPr/>
            <p:nvPr/>
          </p:nvSpPr>
          <p:spPr>
            <a:xfrm>
              <a:off x="411477" y="2806220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6699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What kind of business</a:t>
              </a:r>
              <a:endParaRPr lang="en-US" sz="2200" b="1" kern="1200" dirty="0"/>
            </a:p>
          </p:txBody>
        </p:sp>
        <p:sp>
          <p:nvSpPr>
            <p:cNvPr id="9" name="Down Arrow 8"/>
            <p:cNvSpPr/>
            <p:nvPr/>
          </p:nvSpPr>
          <p:spPr>
            <a:xfrm flipH="1">
              <a:off x="1402751" y="2588756"/>
              <a:ext cx="300753" cy="291610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" name="Group 2"/>
          <p:cNvGrpSpPr/>
          <p:nvPr/>
        </p:nvGrpSpPr>
        <p:grpSpPr>
          <a:xfrm>
            <a:off x="414830" y="3703317"/>
            <a:ext cx="2499614" cy="1234515"/>
            <a:chOff x="414830" y="3703317"/>
            <a:chExt cx="2499614" cy="1234515"/>
          </a:xfrm>
        </p:grpSpPr>
        <p:sp>
          <p:nvSpPr>
            <p:cNvPr id="14" name="Freeform 13"/>
            <p:cNvSpPr/>
            <p:nvPr/>
          </p:nvSpPr>
          <p:spPr>
            <a:xfrm>
              <a:off x="414830" y="3985010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6699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Assessing possible success</a:t>
              </a:r>
              <a:endParaRPr lang="en-US" sz="2200" b="1" kern="1200" dirty="0"/>
            </a:p>
          </p:txBody>
        </p:sp>
        <p:sp>
          <p:nvSpPr>
            <p:cNvPr id="30" name="Down Arrow 29"/>
            <p:cNvSpPr/>
            <p:nvPr/>
          </p:nvSpPr>
          <p:spPr>
            <a:xfrm flipH="1">
              <a:off x="1417303" y="3703317"/>
              <a:ext cx="300753" cy="305597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5" name="Group 4"/>
          <p:cNvGrpSpPr/>
          <p:nvPr/>
        </p:nvGrpSpPr>
        <p:grpSpPr>
          <a:xfrm>
            <a:off x="414830" y="4907222"/>
            <a:ext cx="2499614" cy="1172969"/>
            <a:chOff x="414830" y="4907222"/>
            <a:chExt cx="2499614" cy="1172969"/>
          </a:xfrm>
        </p:grpSpPr>
        <p:sp>
          <p:nvSpPr>
            <p:cNvPr id="16" name="Freeform 15"/>
            <p:cNvSpPr/>
            <p:nvPr/>
          </p:nvSpPr>
          <p:spPr>
            <a:xfrm>
              <a:off x="414830" y="5127369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Business planning</a:t>
              </a:r>
              <a:endParaRPr lang="en-US" sz="2200" b="1" kern="1200" dirty="0"/>
            </a:p>
          </p:txBody>
        </p:sp>
        <p:sp>
          <p:nvSpPr>
            <p:cNvPr id="31" name="Down Arrow 30"/>
            <p:cNvSpPr/>
            <p:nvPr/>
          </p:nvSpPr>
          <p:spPr>
            <a:xfrm flipH="1">
              <a:off x="1417305" y="4907222"/>
              <a:ext cx="300753" cy="259119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9" name="Group 18"/>
          <p:cNvGrpSpPr/>
          <p:nvPr/>
        </p:nvGrpSpPr>
        <p:grpSpPr>
          <a:xfrm>
            <a:off x="6320897" y="2536660"/>
            <a:ext cx="2499614" cy="1211640"/>
            <a:chOff x="6320897" y="2536660"/>
            <a:chExt cx="2499614" cy="1211640"/>
          </a:xfrm>
        </p:grpSpPr>
        <p:sp>
          <p:nvSpPr>
            <p:cNvPr id="28" name="Freeform 27"/>
            <p:cNvSpPr/>
            <p:nvPr/>
          </p:nvSpPr>
          <p:spPr>
            <a:xfrm>
              <a:off x="6320897" y="2795478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742AA2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Sources of funds</a:t>
              </a:r>
              <a:endParaRPr lang="en-US" sz="2200" b="1" kern="1200" dirty="0"/>
            </a:p>
          </p:txBody>
        </p:sp>
        <p:sp>
          <p:nvSpPr>
            <p:cNvPr id="32" name="Down Arrow 31"/>
            <p:cNvSpPr/>
            <p:nvPr/>
          </p:nvSpPr>
          <p:spPr>
            <a:xfrm flipH="1">
              <a:off x="7422588" y="2536660"/>
              <a:ext cx="300753" cy="266877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1" name="Group 20"/>
          <p:cNvGrpSpPr/>
          <p:nvPr/>
        </p:nvGrpSpPr>
        <p:grpSpPr>
          <a:xfrm>
            <a:off x="6324251" y="3703317"/>
            <a:ext cx="2499614" cy="1234587"/>
            <a:chOff x="6324251" y="3703317"/>
            <a:chExt cx="2499614" cy="1234587"/>
          </a:xfrm>
        </p:grpSpPr>
        <p:sp>
          <p:nvSpPr>
            <p:cNvPr id="29" name="Freeform 28"/>
            <p:cNvSpPr/>
            <p:nvPr/>
          </p:nvSpPr>
          <p:spPr>
            <a:xfrm>
              <a:off x="6324251" y="3985082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742AA2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Controls</a:t>
              </a:r>
              <a:endParaRPr lang="en-US" sz="2200" b="1" kern="1200" dirty="0"/>
            </a:p>
          </p:txBody>
        </p:sp>
        <p:sp>
          <p:nvSpPr>
            <p:cNvPr id="33" name="Down Arrow 32"/>
            <p:cNvSpPr/>
            <p:nvPr/>
          </p:nvSpPr>
          <p:spPr>
            <a:xfrm flipH="1">
              <a:off x="7422588" y="3703317"/>
              <a:ext cx="300753" cy="305597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6" name="Group 5"/>
          <p:cNvGrpSpPr/>
          <p:nvPr/>
        </p:nvGrpSpPr>
        <p:grpSpPr>
          <a:xfrm>
            <a:off x="2914444" y="5113767"/>
            <a:ext cx="2953033" cy="952822"/>
            <a:chOff x="2914444" y="5113767"/>
            <a:chExt cx="2953033" cy="952822"/>
          </a:xfrm>
        </p:grpSpPr>
        <p:sp>
          <p:nvSpPr>
            <p:cNvPr id="18" name="Freeform 17"/>
            <p:cNvSpPr/>
            <p:nvPr/>
          </p:nvSpPr>
          <p:spPr>
            <a:xfrm>
              <a:off x="3367863" y="5113767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The marketing plan</a:t>
              </a:r>
              <a:endParaRPr lang="en-US" sz="2200" b="1" kern="1200" dirty="0"/>
            </a:p>
          </p:txBody>
        </p:sp>
        <p:sp>
          <p:nvSpPr>
            <p:cNvPr id="34" name="Right Arrow 33"/>
            <p:cNvSpPr/>
            <p:nvPr/>
          </p:nvSpPr>
          <p:spPr bwMode="auto">
            <a:xfrm>
              <a:off x="2914444" y="5440658"/>
              <a:ext cx="453419" cy="365756"/>
            </a:xfrm>
            <a:prstGeom prst="rightArrow">
              <a:avLst/>
            </a:prstGeom>
            <a:solidFill>
              <a:srgbClr val="000066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806378" y="1636557"/>
            <a:ext cx="3014133" cy="952822"/>
            <a:chOff x="5806378" y="1636557"/>
            <a:chExt cx="3014133" cy="952822"/>
          </a:xfrm>
        </p:grpSpPr>
        <p:sp>
          <p:nvSpPr>
            <p:cNvPr id="26" name="Freeform 25"/>
            <p:cNvSpPr/>
            <p:nvPr/>
          </p:nvSpPr>
          <p:spPr>
            <a:xfrm>
              <a:off x="6320897" y="1636557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Finance plan</a:t>
              </a:r>
              <a:endParaRPr lang="en-US" sz="2200" b="1" kern="1200" dirty="0"/>
            </a:p>
          </p:txBody>
        </p:sp>
        <p:sp>
          <p:nvSpPr>
            <p:cNvPr id="35" name="Right Arrow 34"/>
            <p:cNvSpPr/>
            <p:nvPr/>
          </p:nvSpPr>
          <p:spPr bwMode="auto">
            <a:xfrm>
              <a:off x="5806378" y="1965976"/>
              <a:ext cx="514519" cy="365756"/>
            </a:xfrm>
            <a:prstGeom prst="rightArrow">
              <a:avLst/>
            </a:prstGeom>
            <a:solidFill>
              <a:srgbClr val="000066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367863" y="3954400"/>
            <a:ext cx="2499614" cy="1211940"/>
            <a:chOff x="3367863" y="3954400"/>
            <a:chExt cx="2499614" cy="1211940"/>
          </a:xfrm>
        </p:grpSpPr>
        <p:sp>
          <p:nvSpPr>
            <p:cNvPr id="20" name="Freeform 19"/>
            <p:cNvSpPr/>
            <p:nvPr/>
          </p:nvSpPr>
          <p:spPr>
            <a:xfrm>
              <a:off x="3367863" y="3954400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Location and layout</a:t>
              </a:r>
              <a:endParaRPr lang="en-US" sz="2200" b="1" kern="1200" dirty="0"/>
            </a:p>
          </p:txBody>
        </p:sp>
        <p:sp>
          <p:nvSpPr>
            <p:cNvPr id="36" name="Down Arrow 35"/>
            <p:cNvSpPr/>
            <p:nvPr/>
          </p:nvSpPr>
          <p:spPr bwMode="auto">
            <a:xfrm rot="10800000">
              <a:off x="4373835" y="4892023"/>
              <a:ext cx="365755" cy="274317"/>
            </a:xfrm>
            <a:prstGeom prst="downArrow">
              <a:avLst/>
            </a:prstGeom>
            <a:solidFill>
              <a:srgbClr val="000066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67863" y="2795478"/>
            <a:ext cx="2499614" cy="1213435"/>
            <a:chOff x="3367863" y="2795478"/>
            <a:chExt cx="2499614" cy="1213435"/>
          </a:xfrm>
        </p:grpSpPr>
        <p:sp>
          <p:nvSpPr>
            <p:cNvPr id="22" name="Freeform 21"/>
            <p:cNvSpPr/>
            <p:nvPr/>
          </p:nvSpPr>
          <p:spPr>
            <a:xfrm>
              <a:off x="3367863" y="2795478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Operations plan</a:t>
              </a:r>
              <a:endParaRPr lang="en-US" sz="2200" b="1" kern="1200" dirty="0"/>
            </a:p>
          </p:txBody>
        </p:sp>
        <p:sp>
          <p:nvSpPr>
            <p:cNvPr id="37" name="Down Arrow 36"/>
            <p:cNvSpPr/>
            <p:nvPr/>
          </p:nvSpPr>
          <p:spPr bwMode="auto">
            <a:xfrm rot="10800000">
              <a:off x="4373835" y="3732744"/>
              <a:ext cx="365755" cy="276169"/>
            </a:xfrm>
            <a:prstGeom prst="downArrow">
              <a:avLst/>
            </a:prstGeom>
            <a:solidFill>
              <a:srgbClr val="000066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67863" y="1636557"/>
            <a:ext cx="2499614" cy="1243809"/>
            <a:chOff x="3367863" y="1636557"/>
            <a:chExt cx="2499614" cy="1243809"/>
          </a:xfrm>
        </p:grpSpPr>
        <p:sp>
          <p:nvSpPr>
            <p:cNvPr id="24" name="Freeform 23"/>
            <p:cNvSpPr/>
            <p:nvPr/>
          </p:nvSpPr>
          <p:spPr>
            <a:xfrm>
              <a:off x="3367863" y="1636557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0000CC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75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Human resources plan</a:t>
              </a:r>
              <a:endParaRPr lang="en-US" sz="2200" b="1" kern="1200" dirty="0"/>
            </a:p>
          </p:txBody>
        </p:sp>
        <p:sp>
          <p:nvSpPr>
            <p:cNvPr id="38" name="Down Arrow 37"/>
            <p:cNvSpPr/>
            <p:nvPr/>
          </p:nvSpPr>
          <p:spPr bwMode="auto">
            <a:xfrm rot="10800000">
              <a:off x="4373834" y="2536660"/>
              <a:ext cx="365755" cy="343706"/>
            </a:xfrm>
            <a:prstGeom prst="downArrow">
              <a:avLst/>
            </a:prstGeom>
            <a:solidFill>
              <a:srgbClr val="000066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309341" y="4892024"/>
            <a:ext cx="2499614" cy="1234587"/>
            <a:chOff x="6309341" y="4892024"/>
            <a:chExt cx="2499614" cy="1234587"/>
          </a:xfrm>
        </p:grpSpPr>
        <p:sp>
          <p:nvSpPr>
            <p:cNvPr id="43" name="Freeform 42"/>
            <p:cNvSpPr/>
            <p:nvPr/>
          </p:nvSpPr>
          <p:spPr>
            <a:xfrm>
              <a:off x="6309341" y="5173789"/>
              <a:ext cx="2499614" cy="952822"/>
            </a:xfrm>
            <a:custGeom>
              <a:avLst/>
              <a:gdLst>
                <a:gd name="connsiteX0" fmla="*/ 0 w 2499614"/>
                <a:gd name="connsiteY0" fmla="*/ 95282 h 952822"/>
                <a:gd name="connsiteX1" fmla="*/ 95282 w 2499614"/>
                <a:gd name="connsiteY1" fmla="*/ 0 h 952822"/>
                <a:gd name="connsiteX2" fmla="*/ 2404332 w 2499614"/>
                <a:gd name="connsiteY2" fmla="*/ 0 h 952822"/>
                <a:gd name="connsiteX3" fmla="*/ 2499614 w 2499614"/>
                <a:gd name="connsiteY3" fmla="*/ 95282 h 952822"/>
                <a:gd name="connsiteX4" fmla="*/ 2499614 w 2499614"/>
                <a:gd name="connsiteY4" fmla="*/ 857540 h 952822"/>
                <a:gd name="connsiteX5" fmla="*/ 2404332 w 2499614"/>
                <a:gd name="connsiteY5" fmla="*/ 952822 h 952822"/>
                <a:gd name="connsiteX6" fmla="*/ 95282 w 2499614"/>
                <a:gd name="connsiteY6" fmla="*/ 952822 h 952822"/>
                <a:gd name="connsiteX7" fmla="*/ 0 w 2499614"/>
                <a:gd name="connsiteY7" fmla="*/ 857540 h 952822"/>
                <a:gd name="connsiteX8" fmla="*/ 0 w 2499614"/>
                <a:gd name="connsiteY8" fmla="*/ 95282 h 952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99614" h="952822">
                  <a:moveTo>
                    <a:pt x="0" y="95282"/>
                  </a:moveTo>
                  <a:cubicBezTo>
                    <a:pt x="0" y="42659"/>
                    <a:pt x="42659" y="0"/>
                    <a:pt x="95282" y="0"/>
                  </a:cubicBezTo>
                  <a:lnTo>
                    <a:pt x="2404332" y="0"/>
                  </a:lnTo>
                  <a:cubicBezTo>
                    <a:pt x="2456955" y="0"/>
                    <a:pt x="2499614" y="42659"/>
                    <a:pt x="2499614" y="95282"/>
                  </a:cubicBezTo>
                  <a:lnTo>
                    <a:pt x="2499614" y="857540"/>
                  </a:lnTo>
                  <a:cubicBezTo>
                    <a:pt x="2499614" y="910163"/>
                    <a:pt x="2456955" y="952822"/>
                    <a:pt x="2404332" y="952822"/>
                  </a:cubicBezTo>
                  <a:lnTo>
                    <a:pt x="95282" y="952822"/>
                  </a:lnTo>
                  <a:cubicBezTo>
                    <a:pt x="42659" y="952822"/>
                    <a:pt x="0" y="910163"/>
                    <a:pt x="0" y="857540"/>
                  </a:cubicBezTo>
                  <a:lnTo>
                    <a:pt x="0" y="95282"/>
                  </a:lnTo>
                  <a:close/>
                </a:path>
              </a:pathLst>
            </a:custGeom>
            <a:solidFill>
              <a:srgbClr val="A70126"/>
            </a:solidFill>
            <a:ln>
              <a:solidFill>
                <a:schemeClr val="tx1"/>
              </a:solidFill>
            </a:ln>
            <a:effectLst>
              <a:outerShdw blurRad="63500" dist="38100" dir="3000000" sx="102000" sy="102000" algn="tl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727" tIns="111727" rIns="111727" bIns="111727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/>
                <a:t>SUCCESS !!</a:t>
              </a:r>
              <a:endParaRPr lang="en-US" sz="2200" b="1" kern="1200" dirty="0"/>
            </a:p>
          </p:txBody>
        </p:sp>
        <p:sp>
          <p:nvSpPr>
            <p:cNvPr id="44" name="Down Arrow 43"/>
            <p:cNvSpPr/>
            <p:nvPr/>
          </p:nvSpPr>
          <p:spPr>
            <a:xfrm flipH="1">
              <a:off x="7407678" y="4892024"/>
              <a:ext cx="300753" cy="305597"/>
            </a:xfrm>
            <a:prstGeom prst="downArrow">
              <a:avLst/>
            </a:prstGeom>
            <a:solidFill>
              <a:srgbClr val="00006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08510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bIns="45720" anchor="ctr"/>
          <a:lstStyle/>
          <a:p>
            <a:pPr marL="1371600" indent="-1371600" eaLnBrk="1" hangingPunct="1"/>
            <a:r>
              <a:rPr lang="en-US" dirty="0"/>
              <a:t>Selecting the New Venture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275567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sp>
        <p:nvSpPr>
          <p:cNvPr id="5" name="Cloud Callout 4"/>
          <p:cNvSpPr/>
          <p:nvPr/>
        </p:nvSpPr>
        <p:spPr bwMode="auto">
          <a:xfrm rot="20950121">
            <a:off x="184040" y="1819447"/>
            <a:ext cx="3693737" cy="1188707"/>
          </a:xfrm>
          <a:prstGeom prst="cloudCallout">
            <a:avLst>
              <a:gd name="adj1" fmla="val 42489"/>
              <a:gd name="adj2" fmla="val 54213"/>
            </a:avLst>
          </a:prstGeom>
          <a:solidFill>
            <a:srgbClr val="D6E7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Do I really want to </a:t>
            </a:r>
            <a:r>
              <a:rPr lang="en-US" sz="2400" dirty="0" smtClean="0"/>
              <a:t>be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an </a:t>
            </a:r>
            <a:r>
              <a:rPr lang="en-US" sz="2400" dirty="0" smtClean="0"/>
              <a:t>entrepreneur?</a:t>
            </a:r>
            <a:endParaRPr lang="en-US" sz="2400" dirty="0"/>
          </a:p>
        </p:txBody>
      </p:sp>
      <p:sp>
        <p:nvSpPr>
          <p:cNvPr id="15" name="Cloud Callout 14"/>
          <p:cNvSpPr/>
          <p:nvPr/>
        </p:nvSpPr>
        <p:spPr bwMode="auto">
          <a:xfrm rot="672920">
            <a:off x="4740080" y="2412031"/>
            <a:ext cx="3566121" cy="1138232"/>
          </a:xfrm>
          <a:prstGeom prst="cloudCallout">
            <a:avLst>
              <a:gd name="adj1" fmla="val -31987"/>
              <a:gd name="adj2" fmla="val 71387"/>
            </a:avLst>
          </a:prstGeom>
          <a:solidFill>
            <a:srgbClr val="D6E7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What option should I</a:t>
            </a:r>
          </a:p>
          <a:p>
            <a:r>
              <a:rPr lang="en-US" sz="2400" dirty="0" smtClean="0"/>
              <a:t>take?</a:t>
            </a:r>
          </a:p>
        </p:txBody>
      </p:sp>
      <p:sp>
        <p:nvSpPr>
          <p:cNvPr id="16" name="Cloud Callout 15"/>
          <p:cNvSpPr/>
          <p:nvPr/>
        </p:nvSpPr>
        <p:spPr bwMode="auto">
          <a:xfrm rot="20261224">
            <a:off x="78454" y="4190128"/>
            <a:ext cx="3931877" cy="1188707"/>
          </a:xfrm>
          <a:prstGeom prst="cloudCallout">
            <a:avLst>
              <a:gd name="adj1" fmla="val 34945"/>
              <a:gd name="adj2" fmla="val 75050"/>
            </a:avLst>
          </a:prstGeom>
          <a:solidFill>
            <a:srgbClr val="D6E7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What business do I</a:t>
            </a:r>
          </a:p>
          <a:p>
            <a:r>
              <a:rPr lang="en-US" sz="2400" dirty="0" smtClean="0"/>
              <a:t> want to start?</a:t>
            </a:r>
          </a:p>
        </p:txBody>
      </p:sp>
      <p:sp>
        <p:nvSpPr>
          <p:cNvPr id="17" name="Cloud Callout 16"/>
          <p:cNvSpPr/>
          <p:nvPr/>
        </p:nvSpPr>
        <p:spPr bwMode="auto">
          <a:xfrm rot="1055164">
            <a:off x="4751137" y="4600133"/>
            <a:ext cx="3931877" cy="1188707"/>
          </a:xfrm>
          <a:prstGeom prst="cloudCallout">
            <a:avLst>
              <a:gd name="adj1" fmla="val -33677"/>
              <a:gd name="adj2" fmla="val 71342"/>
            </a:avLst>
          </a:prstGeom>
          <a:solidFill>
            <a:srgbClr val="D6E7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What are my chances</a:t>
            </a:r>
          </a:p>
          <a:p>
            <a:r>
              <a:rPr lang="en-US" sz="2400" dirty="0" smtClean="0"/>
              <a:t>of success?</a:t>
            </a:r>
          </a:p>
        </p:txBody>
      </p:sp>
    </p:spTree>
    <p:extLst>
      <p:ext uri="{BB962C8B-B14F-4D97-AF65-F5344CB8AC3E}">
        <p14:creationId xmlns:p14="http://schemas.microsoft.com/office/powerpoint/2010/main" val="223075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19384" y="6537255"/>
            <a:ext cx="5001250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Planning the New Venture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82475919"/>
              </p:ext>
            </p:extLst>
          </p:nvPr>
        </p:nvGraphicFramePr>
        <p:xfrm>
          <a:off x="243854" y="1397000"/>
          <a:ext cx="8534340" cy="4683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79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D9CAD0-E371-4538-B3D1-4D70A4FF8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FD9CAD0-E371-4538-B3D1-4D70A4FF8C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0A648E-C0B1-4ED0-9EFE-15E76F5C0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00A648E-C0B1-4ED0-9EFE-15E76F5C00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EE8A61-8752-4626-BA5C-4D2587099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7DEE8A61-8752-4626-BA5C-4D25870990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84C195-EE60-42B4-9E19-43E20EB31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184C195-EE60-42B4-9E19-43E20EB31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341036-AF1A-49D6-B2B6-07F8BCA4B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C7341036-AF1A-49D6-B2B6-07F8BCA4B3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3B3002-A60C-4628-BCD9-7F53257B0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E33B3002-A60C-4628-BCD9-7F53257B0A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35"/>
            <a:ext cx="9144000" cy="1097268"/>
          </a:xfrm>
        </p:spPr>
        <p:txBody>
          <a:bodyPr/>
          <a:lstStyle/>
          <a:p>
            <a:r>
              <a:rPr lang="en-US" b="1" dirty="0" smtClean="0"/>
              <a:t>Financing and Controlling</a:t>
            </a:r>
            <a:br>
              <a:rPr lang="en-US" b="1" dirty="0" smtClean="0"/>
            </a:br>
            <a:r>
              <a:rPr lang="en-US" b="1" dirty="0" smtClean="0"/>
              <a:t>the New Venture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Before you can start a new venture, you need to ask these questions:</a:t>
            </a:r>
          </a:p>
          <a:p>
            <a:pPr lvl="1"/>
            <a:r>
              <a:rPr lang="en-US" sz="3200" dirty="0" smtClean="0"/>
              <a:t>Where do you get the money?</a:t>
            </a:r>
          </a:p>
          <a:p>
            <a:pPr lvl="1"/>
            <a:r>
              <a:rPr lang="en-US" sz="3200" dirty="0" smtClean="0"/>
              <a:t>Based on your plan, how do you keep the new venture on track?</a:t>
            </a:r>
          </a:p>
          <a:p>
            <a:pPr lvl="1"/>
            <a:endParaRPr lang="en-US" sz="3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4"/>
            <a:ext cx="5184128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11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Preparing to Become an Entrepreneur</a:t>
            </a:r>
            <a:endParaRPr lang="en-US" b="1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" y="6538557"/>
            <a:ext cx="5221932" cy="31944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30290812"/>
              </p:ext>
            </p:extLst>
          </p:nvPr>
        </p:nvGraphicFramePr>
        <p:xfrm>
          <a:off x="182928" y="1508781"/>
          <a:ext cx="8778144" cy="5074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94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E4596D-8DB6-411E-B97B-941E6CF71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EBE4596D-8DB6-411E-B97B-941E6CF716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8B2928-1AFA-47DF-BAB4-63098A013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B78B2928-1AFA-47DF-BAB4-63098A013A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EB8A9D-9E5C-4696-9759-95477B143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65EB8A9D-9E5C-4696-9759-95477B143F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12DFA1-6503-4677-8E9B-24126F4BD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EC12DFA1-6503-4677-8E9B-24126F4BDD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95A81D-330B-4FB2-BD45-4C9BFFF3BF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9B95A81D-330B-4FB2-BD45-4C9BFFF3BF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600455"/>
            <a:ext cx="4663389" cy="52117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effectLst/>
              </a:rPr>
              <a:t>Entrepreneur</a:t>
            </a:r>
          </a:p>
          <a:p>
            <a:r>
              <a:rPr lang="en-US" b="1" dirty="0" smtClean="0">
                <a:effectLst/>
              </a:rPr>
              <a:t>Entrepreneurial </a:t>
            </a:r>
            <a:r>
              <a:rPr lang="en-US" b="1" dirty="0">
                <a:effectLst/>
              </a:rPr>
              <a:t>behavior </a:t>
            </a:r>
          </a:p>
          <a:p>
            <a:r>
              <a:rPr lang="en-US" b="1" dirty="0">
                <a:effectLst/>
              </a:rPr>
              <a:t>E</a:t>
            </a:r>
            <a:r>
              <a:rPr lang="en-US" b="1" dirty="0" smtClean="0">
                <a:effectLst/>
              </a:rPr>
              <a:t>ntrepreneurial </a:t>
            </a:r>
            <a:r>
              <a:rPr lang="en-US" b="1" dirty="0">
                <a:effectLst/>
              </a:rPr>
              <a:t>characteristics</a:t>
            </a:r>
          </a:p>
          <a:p>
            <a:r>
              <a:rPr lang="en-US" b="1" dirty="0" smtClean="0">
                <a:effectLst/>
              </a:rPr>
              <a:t>Entrepreneurial </a:t>
            </a:r>
            <a:r>
              <a:rPr lang="en-US" b="1" dirty="0">
                <a:effectLst/>
              </a:rPr>
              <a:t>orientation</a:t>
            </a:r>
          </a:p>
          <a:p>
            <a:r>
              <a:rPr lang="en-US" b="1" dirty="0">
                <a:effectLst/>
              </a:rPr>
              <a:t>E</a:t>
            </a:r>
            <a:r>
              <a:rPr lang="en-US" b="1" dirty="0" smtClean="0">
                <a:effectLst/>
              </a:rPr>
              <a:t>ntrepreneurial </a:t>
            </a:r>
            <a:r>
              <a:rPr lang="en-US" b="1" dirty="0">
                <a:effectLst/>
              </a:rPr>
              <a:t>process</a:t>
            </a:r>
          </a:p>
          <a:p>
            <a:r>
              <a:rPr lang="en-US" b="1" dirty="0">
                <a:effectLst/>
              </a:rPr>
              <a:t>H</a:t>
            </a:r>
            <a:r>
              <a:rPr lang="en-US" b="1" dirty="0" smtClean="0">
                <a:effectLst/>
              </a:rPr>
              <a:t>ybrid </a:t>
            </a:r>
            <a:r>
              <a:rPr lang="en-US" b="1" dirty="0">
                <a:effectLst/>
              </a:rPr>
              <a:t>entrepreneur </a:t>
            </a:r>
          </a:p>
          <a:p>
            <a:r>
              <a:rPr lang="en-US" b="1" dirty="0">
                <a:effectLst/>
              </a:rPr>
              <a:t>I</a:t>
            </a:r>
            <a:r>
              <a:rPr lang="en-US" b="1" dirty="0" smtClean="0">
                <a:effectLst/>
              </a:rPr>
              <a:t>nnovative </a:t>
            </a:r>
            <a:r>
              <a:rPr lang="en-US" b="1" dirty="0">
                <a:effectLst/>
              </a:rPr>
              <a:t>entrepreneur</a:t>
            </a:r>
          </a:p>
          <a:p>
            <a:endParaRPr lang="en-US" b="1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pic>
        <p:nvPicPr>
          <p:cNvPr id="17414" name="Picture 4" descr="j02341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855" y="233676"/>
            <a:ext cx="1135063" cy="1073150"/>
          </a:xfrm>
          <a:prstGeom prst="rect">
            <a:avLst/>
          </a:prstGeom>
          <a:noFill/>
          <a:ln>
            <a:noFill/>
          </a:ln>
          <a:effectLst>
            <a:outerShdw blurRad="76200" dist="635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4914852" y="1600480"/>
            <a:ext cx="404622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Large business</a:t>
            </a:r>
          </a:p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Pure entrepreneur</a:t>
            </a:r>
          </a:p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Replicative entrepreneur</a:t>
            </a:r>
          </a:p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Small business </a:t>
            </a:r>
          </a:p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Small to medium-size enterprises (SME)</a:t>
            </a:r>
          </a:p>
          <a:p>
            <a:pPr marL="349250" indent="-349250" eaLnBrk="1" hangingPunct="1">
              <a:lnSpc>
                <a:spcPct val="80000"/>
              </a:lnSpc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Social entrepreneur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19" y="6629365"/>
            <a:ext cx="41331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© 2014 Routledge, Inc., Taylor and Francis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2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65806" y="594391"/>
            <a:ext cx="8416925" cy="1470025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b="1" dirty="0" smtClean="0">
                <a:solidFill>
                  <a:srgbClr val="A50021"/>
                </a:solidFill>
              </a:rPr>
              <a:t>1</a:t>
            </a:r>
            <a:endParaRPr lang="en-US" sz="6000" dirty="0"/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>
          <a:xfrm>
            <a:off x="91489" y="2331732"/>
            <a:ext cx="8961021" cy="1645902"/>
          </a:xfrm>
        </p:spPr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What’s Entrepreneurship About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 Want to Start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Your Own Business?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45" y="182880"/>
            <a:ext cx="8235950" cy="1051584"/>
          </a:xfrm>
        </p:spPr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148854"/>
            <a:ext cx="8778116" cy="4571665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Compare entrepreneurs and entrepreneurial behavior and replicative and innovative entrepreneurs.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Discuss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why entrepreneurship is important globally.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Describe advantages and potential disadvantages of entrepreneurship.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Compare and contrast entrepreneurial characteristics and entrepreneurial orientation.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Explain the entrepreneurial process.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Identify how to prepare for entrepreneurship.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Define the 13 key terms identified in this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chapter.</a:t>
            </a:r>
            <a:endParaRPr lang="en-US" sz="24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4" y="6537255"/>
            <a:ext cx="5275567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600220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Defining Entrepreneurs and Small Business</a:t>
            </a:r>
            <a:endParaRPr lang="en-US" b="1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3518" y="1691659"/>
            <a:ext cx="7955192" cy="910126"/>
          </a:xfrm>
          <a:prstGeom prst="roundRect">
            <a:avLst>
              <a:gd name="adj" fmla="val 9334"/>
            </a:avLst>
          </a:prstGeom>
          <a:solidFill>
            <a:srgbClr val="0083C8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Entrepreneurship, creativity, and innovation</a:t>
            </a:r>
            <a:endPara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3518" y="2788927"/>
            <a:ext cx="8001797" cy="910126"/>
          </a:xfrm>
          <a:prstGeom prst="roundRect">
            <a:avLst>
              <a:gd name="adj" fmla="val 9334"/>
            </a:avLst>
          </a:prstGeom>
          <a:solidFill>
            <a:srgbClr val="006FA9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 and entrepreneurial behavior</a:t>
            </a:r>
            <a:endPara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3518" y="3886195"/>
            <a:ext cx="8001797" cy="910126"/>
          </a:xfrm>
          <a:prstGeom prst="roundRect">
            <a:avLst>
              <a:gd name="adj" fmla="val 9334"/>
            </a:avLst>
          </a:prstGeom>
          <a:solidFill>
            <a:srgbClr val="005785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Replicative and innovative entrepreneurs</a:t>
            </a:r>
            <a:endPara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93518" y="4983463"/>
            <a:ext cx="8001797" cy="910126"/>
          </a:xfrm>
          <a:prstGeom prst="roundRect">
            <a:avLst>
              <a:gd name="adj" fmla="val 9334"/>
            </a:avLst>
          </a:prstGeom>
          <a:solidFill>
            <a:srgbClr val="004062"/>
          </a:solidFill>
          <a:ln>
            <a:solidFill>
              <a:schemeClr val="tx1"/>
            </a:solidFill>
          </a:ln>
          <a:effectLst>
            <a:outerShdw blurRad="63500" dist="63500" dir="3000000" sx="101000" sy="101000" algn="tl" rotWithShape="0">
              <a:schemeClr val="bg1">
                <a:lumMod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Small, SME, or large business</a:t>
            </a:r>
            <a:endPara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909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 of Entrepreneurship Worldwide</a:t>
            </a:r>
            <a:endParaRPr lang="en-US" b="1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4359" y="2423172"/>
            <a:ext cx="4023360" cy="3748998"/>
          </a:xfrm>
          <a:prstGeom prst="roundRect">
            <a:avLst>
              <a:gd name="adj" fmla="val 4674"/>
            </a:avLst>
          </a:prstGeom>
          <a:solidFill>
            <a:srgbClr val="0081C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365760" rIns="91440" bIns="182880" numCol="1" spcCol="1270" anchor="t" anchorCtr="0">
            <a:noAutofit/>
          </a:bodyPr>
          <a:lstStyle/>
          <a:p>
            <a:pPr fontAlgn="t">
              <a:spcAft>
                <a:spcPts val="60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Entrepreneurs are drivers for social change, want to create a better world, and look for international opportunities.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46272" y="2423172"/>
            <a:ext cx="4023360" cy="3748998"/>
          </a:xfrm>
          <a:prstGeom prst="roundRect">
            <a:avLst>
              <a:gd name="adj" fmla="val 5075"/>
            </a:avLst>
          </a:prstGeom>
          <a:solidFill>
            <a:srgbClr val="5B67DD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365760" rIns="91440" bIns="182880" numCol="1" spcCol="1270" anchor="t" anchorCtr="0">
            <a:noAutofit/>
          </a:bodyPr>
          <a:lstStyle/>
          <a:p>
            <a:pPr fontAlgn="t">
              <a:spcAft>
                <a:spcPts val="60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world’s largest study of entrepreneurship.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3154" y="1783098"/>
            <a:ext cx="4114800" cy="822950"/>
          </a:xfrm>
          <a:prstGeom prst="roundRect">
            <a:avLst>
              <a:gd name="adj" fmla="val 9334"/>
            </a:avLst>
          </a:prstGeom>
          <a:solidFill>
            <a:srgbClr val="2B568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Entrepreneurship</a:t>
            </a:r>
            <a:endPara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95067" y="1783098"/>
            <a:ext cx="4114800" cy="822950"/>
          </a:xfrm>
          <a:prstGeom prst="roundRect">
            <a:avLst>
              <a:gd name="adj" fmla="val 8000"/>
            </a:avLst>
          </a:prstGeom>
          <a:solidFill>
            <a:srgbClr val="02149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09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529653"/>
              </p:ext>
            </p:extLst>
          </p:nvPr>
        </p:nvGraphicFramePr>
        <p:xfrm>
          <a:off x="1097318" y="1325903"/>
          <a:ext cx="6857925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2316"/>
                <a:gridCol w="3975609"/>
              </a:tblGrid>
              <a:tr h="640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Country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Percentage of Population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Starting a New Business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3670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Peru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Brazil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China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Argentina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Turkey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France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Germany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Russia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4D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27.2%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17.5%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14.4%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14.2%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8.6%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7.6%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6.4%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5.8%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4.2%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3.9%</a:t>
                      </a:r>
                      <a:endParaRPr lang="en-US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 bwMode="blackWhite">
          <a:xfrm>
            <a:off x="0" y="191600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EAEAEA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Arial Unicode MS" pitchFamily="34" charset="-128"/>
                <a:cs typeface="Tahoma" pitchFamily="34" charset="0"/>
              </a:defRPr>
            </a:lvl9pPr>
          </a:lstStyle>
          <a:p>
            <a:pPr marL="1371600" indent="-1371600" algn="ctr" eaLnBrk="1" hangingPunct="1"/>
            <a:r>
              <a:rPr lang="en-US" sz="2400" b="1" kern="0" dirty="0" smtClean="0">
                <a:solidFill>
                  <a:srgbClr val="AE0101"/>
                </a:solidFill>
                <a:effectLst/>
                <a:latin typeface="Bookman Old Style"/>
                <a:cs typeface="Bookman Old Style"/>
              </a:rPr>
              <a:t>Figure 1.1</a:t>
            </a:r>
            <a:r>
              <a:rPr lang="en-US" sz="2400" b="1" kern="0" dirty="0">
                <a:solidFill>
                  <a:srgbClr val="AE0101"/>
                </a:solidFill>
                <a:effectLst/>
                <a:latin typeface="Bookman Old Style"/>
                <a:cs typeface="Bookman Old Style"/>
              </a:rPr>
              <a:t> </a:t>
            </a:r>
            <a:endParaRPr lang="en-US" sz="2400" b="1" kern="0" dirty="0" smtClean="0">
              <a:solidFill>
                <a:srgbClr val="AE0101"/>
              </a:solidFill>
              <a:effectLst/>
              <a:latin typeface="Bookman Old Style"/>
              <a:cs typeface="Bookman Old Style"/>
            </a:endParaRPr>
          </a:p>
          <a:p>
            <a:pPr marL="1371600" indent="-1371600" algn="ctr" eaLnBrk="1" hangingPunct="1"/>
            <a:r>
              <a:rPr lang="en-US" sz="2800" b="1" kern="0" dirty="0" smtClean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Bookman Old Style"/>
                <a:cs typeface="Bookman Old Style"/>
              </a:rPr>
              <a:t>Ethical Rationalizations and Unethical Behavior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13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91488" y="6538596"/>
            <a:ext cx="5212023" cy="31940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9021" y="45757"/>
            <a:ext cx="9150440" cy="1123384"/>
          </a:xfrm>
        </p:spPr>
        <p:txBody>
          <a:bodyPr/>
          <a:lstStyle/>
          <a:p>
            <a:r>
              <a:rPr lang="en-US" sz="3400" b="1" dirty="0" smtClean="0"/>
              <a:t>Contributions of Entrepreneurs </a:t>
            </a:r>
            <a:br>
              <a:rPr lang="en-US" sz="3400" b="1" dirty="0" smtClean="0"/>
            </a:br>
            <a:r>
              <a:rPr lang="en-US" sz="3400" b="1" dirty="0" smtClean="0"/>
              <a:t>and Changing Demographics</a:t>
            </a:r>
            <a:endParaRPr lang="en-US" sz="3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380041" y="2788927"/>
            <a:ext cx="5582801" cy="1097268"/>
          </a:xfrm>
          <a:prstGeom prst="roundRect">
            <a:avLst>
              <a:gd name="adj" fmla="val 4674"/>
            </a:avLst>
          </a:prstGeom>
          <a:solidFill>
            <a:srgbClr val="984394"/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182880" rIns="182880" bIns="182880" numCol="1" spcCol="1270" anchor="ctr" anchorCtr="0">
            <a:noAutofit/>
          </a:bodyPr>
          <a:lstStyle/>
          <a:p>
            <a:pPr marL="0" lvl="1" defTabSz="10668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new technology innovations come from small businesses.</a:t>
            </a:r>
            <a:endPara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89055" y="4069073"/>
            <a:ext cx="5572017" cy="1097268"/>
          </a:xfrm>
          <a:prstGeom prst="roundRect">
            <a:avLst>
              <a:gd name="adj" fmla="val 5075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91440" rIns="91440" bIns="91440" numCol="1" spcCol="1270" anchor="ctr" anchorCtr="0">
            <a:noAutofit/>
          </a:bodyPr>
          <a:lstStyle/>
          <a:p>
            <a:pPr marL="0" lvl="1" defTabSz="10668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businesses provide products and services to large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businesses.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8684" y="2788927"/>
            <a:ext cx="2743133" cy="1097268"/>
          </a:xfrm>
          <a:prstGeom prst="roundRect">
            <a:avLst>
              <a:gd name="adj" fmla="val 9334"/>
            </a:avLst>
          </a:prstGeom>
          <a:solidFill>
            <a:srgbClr val="660066"/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 and society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8684" y="4069073"/>
            <a:ext cx="2743133" cy="1097268"/>
          </a:xfrm>
          <a:prstGeom prst="roundRect">
            <a:avLst>
              <a:gd name="adj" fmla="val 8000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large business and government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83293" y="1513492"/>
            <a:ext cx="5582801" cy="1097268"/>
          </a:xfrm>
          <a:prstGeom prst="roundRect">
            <a:avLst>
              <a:gd name="adj" fmla="val 4674"/>
            </a:avLst>
          </a:prstGeom>
          <a:solidFill>
            <a:srgbClr val="008BBC"/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182880" rIns="182880" bIns="182880" numCol="1" spcCol="1270" anchor="ctr" anchorCtr="0">
            <a:noAutofit/>
          </a:bodyPr>
          <a:lstStyle/>
          <a:p>
            <a:pPr marL="0" lvl="1" defTabSz="1066800">
              <a:lnSpc>
                <a:spcPct val="90000"/>
              </a:lnSpc>
              <a:spcAft>
                <a:spcPts val="600"/>
              </a:spcAft>
            </a:pPr>
            <a:r>
              <a:rPr lang="en-US" sz="20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business is BIG! More than 99% of employers  are small businesses.</a:t>
            </a:r>
            <a:endPara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8684" y="1513492"/>
            <a:ext cx="2743133" cy="1097268"/>
          </a:xfrm>
          <a:prstGeom prst="roundRect">
            <a:avLst>
              <a:gd name="adj" fmla="val 9334"/>
            </a:avLst>
          </a:prstGeom>
          <a:solidFill>
            <a:srgbClr val="005886"/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creation and e</a:t>
            </a:r>
            <a:r>
              <a:rPr lang="en-US" sz="20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conomic development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383293" y="5349219"/>
            <a:ext cx="5572017" cy="1097268"/>
          </a:xfrm>
          <a:prstGeom prst="roundRect">
            <a:avLst>
              <a:gd name="adj" fmla="val 5075"/>
            </a:avLst>
          </a:prstGeom>
          <a:solidFill>
            <a:srgbClr val="AE0101"/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0" vert="horz" wrap="square" lIns="274320" tIns="91440" rIns="91440" bIns="91440" numCol="1" spcCol="1270" anchor="ctr" anchorCtr="0">
            <a:noAutofit/>
          </a:bodyPr>
          <a:lstStyle/>
          <a:p>
            <a:pPr marL="0" lvl="1" defTabSz="10668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moving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away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stereotypical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 male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8684" y="5349219"/>
            <a:ext cx="2743133" cy="1097268"/>
          </a:xfrm>
          <a:prstGeom prst="roundRect">
            <a:avLst>
              <a:gd name="adj" fmla="val 8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dist="38100" dir="2700000" sx="101000" sy="101000" algn="tl" rotWithShape="0">
              <a:schemeClr val="bg1">
                <a:lumMod val="75000"/>
                <a:alpha val="75000"/>
              </a:scheme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182880" tIns="91440" rIns="182880" bIns="91440" numCol="1" spcCol="1270" anchor="ctr" anchorCtr="1">
            <a:noAutofit/>
          </a:bodyPr>
          <a:lstStyle/>
          <a:p>
            <a:pPr lvl="0"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changes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14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3233"/>
            <a:ext cx="9150440" cy="808353"/>
          </a:xfrm>
          <a:noFill/>
          <a:extLst>
            <a:ext uri="{91240B29-F687-4F45-9708-019B960494DF}">
              <a14:hiddenLine xmlns:a14="http://schemas.microsoft.com/office/drawing/2010/main" w="57150" cap="flat" cmpd="sng" algn="ctr">
                <a:solidFill>
                  <a:srgbClr val="C0C0C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bIns="45720" anchor="ctr"/>
          <a:lstStyle/>
          <a:p>
            <a:pPr eaLnBrk="1" hangingPunct="1"/>
            <a:r>
              <a:rPr lang="en-US" sz="2400" dirty="0" smtClean="0">
                <a:solidFill>
                  <a:srgbClr val="AE0101"/>
                </a:solidFill>
                <a:effectLst/>
              </a:rPr>
              <a:t>Figure 1-2</a:t>
            </a:r>
            <a:r>
              <a:rPr lang="en-US" sz="2400" dirty="0">
                <a:solidFill>
                  <a:srgbClr val="AE0101"/>
                </a:solidFill>
              </a:rPr>
              <a:t/>
            </a:r>
            <a:br>
              <a:rPr lang="en-US" sz="2400" dirty="0">
                <a:solidFill>
                  <a:srgbClr val="AE0101"/>
                </a:solidFill>
              </a:rPr>
            </a:br>
            <a:r>
              <a:rPr lang="en-US" sz="2800" kern="0" dirty="0">
                <a:solidFill>
                  <a:schemeClr val="bg2">
                    <a:lumMod val="25000"/>
                  </a:schemeClr>
                </a:solidFill>
              </a:rPr>
              <a:t>Entrepreneurship Demographic Data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39501"/>
              </p:ext>
            </p:extLst>
          </p:nvPr>
        </p:nvGraphicFramePr>
        <p:xfrm>
          <a:off x="182928" y="1325902"/>
          <a:ext cx="8778144" cy="524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6696"/>
                <a:gridCol w="1791448"/>
              </a:tblGrid>
              <a:tr h="44143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 and median age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40 years old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44143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First-born </a:t>
                      </a:r>
                      <a:r>
                        <a:rPr lang="en-US" sz="2000" dirty="0">
                          <a:effectLst/>
                        </a:rPr>
                        <a:t>child and number of siblings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43%, 3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44143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First in family to start a business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52%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882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Married when started </a:t>
                      </a:r>
                      <a:r>
                        <a:rPr lang="en-US" sz="2000" dirty="0" smtClean="0">
                          <a:effectLst/>
                        </a:rPr>
                        <a:t>business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Had </a:t>
                      </a:r>
                      <a:r>
                        <a:rPr lang="en-US" sz="2000" dirty="0">
                          <a:effectLst/>
                        </a:rPr>
                        <a:t>at least one child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70%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60</a:t>
                      </a:r>
                      <a:r>
                        <a:rPr lang="en-US" sz="2000" b="1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882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Come from middle-class </a:t>
                      </a:r>
                      <a:r>
                        <a:rPr lang="en-US" sz="2000" dirty="0" smtClean="0">
                          <a:effectLst/>
                        </a:rPr>
                        <a:t>background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Extremely </a:t>
                      </a:r>
                      <a:r>
                        <a:rPr lang="en-US" sz="2000" dirty="0">
                          <a:effectLst/>
                        </a:rPr>
                        <a:t>rich or poor background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72%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1</a:t>
                      </a:r>
                      <a:r>
                        <a:rPr lang="en-US" sz="2000" b="1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61798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Bachelor’s degrees or higher, and advanced degrees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95%, 47%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9711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Highest rates of entrepreneurship, and lowest rates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effectLst/>
                        </a:rPr>
                        <a:t>AZ, TX, CA vs.</a:t>
                      </a:r>
                      <a:r>
                        <a:rPr lang="en-US" sz="1900" b="1" baseline="0" dirty="0" smtClean="0">
                          <a:effectLst/>
                        </a:rPr>
                        <a:t> </a:t>
                      </a:r>
                      <a:r>
                        <a:rPr lang="en-US" sz="1900" b="1" dirty="0" smtClean="0">
                          <a:effectLst/>
                        </a:rPr>
                        <a:t>WV, PA, HI</a:t>
                      </a:r>
                      <a:endParaRPr lang="en-US" sz="19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  <a:tr h="44143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Think luck is an important factor in their success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73%</a:t>
                      </a:r>
                      <a:endParaRPr lang="en-US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6E7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83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Entrepreneurship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Be your own boss</a:t>
            </a:r>
          </a:p>
          <a:p>
            <a:r>
              <a:rPr lang="en-US" sz="3200" dirty="0" smtClean="0"/>
              <a:t>Pursue your own ideas</a:t>
            </a:r>
          </a:p>
          <a:p>
            <a:r>
              <a:rPr lang="en-US" sz="3200" dirty="0" smtClean="0"/>
              <a:t>Financial rewards</a:t>
            </a:r>
          </a:p>
          <a:p>
            <a:pPr lvl="1"/>
            <a:r>
              <a:rPr lang="en-US" sz="2800" dirty="0" smtClean="0"/>
              <a:t>Replicative vs. innovative entrepreneurs</a:t>
            </a:r>
          </a:p>
          <a:p>
            <a:pPr lvl="1"/>
            <a:r>
              <a:rPr lang="en-US" sz="2800" dirty="0" smtClean="0"/>
              <a:t>Pure vs. hybrid entrepreneurs</a:t>
            </a:r>
          </a:p>
          <a:p>
            <a:r>
              <a:rPr lang="en-US" sz="3200" dirty="0" smtClean="0"/>
              <a:t>Contribute to society</a:t>
            </a:r>
          </a:p>
          <a:p>
            <a:pPr lvl="1"/>
            <a:r>
              <a:rPr lang="en-US" sz="2800" dirty="0" smtClean="0"/>
              <a:t>Nonprofits</a:t>
            </a:r>
          </a:p>
          <a:p>
            <a:pPr lvl="1"/>
            <a:endParaRPr 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385" y="6537255"/>
            <a:ext cx="5458444" cy="3207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7975" y="6537926"/>
            <a:ext cx="2194536" cy="27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28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7689</TotalTime>
  <Words>1062</Words>
  <Application>Microsoft Office PowerPoint</Application>
  <PresentationFormat>On-screen Show (4:3)</PresentationFormat>
  <Paragraphs>216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Breeze</vt:lpstr>
      <vt:lpstr> Entrepreneurial Venture Skills 3rd Edition</vt:lpstr>
      <vt:lpstr>CHAPTER 1</vt:lpstr>
      <vt:lpstr>Learning Outcomes</vt:lpstr>
      <vt:lpstr>Defining Entrepreneurs and Small Business</vt:lpstr>
      <vt:lpstr>Importance of Entrepreneurship Worldwide</vt:lpstr>
      <vt:lpstr>PowerPoint Presentation</vt:lpstr>
      <vt:lpstr>Contributions of Entrepreneurs  and Changing Demographics</vt:lpstr>
      <vt:lpstr>Figure 1-2 Entrepreneurship Demographic Data</vt:lpstr>
      <vt:lpstr>Advantages of Entrepreneurship</vt:lpstr>
      <vt:lpstr>Disadvantages of Entrepreneurship</vt:lpstr>
      <vt:lpstr>Myths/Realities of Entrepreneurship</vt:lpstr>
      <vt:lpstr>Characteristics of Entrepreneurs</vt:lpstr>
      <vt:lpstr>Exhibit 1-4 The Entrepreneurial Process Model</vt:lpstr>
      <vt:lpstr>Selecting the New Venture</vt:lpstr>
      <vt:lpstr>Planning the New Venture</vt:lpstr>
      <vt:lpstr>Financing and Controlling the New Venture</vt:lpstr>
      <vt:lpstr>Preparing to Become an Entrepreneur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 Ed.</dc:title>
  <dc:subject>Chapter 1 What’s Entrepreneurship About? Do You Want to Start a New Business Venture?</dc:subject>
  <dc:creator>Jimidene Murphey</dc:creator>
  <cp:keywords/>
  <dc:description/>
  <cp:lastModifiedBy>katielandmark</cp:lastModifiedBy>
  <cp:revision>699</cp:revision>
  <dcterms:created xsi:type="dcterms:W3CDTF">2003-02-17T02:06:55Z</dcterms:created>
  <dcterms:modified xsi:type="dcterms:W3CDTF">2014-06-11T13:30:23Z</dcterms:modified>
  <cp:category/>
</cp:coreProperties>
</file>