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33"/>
  </p:notesMasterIdLst>
  <p:sldIdLst>
    <p:sldId id="256" r:id="rId3"/>
    <p:sldId id="266" r:id="rId4"/>
    <p:sldId id="362" r:id="rId5"/>
    <p:sldId id="398" r:id="rId6"/>
    <p:sldId id="399" r:id="rId7"/>
    <p:sldId id="386" r:id="rId8"/>
    <p:sldId id="387" r:id="rId9"/>
    <p:sldId id="388" r:id="rId10"/>
    <p:sldId id="389" r:id="rId11"/>
    <p:sldId id="400" r:id="rId12"/>
    <p:sldId id="363" r:id="rId13"/>
    <p:sldId id="390" r:id="rId14"/>
    <p:sldId id="364" r:id="rId15"/>
    <p:sldId id="401" r:id="rId16"/>
    <p:sldId id="365" r:id="rId17"/>
    <p:sldId id="402" r:id="rId18"/>
    <p:sldId id="404" r:id="rId19"/>
    <p:sldId id="403" r:id="rId20"/>
    <p:sldId id="405" r:id="rId21"/>
    <p:sldId id="406" r:id="rId22"/>
    <p:sldId id="391" r:id="rId23"/>
    <p:sldId id="407" r:id="rId24"/>
    <p:sldId id="366" r:id="rId25"/>
    <p:sldId id="392" r:id="rId26"/>
    <p:sldId id="393" r:id="rId27"/>
    <p:sldId id="408" r:id="rId28"/>
    <p:sldId id="394" r:id="rId29"/>
    <p:sldId id="409" r:id="rId30"/>
    <p:sldId id="395" r:id="rId31"/>
    <p:sldId id="410" r:id="rId32"/>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itchFamily="18"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85198" autoAdjust="0"/>
  </p:normalViewPr>
  <p:slideViewPr>
    <p:cSldViewPr>
      <p:cViewPr>
        <p:scale>
          <a:sx n="99" d="100"/>
          <a:sy n="99" d="100"/>
        </p:scale>
        <p:origin x="-6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a:cs typeface="+mn-cs"/>
              </a:defRPr>
            </a:lvl1pPr>
          </a:lstStyle>
          <a:p>
            <a:pPr>
              <a:defRPr/>
            </a:pPr>
            <a:endParaRPr lang="en-GB"/>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B1F560E-4719-49C3-9B3E-DDA46C65083E}" type="slidenum">
              <a:rPr lang="en-GB"/>
              <a:pPr/>
              <a:t>‹#›</a:t>
            </a:fld>
            <a:endParaRPr lang="en-GB"/>
          </a:p>
        </p:txBody>
      </p:sp>
    </p:spTree>
    <p:extLst>
      <p:ext uri="{BB962C8B-B14F-4D97-AF65-F5344CB8AC3E}">
        <p14:creationId xmlns:p14="http://schemas.microsoft.com/office/powerpoint/2010/main" val="3201822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defRPr>
            </a:lvl1pPr>
            <a:lvl2pPr marL="742950" indent="-285750" eaLnBrk="0" hangingPunct="0">
              <a:defRPr sz="2400">
                <a:solidFill>
                  <a:schemeClr val="tx1"/>
                </a:solidFill>
                <a:latin typeface="Times" pitchFamily="18" charset="0"/>
              </a:defRPr>
            </a:lvl2pPr>
            <a:lvl3pPr marL="1143000" indent="-228600" eaLnBrk="0" hangingPunct="0">
              <a:defRPr sz="2400">
                <a:solidFill>
                  <a:schemeClr val="tx1"/>
                </a:solidFill>
                <a:latin typeface="Times" pitchFamily="18" charset="0"/>
              </a:defRPr>
            </a:lvl3pPr>
            <a:lvl4pPr marL="1600200" indent="-228600" eaLnBrk="0" hangingPunct="0">
              <a:defRPr sz="2400">
                <a:solidFill>
                  <a:schemeClr val="tx1"/>
                </a:solidFill>
                <a:latin typeface="Times" pitchFamily="18" charset="0"/>
              </a:defRPr>
            </a:lvl4pPr>
            <a:lvl5pPr marL="2057400" indent="-228600" eaLnBrk="0" hangingPunct="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5CB6D27E-82C1-4426-9125-EE1BA1783ACD}" type="slidenum">
              <a:rPr lang="en-GB" sz="1200"/>
              <a:pPr/>
              <a:t>1</a:t>
            </a:fld>
            <a:endParaRPr lang="en-GB"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val="2366663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B1F560E-4719-49C3-9B3E-DDA46C65083E}" type="slidenum">
              <a:rPr lang="en-GB" smtClean="0"/>
              <a:pPr/>
              <a:t>14</a:t>
            </a:fld>
            <a:endParaRPr lang="en-GB"/>
          </a:p>
        </p:txBody>
      </p:sp>
    </p:spTree>
    <p:extLst>
      <p:ext uri="{BB962C8B-B14F-4D97-AF65-F5344CB8AC3E}">
        <p14:creationId xmlns:p14="http://schemas.microsoft.com/office/powerpoint/2010/main" val="39413989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jpeg"/><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val="220890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3769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61603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F788443-24B4-44DA-A7BC-ECDB61BF6121}"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36618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788443-24B4-44DA-A7BC-ECDB61BF6121}"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372643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788443-24B4-44DA-A7BC-ECDB61BF6121}"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3026011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F788443-24B4-44DA-A7BC-ECDB61BF6121}"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24934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F788443-24B4-44DA-A7BC-ECDB61BF6121}" type="datetimeFigureOut">
              <a:rPr lang="en-GB" smtClean="0"/>
              <a:t>19/05/2014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1434875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F788443-24B4-44DA-A7BC-ECDB61BF6121}" type="datetimeFigureOut">
              <a:rPr lang="en-GB" smtClean="0"/>
              <a:t>19/05/2014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263625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88443-24B4-44DA-A7BC-ECDB61BF6121}" type="datetimeFigureOut">
              <a:rPr lang="en-GB" smtClean="0"/>
              <a:t>19/05/2014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1060598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88443-24B4-44DA-A7BC-ECDB61BF6121}"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426604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24494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88443-24B4-44DA-A7BC-ECDB61BF6121}" type="datetimeFigureOut">
              <a:rPr lang="en-GB" smtClean="0"/>
              <a:t>19/05/2014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3475787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788443-24B4-44DA-A7BC-ECDB61BF6121}"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615535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788443-24B4-44DA-A7BC-ECDB61BF6121}" type="datetimeFigureOut">
              <a:rPr lang="en-GB" smtClean="0"/>
              <a:t>19/05/2014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6A0F46-F291-4F1E-B9A5-91931AD6BCE7}" type="slidenum">
              <a:rPr lang="en-GB" smtClean="0"/>
              <a:t>‹#›</a:t>
            </a:fld>
            <a:endParaRPr lang="en-GB"/>
          </a:p>
        </p:txBody>
      </p:sp>
    </p:spTree>
    <p:extLst>
      <p:ext uri="{BB962C8B-B14F-4D97-AF65-F5344CB8AC3E}">
        <p14:creationId xmlns:p14="http://schemas.microsoft.com/office/powerpoint/2010/main" val="2997278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val="220890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1766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819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3822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18055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714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8641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59294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88443-24B4-44DA-A7BC-ECDB61BF6121}" type="datetimeFigureOut">
              <a:rPr lang="en-GB" smtClean="0"/>
              <a:t>19/05/2014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A0F46-F291-4F1E-B9A5-91931AD6BCE7}" type="slidenum">
              <a:rPr lang="en-GB" smtClean="0"/>
              <a:t>‹#›</a:t>
            </a:fld>
            <a:endParaRPr lang="en-GB"/>
          </a:p>
        </p:txBody>
      </p:sp>
    </p:spTree>
    <p:extLst>
      <p:ext uri="{BB962C8B-B14F-4D97-AF65-F5344CB8AC3E}">
        <p14:creationId xmlns:p14="http://schemas.microsoft.com/office/powerpoint/2010/main" val="1884910211"/>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1844824"/>
            <a:ext cx="8735888" cy="2952328"/>
          </a:xfrm>
        </p:spPr>
        <p:txBody>
          <a:bodyPr>
            <a:noAutofit/>
          </a:bodyPr>
          <a:lstStyle/>
          <a:p>
            <a:pPr marL="0" indent="0"/>
            <a:r>
              <a:rPr lang="en-GB" sz="5400" dirty="0" smtClean="0"/>
              <a:t>9. Medical Ethics 3 – </a:t>
            </a:r>
            <a:br>
              <a:rPr lang="en-GB" sz="5400" dirty="0" smtClean="0"/>
            </a:br>
            <a:r>
              <a:rPr lang="en-GB" sz="5400" dirty="0" smtClean="0"/>
              <a:t>Genetic </a:t>
            </a:r>
            <a:r>
              <a:rPr lang="en-GB" sz="5400" dirty="0"/>
              <a:t>Engineering and Embryo Research</a:t>
            </a:r>
            <a:endParaRPr lang="en-US" sz="54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smtClean="0"/>
              <a:t>Genetic screening</a:t>
            </a:r>
            <a:endParaRPr lang="en-US" smtClean="0"/>
          </a:p>
        </p:txBody>
      </p:sp>
      <p:sp>
        <p:nvSpPr>
          <p:cNvPr id="12291" name="Rectangle 3"/>
          <p:cNvSpPr>
            <a:spLocks noGrp="1" noChangeArrowheads="1"/>
          </p:cNvSpPr>
          <p:nvPr>
            <p:ph type="body" idx="1"/>
          </p:nvPr>
        </p:nvSpPr>
        <p:spPr/>
        <p:txBody>
          <a:bodyPr/>
          <a:lstStyle/>
          <a:p>
            <a:pPr>
              <a:buClrTx/>
            </a:pPr>
            <a:r>
              <a:rPr lang="en-GB" dirty="0" smtClean="0">
                <a:solidFill>
                  <a:schemeClr val="tx1"/>
                </a:solidFill>
              </a:rPr>
              <a:t>It may also lead to aborting a foetus which has a genetic flaw, which may prevent the child from pain and suffering but which also raises questions about how we as a society define ‘normal’ and ‘abnormal’.</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504" y="116632"/>
            <a:ext cx="8610600" cy="1066800"/>
          </a:xfrm>
        </p:spPr>
        <p:txBody>
          <a:bodyPr/>
          <a:lstStyle/>
          <a:p>
            <a:r>
              <a:rPr lang="en-GB" dirty="0" smtClean="0"/>
              <a:t>Gene therapy</a:t>
            </a:r>
            <a:endParaRPr lang="en-US" dirty="0" smtClean="0"/>
          </a:p>
        </p:txBody>
      </p:sp>
      <p:sp>
        <p:nvSpPr>
          <p:cNvPr id="13315" name="Rectangle 3"/>
          <p:cNvSpPr>
            <a:spLocks noGrp="1" noChangeArrowheads="1"/>
          </p:cNvSpPr>
          <p:nvPr>
            <p:ph type="body" idx="1"/>
          </p:nvPr>
        </p:nvSpPr>
        <p:spPr>
          <a:xfrm>
            <a:off x="251520" y="1052736"/>
            <a:ext cx="8496944" cy="4738464"/>
          </a:xfrm>
        </p:spPr>
        <p:txBody>
          <a:bodyPr/>
          <a:lstStyle/>
          <a:p>
            <a:pPr>
              <a:buClrTx/>
            </a:pPr>
            <a:r>
              <a:rPr lang="en-GB" sz="2200" dirty="0" smtClean="0">
                <a:solidFill>
                  <a:schemeClr val="tx1"/>
                </a:solidFill>
              </a:rPr>
              <a:t>A further problem involves the use of gene therapy to correct, alter or replace genes. </a:t>
            </a:r>
          </a:p>
          <a:p>
            <a:pPr>
              <a:buClrTx/>
            </a:pPr>
            <a:r>
              <a:rPr lang="en-GB" sz="2200" dirty="0" smtClean="0">
                <a:solidFill>
                  <a:schemeClr val="tx1"/>
                </a:solidFill>
              </a:rPr>
              <a:t>This has proved successful in some areas but also causes problems, as in the case of sickle cell anaemia, which is prevalent among Afro-</a:t>
            </a:r>
            <a:r>
              <a:rPr lang="en-GB" sz="2200" dirty="0" err="1" smtClean="0">
                <a:solidFill>
                  <a:schemeClr val="tx1"/>
                </a:solidFill>
              </a:rPr>
              <a:t>Caribbeans</a:t>
            </a:r>
            <a:r>
              <a:rPr lang="en-GB" sz="2200" dirty="0" smtClean="0">
                <a:solidFill>
                  <a:schemeClr val="tx1"/>
                </a:solidFill>
              </a:rPr>
              <a:t> – this gene affects a few in a terrible way but it is the same gene which gives natural immunity from malaria.</a:t>
            </a:r>
          </a:p>
          <a:p>
            <a:pPr>
              <a:buClrTx/>
            </a:pPr>
            <a:r>
              <a:rPr lang="en-GB" sz="2200" dirty="0" smtClean="0">
                <a:solidFill>
                  <a:schemeClr val="tx1"/>
                </a:solidFill>
              </a:rPr>
              <a:t>There is also the issue of the allocation of health resources and how they are used. </a:t>
            </a:r>
          </a:p>
          <a:p>
            <a:pPr>
              <a:buClrTx/>
            </a:pPr>
            <a:r>
              <a:rPr lang="en-GB" sz="2200" dirty="0" smtClean="0">
                <a:solidFill>
                  <a:schemeClr val="tx1"/>
                </a:solidFill>
              </a:rPr>
              <a:t>Can genetic screening be justified for a few individuals? Can it be justified if there is no cure available. How do we even know what to test for as more and more diseases are discovered to have genetic links?</a:t>
            </a:r>
            <a:endParaRPr lang="en-US" sz="22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7504" y="116632"/>
            <a:ext cx="8610600" cy="1066800"/>
          </a:xfrm>
        </p:spPr>
        <p:txBody>
          <a:bodyPr/>
          <a:lstStyle/>
          <a:p>
            <a:r>
              <a:rPr lang="en-GB" dirty="0" smtClean="0"/>
              <a:t>The alteration of human genes</a:t>
            </a:r>
            <a:endParaRPr lang="en-US" dirty="0" smtClean="0"/>
          </a:p>
        </p:txBody>
      </p:sp>
      <p:sp>
        <p:nvSpPr>
          <p:cNvPr id="14339" name="Rectangle 3"/>
          <p:cNvSpPr>
            <a:spLocks noGrp="1" noChangeArrowheads="1"/>
          </p:cNvSpPr>
          <p:nvPr>
            <p:ph type="body" idx="1"/>
          </p:nvPr>
        </p:nvSpPr>
        <p:spPr>
          <a:xfrm>
            <a:off x="179512" y="1124744"/>
            <a:ext cx="8784976" cy="4738464"/>
          </a:xfrm>
        </p:spPr>
        <p:txBody>
          <a:bodyPr/>
          <a:lstStyle/>
          <a:p>
            <a:pPr>
              <a:buClrTx/>
            </a:pPr>
            <a:r>
              <a:rPr lang="en-GB" sz="2200" dirty="0" smtClean="0">
                <a:solidFill>
                  <a:schemeClr val="tx1"/>
                </a:solidFill>
              </a:rPr>
              <a:t>Gene therapy aims to cure or ultimately prevent disease by changing genes.</a:t>
            </a:r>
          </a:p>
          <a:p>
            <a:pPr>
              <a:buClrTx/>
            </a:pPr>
            <a:r>
              <a:rPr lang="en-GB" sz="2200" dirty="0" smtClean="0">
                <a:solidFill>
                  <a:schemeClr val="tx1"/>
                </a:solidFill>
              </a:rPr>
              <a:t>Gene alteration can be targeted to somatic (body) cells, in which the patient’s genome is changed, or to germ (egg and sperm) cells, in which the parent’s egg and sperm cells are changed with the aim of passing on the changes to future generations. </a:t>
            </a:r>
          </a:p>
          <a:p>
            <a:pPr>
              <a:buClrTx/>
            </a:pPr>
            <a:r>
              <a:rPr lang="en-GB" sz="2200" dirty="0" smtClean="0">
                <a:solidFill>
                  <a:schemeClr val="tx1"/>
                </a:solidFill>
              </a:rPr>
              <a:t>Germ line therapy is often confused with genetic selection, but it is not, in fact, being actively investigated in larger animals or humans.</a:t>
            </a:r>
          </a:p>
          <a:p>
            <a:pPr>
              <a:buClrTx/>
            </a:pPr>
            <a:r>
              <a:rPr lang="en-GB" sz="2200" dirty="0" smtClean="0">
                <a:solidFill>
                  <a:schemeClr val="tx1"/>
                </a:solidFill>
              </a:rPr>
              <a:t>Ethically this therapy is questionable, as it could ultimately change the whole of humanity and what it means to be human – we take charge of our own evolution.</a:t>
            </a:r>
            <a:endParaRPr lang="en-US" sz="22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dirty="0" smtClean="0"/>
              <a:t>Stem cell research</a:t>
            </a:r>
            <a:endParaRPr lang="en-US" dirty="0" smtClean="0"/>
          </a:p>
        </p:txBody>
      </p:sp>
      <p:sp>
        <p:nvSpPr>
          <p:cNvPr id="15363" name="Rectangle 3"/>
          <p:cNvSpPr>
            <a:spLocks noGrp="1" noChangeArrowheads="1"/>
          </p:cNvSpPr>
          <p:nvPr>
            <p:ph type="body" idx="1"/>
          </p:nvPr>
        </p:nvSpPr>
        <p:spPr/>
        <p:txBody>
          <a:bodyPr/>
          <a:lstStyle/>
          <a:p>
            <a:pPr>
              <a:buClrTx/>
            </a:pPr>
            <a:r>
              <a:rPr lang="en-GB" dirty="0" smtClean="0">
                <a:solidFill>
                  <a:schemeClr val="tx1"/>
                </a:solidFill>
              </a:rPr>
              <a:t>Stem cells are cells that can change into other types of cells – in the very early embryo they are </a:t>
            </a:r>
            <a:r>
              <a:rPr lang="en-GB" i="1" dirty="0" smtClean="0">
                <a:solidFill>
                  <a:schemeClr val="tx1"/>
                </a:solidFill>
              </a:rPr>
              <a:t>totipotent</a:t>
            </a:r>
            <a:r>
              <a:rPr lang="en-GB" dirty="0" smtClean="0">
                <a:solidFill>
                  <a:schemeClr val="tx1"/>
                </a:solidFill>
              </a:rPr>
              <a:t>: they can become any kind of body cell; in the adult they are </a:t>
            </a:r>
            <a:r>
              <a:rPr lang="en-GB" i="1" dirty="0" smtClean="0">
                <a:solidFill>
                  <a:schemeClr val="tx1"/>
                </a:solidFill>
              </a:rPr>
              <a:t>pluripotent</a:t>
            </a:r>
            <a:r>
              <a:rPr lang="en-GB" dirty="0" smtClean="0">
                <a:solidFill>
                  <a:schemeClr val="tx1"/>
                </a:solidFill>
              </a:rPr>
              <a:t>: they have the capacity to become a variety of cells, but not all. </a:t>
            </a:r>
          </a:p>
          <a:p>
            <a:pPr>
              <a:buClrTx/>
            </a:pPr>
            <a:r>
              <a:rPr lang="en-GB" dirty="0" smtClean="0">
                <a:solidFill>
                  <a:schemeClr val="tx1"/>
                </a:solidFill>
              </a:rPr>
              <a:t>Adult stem cells can be taken from an adult, a child or even from the placenta of a </a:t>
            </a:r>
            <a:r>
              <a:rPr lang="en-GB" dirty="0" err="1" smtClean="0">
                <a:solidFill>
                  <a:schemeClr val="tx1"/>
                </a:solidFill>
              </a:rPr>
              <a:t>newborn</a:t>
            </a:r>
            <a:r>
              <a:rPr lang="en-GB" dirty="0" smtClean="0">
                <a:solidFill>
                  <a:schemeClr val="tx1"/>
                </a:solidFill>
              </a:rPr>
              <a:t> baby without harming the patient, but those removed from early embryos destroy the embryo.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Stem cell research</a:t>
            </a:r>
            <a:endParaRPr lang="en-US" dirty="0" smtClean="0"/>
          </a:p>
        </p:txBody>
      </p:sp>
      <p:sp>
        <p:nvSpPr>
          <p:cNvPr id="16387" name="Rectangle 3"/>
          <p:cNvSpPr>
            <a:spLocks noGrp="1" noChangeArrowheads="1"/>
          </p:cNvSpPr>
          <p:nvPr>
            <p:ph type="body" idx="1"/>
          </p:nvPr>
        </p:nvSpPr>
        <p:spPr>
          <a:xfrm>
            <a:off x="406400" y="1557338"/>
            <a:ext cx="8205788" cy="3959894"/>
          </a:xfrm>
        </p:spPr>
        <p:txBody>
          <a:bodyPr/>
          <a:lstStyle/>
          <a:p>
            <a:pPr>
              <a:buClrTx/>
            </a:pPr>
            <a:r>
              <a:rPr lang="en-GB" sz="2600" dirty="0" smtClean="0">
                <a:solidFill>
                  <a:schemeClr val="tx1"/>
                </a:solidFill>
              </a:rPr>
              <a:t>There are also foetal stem cells which are taken from aborted foetuses and are believed to have almost the same potential as embryonic stem cells.</a:t>
            </a:r>
          </a:p>
          <a:p>
            <a:pPr>
              <a:buClrTx/>
            </a:pPr>
            <a:r>
              <a:rPr lang="en-GB" sz="2600" dirty="0" smtClean="0">
                <a:solidFill>
                  <a:schemeClr val="tx1"/>
                </a:solidFill>
              </a:rPr>
              <a:t>Scientists hope that stem cells can be used to cure many disorders such as Parkinson’s disease, diabetes, spinal cord injuries, heart disease and cancer – but all this is a long way off, decades in the future.</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dirty="0" smtClean="0"/>
              <a:t>The Human Genome Project – </a:t>
            </a:r>
            <a:r>
              <a:rPr lang="en-GB" dirty="0"/>
              <a:t>a</a:t>
            </a:r>
            <a:r>
              <a:rPr lang="en-GB" dirty="0" smtClean="0"/>
              <a:t> </a:t>
            </a:r>
            <a:r>
              <a:rPr lang="en-GB" dirty="0" smtClean="0"/>
              <a:t>limited view of humanity?</a:t>
            </a:r>
            <a:endParaRPr lang="en-US" dirty="0" smtClean="0"/>
          </a:p>
        </p:txBody>
      </p:sp>
      <p:sp>
        <p:nvSpPr>
          <p:cNvPr id="17411" name="Rectangle 3"/>
          <p:cNvSpPr>
            <a:spLocks noGrp="1" noChangeArrowheads="1"/>
          </p:cNvSpPr>
          <p:nvPr>
            <p:ph type="body" idx="1"/>
          </p:nvPr>
        </p:nvSpPr>
        <p:spPr>
          <a:xfrm>
            <a:off x="251520" y="1772816"/>
            <a:ext cx="8496944" cy="3816424"/>
          </a:xfrm>
        </p:spPr>
        <p:txBody>
          <a:bodyPr/>
          <a:lstStyle/>
          <a:p>
            <a:pPr>
              <a:buClrTx/>
            </a:pPr>
            <a:r>
              <a:rPr lang="en-GB" dirty="0" smtClean="0">
                <a:solidFill>
                  <a:schemeClr val="tx1"/>
                </a:solidFill>
              </a:rPr>
              <a:t>Robert Song (Head of the Department of Theology and Religion, University of Durham) asks whether the human genome project and the resulting advances in biotechnology simply reduce human beings to their genetic inheritance. </a:t>
            </a:r>
          </a:p>
          <a:p>
            <a:pPr>
              <a:buClrTx/>
            </a:pPr>
            <a:r>
              <a:rPr lang="en-GB" dirty="0" smtClean="0">
                <a:solidFill>
                  <a:schemeClr val="tx1"/>
                </a:solidFill>
              </a:rPr>
              <a:t>He does not criticise the science itself, nor does he say that the new genetics is intrinsically reductive in itself. He sees the developments in genetics as shaped by what he calls the ‘</a:t>
            </a:r>
            <a:r>
              <a:rPr lang="en-GB" dirty="0" err="1" smtClean="0">
                <a:solidFill>
                  <a:schemeClr val="tx1"/>
                </a:solidFill>
              </a:rPr>
              <a:t>Baconian</a:t>
            </a:r>
            <a:r>
              <a:rPr lang="en-GB" dirty="0" smtClean="0">
                <a:solidFill>
                  <a:schemeClr val="tx1"/>
                </a:solidFill>
              </a:rPr>
              <a:t> Project’ – the aim to eliminate suffering and maximise choice.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dirty="0" smtClean="0"/>
              <a:t>Christian perspectives on </a:t>
            </a:r>
            <a:r>
              <a:rPr lang="en-GB" dirty="0"/>
              <a:t>g</a:t>
            </a:r>
            <a:r>
              <a:rPr lang="en-GB" dirty="0" smtClean="0"/>
              <a:t>enetic </a:t>
            </a:r>
            <a:r>
              <a:rPr lang="en-GB" dirty="0"/>
              <a:t>e</a:t>
            </a:r>
            <a:r>
              <a:rPr lang="en-GB" dirty="0" smtClean="0"/>
              <a:t>ngineering </a:t>
            </a:r>
            <a:r>
              <a:rPr lang="en-GB" dirty="0" smtClean="0"/>
              <a:t>and </a:t>
            </a:r>
            <a:r>
              <a:rPr lang="en-GB" dirty="0"/>
              <a:t>e</a:t>
            </a:r>
            <a:r>
              <a:rPr lang="en-GB" dirty="0" smtClean="0"/>
              <a:t>mbryo </a:t>
            </a:r>
            <a:r>
              <a:rPr lang="en-GB" dirty="0"/>
              <a:t>r</a:t>
            </a:r>
            <a:r>
              <a:rPr lang="en-GB" dirty="0" smtClean="0"/>
              <a:t>esearch</a:t>
            </a:r>
            <a:endParaRPr lang="en-US" dirty="0" smtClean="0"/>
          </a:p>
        </p:txBody>
      </p:sp>
      <p:sp>
        <p:nvSpPr>
          <p:cNvPr id="18435" name="Rectangle 3"/>
          <p:cNvSpPr>
            <a:spLocks noGrp="1" noChangeArrowheads="1"/>
          </p:cNvSpPr>
          <p:nvPr>
            <p:ph type="body" idx="1"/>
          </p:nvPr>
        </p:nvSpPr>
        <p:spPr>
          <a:xfrm>
            <a:off x="179512" y="1628800"/>
            <a:ext cx="8784976" cy="4161854"/>
          </a:xfrm>
        </p:spPr>
        <p:txBody>
          <a:bodyPr/>
          <a:lstStyle/>
          <a:p>
            <a:pPr>
              <a:buClrTx/>
            </a:pPr>
            <a:r>
              <a:rPr lang="en-GB" sz="2200" dirty="0" smtClean="0">
                <a:solidFill>
                  <a:schemeClr val="tx1"/>
                </a:solidFill>
              </a:rPr>
              <a:t>The sanctity of life is a key theme with which to approach the questions of genetic engineering and embryo research. </a:t>
            </a:r>
          </a:p>
          <a:p>
            <a:pPr>
              <a:buClrTx/>
            </a:pPr>
            <a:r>
              <a:rPr lang="en-GB" sz="2200" dirty="0" smtClean="0">
                <a:solidFill>
                  <a:schemeClr val="tx1"/>
                </a:solidFill>
              </a:rPr>
              <a:t>The Bible teaches that God created the human in his image and so human life has intrinsic value. </a:t>
            </a:r>
          </a:p>
          <a:p>
            <a:pPr>
              <a:buClrTx/>
            </a:pPr>
            <a:r>
              <a:rPr lang="en-GB" sz="2200" dirty="0" smtClean="0">
                <a:solidFill>
                  <a:schemeClr val="tx1"/>
                </a:solidFill>
              </a:rPr>
              <a:t>Using an embryo for the sake of another human is wrong, as the embryo has intrinsic worth. </a:t>
            </a:r>
          </a:p>
          <a:p>
            <a:pPr>
              <a:buClrTx/>
            </a:pPr>
            <a:r>
              <a:rPr lang="en-GB" sz="2200" dirty="0" smtClean="0">
                <a:solidFill>
                  <a:schemeClr val="tx1"/>
                </a:solidFill>
              </a:rPr>
              <a:t>Any technology that creates spare embryos to be used or discarded is wrong. </a:t>
            </a:r>
          </a:p>
          <a:p>
            <a:pPr>
              <a:buClrTx/>
            </a:pPr>
            <a:r>
              <a:rPr lang="en-GB" sz="2200" dirty="0" smtClean="0">
                <a:solidFill>
                  <a:schemeClr val="tx1"/>
                </a:solidFill>
              </a:rPr>
              <a:t>However, there are not the same objections to using adult stem cells or to the modification of animals or plants.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dirty="0" smtClean="0"/>
              <a:t>Christian perspectives on </a:t>
            </a:r>
            <a:r>
              <a:rPr lang="en-GB" dirty="0" smtClean="0"/>
              <a:t>genetic </a:t>
            </a:r>
            <a:r>
              <a:rPr lang="en-GB" dirty="0"/>
              <a:t>e</a:t>
            </a:r>
            <a:r>
              <a:rPr lang="en-GB" dirty="0" smtClean="0"/>
              <a:t>ngineering </a:t>
            </a:r>
            <a:r>
              <a:rPr lang="en-GB" dirty="0" smtClean="0"/>
              <a:t>and </a:t>
            </a:r>
            <a:r>
              <a:rPr lang="en-GB" dirty="0" smtClean="0"/>
              <a:t>embryo </a:t>
            </a:r>
            <a:r>
              <a:rPr lang="en-GB" dirty="0"/>
              <a:t>r</a:t>
            </a:r>
            <a:r>
              <a:rPr lang="en-GB" dirty="0" smtClean="0"/>
              <a:t>esearch</a:t>
            </a:r>
            <a:endParaRPr lang="en-US" dirty="0" smtClean="0"/>
          </a:p>
        </p:txBody>
      </p:sp>
      <p:sp>
        <p:nvSpPr>
          <p:cNvPr id="19459" name="Rectangle 3"/>
          <p:cNvSpPr>
            <a:spLocks noGrp="1" noChangeArrowheads="1"/>
          </p:cNvSpPr>
          <p:nvPr>
            <p:ph type="body" idx="1"/>
          </p:nvPr>
        </p:nvSpPr>
        <p:spPr>
          <a:xfrm>
            <a:off x="406400" y="1772816"/>
            <a:ext cx="8205788" cy="4018384"/>
          </a:xfrm>
        </p:spPr>
        <p:txBody>
          <a:bodyPr/>
          <a:lstStyle/>
          <a:p>
            <a:pPr>
              <a:buClrTx/>
            </a:pPr>
            <a:r>
              <a:rPr lang="en-GB" sz="2800" dirty="0" smtClean="0">
                <a:solidFill>
                  <a:schemeClr val="tx1"/>
                </a:solidFill>
              </a:rPr>
              <a:t>Catholic ethics are based on Natural Law and so are positive about advances in science that improve human life, but never at the expense of human life, which is sacred from the moment of conception.</a:t>
            </a:r>
          </a:p>
          <a:p>
            <a:pPr>
              <a:buClrTx/>
            </a:pPr>
            <a:r>
              <a:rPr lang="en-GB" sz="2800" dirty="0" smtClean="0">
                <a:solidFill>
                  <a:schemeClr val="tx1"/>
                </a:solidFill>
              </a:rPr>
              <a:t>Catholics claim that certain actions are intrinsically evil, as they go against what it is to be human.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Christian perspectives on </a:t>
            </a:r>
            <a:r>
              <a:rPr lang="en-GB" dirty="0" smtClean="0"/>
              <a:t>genetic </a:t>
            </a:r>
            <a:r>
              <a:rPr lang="en-GB" dirty="0"/>
              <a:t>e</a:t>
            </a:r>
            <a:r>
              <a:rPr lang="en-GB" dirty="0" smtClean="0"/>
              <a:t>ngineering </a:t>
            </a:r>
            <a:r>
              <a:rPr lang="en-GB" dirty="0" smtClean="0"/>
              <a:t>and </a:t>
            </a:r>
            <a:r>
              <a:rPr lang="en-GB" dirty="0" smtClean="0"/>
              <a:t>embryo </a:t>
            </a:r>
            <a:r>
              <a:rPr lang="en-GB" dirty="0"/>
              <a:t>r</a:t>
            </a:r>
            <a:r>
              <a:rPr lang="en-GB" dirty="0" smtClean="0"/>
              <a:t>esearch</a:t>
            </a:r>
            <a:endParaRPr lang="en-US" dirty="0" smtClean="0"/>
          </a:p>
        </p:txBody>
      </p:sp>
      <p:sp>
        <p:nvSpPr>
          <p:cNvPr id="20483" name="Rectangle 3"/>
          <p:cNvSpPr>
            <a:spLocks noGrp="1" noChangeArrowheads="1"/>
          </p:cNvSpPr>
          <p:nvPr>
            <p:ph type="body" idx="1"/>
          </p:nvPr>
        </p:nvSpPr>
        <p:spPr>
          <a:xfrm>
            <a:off x="406400" y="1772816"/>
            <a:ext cx="8205788" cy="4018384"/>
          </a:xfrm>
        </p:spPr>
        <p:txBody>
          <a:bodyPr/>
          <a:lstStyle/>
          <a:p>
            <a:pPr>
              <a:buClrTx/>
            </a:pPr>
            <a:r>
              <a:rPr lang="en-GB" sz="2800" dirty="0" smtClean="0">
                <a:solidFill>
                  <a:schemeClr val="tx1"/>
                </a:solidFill>
              </a:rPr>
              <a:t>Evil is seen as falling short of what humans are intended to be and is a result of free will. </a:t>
            </a:r>
          </a:p>
          <a:p>
            <a:pPr>
              <a:buClrTx/>
            </a:pPr>
            <a:r>
              <a:rPr lang="en-GB" sz="2800" dirty="0" smtClean="0">
                <a:solidFill>
                  <a:schemeClr val="tx1"/>
                </a:solidFill>
              </a:rPr>
              <a:t>They make a distinction between doing evil and suffering an evil. </a:t>
            </a:r>
          </a:p>
          <a:p>
            <a:pPr>
              <a:buClrTx/>
            </a:pPr>
            <a:r>
              <a:rPr lang="en-GB" sz="2800" dirty="0" smtClean="0">
                <a:solidFill>
                  <a:schemeClr val="tx1"/>
                </a:solidFill>
              </a:rPr>
              <a:t>Humans who are physically impaired are suffering an evil because they fall short of what it is to be fully human. </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dirty="0" smtClean="0"/>
              <a:t>Christian perspectives on </a:t>
            </a:r>
            <a:r>
              <a:rPr lang="en-GB" dirty="0" smtClean="0"/>
              <a:t>genetic </a:t>
            </a:r>
            <a:r>
              <a:rPr lang="en-GB" dirty="0"/>
              <a:t>e</a:t>
            </a:r>
            <a:r>
              <a:rPr lang="en-GB" dirty="0" smtClean="0"/>
              <a:t>ngineering </a:t>
            </a:r>
            <a:r>
              <a:rPr lang="en-GB" dirty="0" smtClean="0"/>
              <a:t>and </a:t>
            </a:r>
            <a:r>
              <a:rPr lang="en-GB" dirty="0" smtClean="0"/>
              <a:t>embryo </a:t>
            </a:r>
            <a:r>
              <a:rPr lang="en-GB" dirty="0"/>
              <a:t>r</a:t>
            </a:r>
            <a:r>
              <a:rPr lang="en-GB" dirty="0" smtClean="0"/>
              <a:t>esearch</a:t>
            </a:r>
            <a:endParaRPr lang="en-US" dirty="0" smtClean="0"/>
          </a:p>
        </p:txBody>
      </p:sp>
      <p:sp>
        <p:nvSpPr>
          <p:cNvPr id="21507" name="Rectangle 3"/>
          <p:cNvSpPr>
            <a:spLocks noGrp="1" noChangeArrowheads="1"/>
          </p:cNvSpPr>
          <p:nvPr>
            <p:ph type="body" idx="1"/>
          </p:nvPr>
        </p:nvSpPr>
        <p:spPr>
          <a:xfrm>
            <a:off x="406400" y="1772816"/>
            <a:ext cx="8205788" cy="4018384"/>
          </a:xfrm>
        </p:spPr>
        <p:txBody>
          <a:bodyPr/>
          <a:lstStyle/>
          <a:p>
            <a:pPr>
              <a:buClrTx/>
            </a:pPr>
            <a:r>
              <a:rPr lang="en-GB" sz="2800" dirty="0" smtClean="0">
                <a:solidFill>
                  <a:schemeClr val="tx1"/>
                </a:solidFill>
              </a:rPr>
              <a:t>Correcting these impairments is therefore a good thing – but the use of genetic engineering to achieve this is still ruled out. </a:t>
            </a:r>
          </a:p>
          <a:p>
            <a:pPr>
              <a:buClrTx/>
            </a:pPr>
            <a:r>
              <a:rPr lang="en-GB" sz="2800" dirty="0" smtClean="0">
                <a:solidFill>
                  <a:schemeClr val="tx1"/>
                </a:solidFill>
              </a:rPr>
              <a:t>There is also concern that too much stress is placed on being physically perfect and the spiritual side of what it means to be human is neglected.</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dirty="0" smtClean="0"/>
              <a:t>Genetic </a:t>
            </a:r>
            <a:r>
              <a:rPr lang="en-GB" dirty="0" smtClean="0"/>
              <a:t>engineering</a:t>
            </a:r>
            <a:endParaRPr lang="en-US" dirty="0" smtClean="0"/>
          </a:p>
        </p:txBody>
      </p:sp>
      <p:sp>
        <p:nvSpPr>
          <p:cNvPr id="4099" name="Rectangle 3"/>
          <p:cNvSpPr>
            <a:spLocks noGrp="1" noChangeArrowheads="1"/>
          </p:cNvSpPr>
          <p:nvPr>
            <p:ph type="body" idx="1"/>
          </p:nvPr>
        </p:nvSpPr>
        <p:spPr/>
        <p:txBody>
          <a:bodyPr/>
          <a:lstStyle/>
          <a:p>
            <a:pPr>
              <a:buClrTx/>
            </a:pPr>
            <a:r>
              <a:rPr lang="en-GB" dirty="0" smtClean="0">
                <a:solidFill>
                  <a:schemeClr val="tx1"/>
                </a:solidFill>
              </a:rPr>
              <a:t>It was in the mid-1970s that scientists first discovered how to move pieces of genetic material from one species to another – this came to be called genetic engineering. </a:t>
            </a:r>
          </a:p>
          <a:p>
            <a:pPr>
              <a:buClrTx/>
            </a:pPr>
            <a:r>
              <a:rPr lang="en-GB" dirty="0" smtClean="0">
                <a:solidFill>
                  <a:schemeClr val="tx1"/>
                </a:solidFill>
              </a:rPr>
              <a:t>Some said that this was simply an extension of what breeders of plants and animals had been doing for hundreds of years and what nature did through evolution and natural selection, but others claimed that it was ‘playing God’ and was unnatural.</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dirty="0" smtClean="0"/>
              <a:t>Christian perspectives on </a:t>
            </a:r>
            <a:r>
              <a:rPr lang="en-GB" dirty="0" smtClean="0"/>
              <a:t>genetic engineering </a:t>
            </a:r>
            <a:r>
              <a:rPr lang="en-GB" dirty="0" smtClean="0"/>
              <a:t>and </a:t>
            </a:r>
            <a:r>
              <a:rPr lang="en-GB" dirty="0" smtClean="0"/>
              <a:t>embryo </a:t>
            </a:r>
            <a:r>
              <a:rPr lang="en-GB" dirty="0" smtClean="0"/>
              <a:t>r</a:t>
            </a:r>
            <a:r>
              <a:rPr lang="en-GB" dirty="0" smtClean="0"/>
              <a:t>esearch</a:t>
            </a:r>
            <a:br>
              <a:rPr lang="en-GB" dirty="0" smtClean="0"/>
            </a:br>
            <a:endParaRPr lang="en-US" dirty="0" smtClean="0"/>
          </a:p>
        </p:txBody>
      </p:sp>
      <p:sp>
        <p:nvSpPr>
          <p:cNvPr id="22531" name="Rectangle 3"/>
          <p:cNvSpPr>
            <a:spLocks noGrp="1" noChangeArrowheads="1"/>
          </p:cNvSpPr>
          <p:nvPr>
            <p:ph type="body" idx="1"/>
          </p:nvPr>
        </p:nvSpPr>
        <p:spPr/>
        <p:txBody>
          <a:bodyPr/>
          <a:lstStyle/>
          <a:p>
            <a:pPr>
              <a:buClrTx/>
            </a:pPr>
            <a:r>
              <a:rPr lang="en-GB" sz="2800" dirty="0" smtClean="0">
                <a:solidFill>
                  <a:schemeClr val="tx1"/>
                </a:solidFill>
              </a:rPr>
              <a:t>The Catholic Church rules out embryo research as being unnatural and destroying life, but it approves of genetic engineering which respects human life and human rights on the basis of its help for the individual and society.</a:t>
            </a:r>
          </a:p>
          <a:p>
            <a:pPr>
              <a:buClrTx/>
            </a:pPr>
            <a:r>
              <a:rPr lang="en-GB" sz="2800" dirty="0" smtClean="0">
                <a:solidFill>
                  <a:schemeClr val="tx1"/>
                </a:solidFill>
              </a:rPr>
              <a:t>Other Christian churches may take a different view and follow a Situation ethics line based on agape.</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dirty="0" smtClean="0"/>
              <a:t>Transplantation and </a:t>
            </a:r>
            <a:r>
              <a:rPr lang="en-GB" dirty="0" smtClean="0"/>
              <a:t>xenotransplantation</a:t>
            </a:r>
            <a:endParaRPr lang="en-US" dirty="0" smtClean="0"/>
          </a:p>
        </p:txBody>
      </p:sp>
      <p:sp>
        <p:nvSpPr>
          <p:cNvPr id="23555" name="Rectangle 3"/>
          <p:cNvSpPr>
            <a:spLocks noGrp="1" noChangeArrowheads="1"/>
          </p:cNvSpPr>
          <p:nvPr>
            <p:ph type="body" idx="1"/>
          </p:nvPr>
        </p:nvSpPr>
        <p:spPr>
          <a:xfrm>
            <a:off x="406400" y="1700808"/>
            <a:ext cx="8205788" cy="4090392"/>
          </a:xfrm>
        </p:spPr>
        <p:txBody>
          <a:bodyPr/>
          <a:lstStyle/>
          <a:p>
            <a:pPr>
              <a:buClrTx/>
            </a:pPr>
            <a:r>
              <a:rPr lang="en-GB" sz="2600" dirty="0" smtClean="0">
                <a:solidFill>
                  <a:schemeClr val="tx1"/>
                </a:solidFill>
              </a:rPr>
              <a:t>Transplants save many lives each year, but donor organs are scarce and there are not enough for everyone who needs them. </a:t>
            </a:r>
          </a:p>
          <a:p>
            <a:pPr>
              <a:buClrTx/>
            </a:pPr>
            <a:r>
              <a:rPr lang="en-GB" sz="2600" dirty="0" smtClean="0">
                <a:solidFill>
                  <a:schemeClr val="tx1"/>
                </a:solidFill>
              </a:rPr>
              <a:t>This shortage has led scientists to search for new ways to help patients needing transplants.</a:t>
            </a:r>
          </a:p>
          <a:p>
            <a:pPr>
              <a:buClrTx/>
            </a:pPr>
            <a:r>
              <a:rPr lang="en-GB" sz="2600" dirty="0" smtClean="0">
                <a:solidFill>
                  <a:schemeClr val="tx1"/>
                </a:solidFill>
              </a:rPr>
              <a:t>Xenotransplantation, the transplantation of organs from animals into humans, is a possible solution to the problem.</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dirty="0" smtClean="0"/>
              <a:t>Transplantation and </a:t>
            </a:r>
            <a:r>
              <a:rPr lang="en-GB" dirty="0" smtClean="0"/>
              <a:t>xenotransplantation</a:t>
            </a:r>
            <a:endParaRPr lang="en-US" dirty="0" smtClean="0"/>
          </a:p>
        </p:txBody>
      </p:sp>
      <p:sp>
        <p:nvSpPr>
          <p:cNvPr id="24579" name="Rectangle 3"/>
          <p:cNvSpPr>
            <a:spLocks noGrp="1" noChangeArrowheads="1"/>
          </p:cNvSpPr>
          <p:nvPr>
            <p:ph type="body" idx="1"/>
          </p:nvPr>
        </p:nvSpPr>
        <p:spPr/>
        <p:txBody>
          <a:bodyPr/>
          <a:lstStyle/>
          <a:p>
            <a:pPr marL="0" indent="0">
              <a:buNone/>
            </a:pPr>
            <a:r>
              <a:rPr lang="en-GB" dirty="0" smtClean="0">
                <a:solidFill>
                  <a:schemeClr val="tx1"/>
                </a:solidFill>
              </a:rPr>
              <a:t>There are complex ethical and safety issues which need to be addressed:</a:t>
            </a:r>
          </a:p>
          <a:p>
            <a:pPr lvl="1">
              <a:buClrTx/>
            </a:pPr>
            <a:r>
              <a:rPr lang="en-GB" sz="2400" dirty="0" smtClean="0">
                <a:solidFill>
                  <a:schemeClr val="tx1"/>
                </a:solidFill>
              </a:rPr>
              <a:t>the ethics of using animals to make ‘spare parts’ for humans</a:t>
            </a:r>
          </a:p>
          <a:p>
            <a:pPr lvl="1">
              <a:buClrTx/>
            </a:pPr>
            <a:r>
              <a:rPr lang="en-GB" sz="2400" dirty="0" smtClean="0">
                <a:solidFill>
                  <a:schemeClr val="tx1"/>
                </a:solidFill>
              </a:rPr>
              <a:t>the ethics of producing genetically modified pigs containing human genes</a:t>
            </a:r>
          </a:p>
          <a:p>
            <a:pPr lvl="1">
              <a:buClrTx/>
            </a:pPr>
            <a:r>
              <a:rPr lang="en-GB" sz="2400" dirty="0" smtClean="0">
                <a:solidFill>
                  <a:schemeClr val="tx1"/>
                </a:solidFill>
              </a:rPr>
              <a:t>the suffering of the animals</a:t>
            </a:r>
          </a:p>
          <a:p>
            <a:pPr lvl="1">
              <a:buClrTx/>
            </a:pPr>
            <a:r>
              <a:rPr lang="en-GB" sz="2400" dirty="0" smtClean="0">
                <a:solidFill>
                  <a:schemeClr val="tx1"/>
                </a:solidFill>
              </a:rPr>
              <a:t>the protection of patients</a:t>
            </a:r>
          </a:p>
          <a:p>
            <a:pPr lvl="1">
              <a:buClrTx/>
            </a:pPr>
            <a:r>
              <a:rPr lang="en-GB" sz="2400" dirty="0" smtClean="0">
                <a:solidFill>
                  <a:schemeClr val="tx1"/>
                </a:solidFill>
              </a:rPr>
              <a:t>the cost to the NHS of animal to human transplants.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dirty="0" smtClean="0"/>
              <a:t>Christian </a:t>
            </a:r>
            <a:r>
              <a:rPr lang="en-GB" dirty="0" smtClean="0"/>
              <a:t>perspectives </a:t>
            </a:r>
            <a:r>
              <a:rPr lang="en-GB" dirty="0" smtClean="0"/>
              <a:t>on </a:t>
            </a:r>
            <a:r>
              <a:rPr lang="en-GB" dirty="0" smtClean="0"/>
              <a:t>xenotransplantation</a:t>
            </a:r>
            <a:endParaRPr lang="en-US" dirty="0" smtClean="0"/>
          </a:p>
        </p:txBody>
      </p:sp>
      <p:sp>
        <p:nvSpPr>
          <p:cNvPr id="25603" name="Rectangle 3"/>
          <p:cNvSpPr>
            <a:spLocks noGrp="1" noChangeArrowheads="1"/>
          </p:cNvSpPr>
          <p:nvPr>
            <p:ph type="body" idx="1"/>
          </p:nvPr>
        </p:nvSpPr>
        <p:spPr>
          <a:xfrm>
            <a:off x="323528" y="1484784"/>
            <a:ext cx="8352928" cy="4306416"/>
          </a:xfrm>
        </p:spPr>
        <p:txBody>
          <a:bodyPr/>
          <a:lstStyle/>
          <a:p>
            <a:pPr>
              <a:buClrTx/>
            </a:pPr>
            <a:r>
              <a:rPr lang="en-GB" sz="2200" dirty="0" smtClean="0">
                <a:solidFill>
                  <a:schemeClr val="tx1"/>
                </a:solidFill>
              </a:rPr>
              <a:t>The Bible teaches that humans are responsible for others before God – so any decision about xenotransplantation without considering the society as a whole cannot be justified. </a:t>
            </a:r>
          </a:p>
          <a:p>
            <a:pPr>
              <a:buClrTx/>
            </a:pPr>
            <a:r>
              <a:rPr lang="en-GB" sz="2200" dirty="0" smtClean="0">
                <a:solidFill>
                  <a:schemeClr val="tx1"/>
                </a:solidFill>
              </a:rPr>
              <a:t>From the Judaeo-Christian viewpoint the innate value of the animals must also be considered, so that they are not simply exploited instrumentally or perceived only as their utility value. </a:t>
            </a:r>
          </a:p>
          <a:p>
            <a:pPr>
              <a:buClrTx/>
            </a:pPr>
            <a:r>
              <a:rPr lang="en-GB" sz="2200" dirty="0" smtClean="0">
                <a:solidFill>
                  <a:schemeClr val="tx1"/>
                </a:solidFill>
              </a:rPr>
              <a:t>The welfare of humans and the welfare of animals need to be weighed up.</a:t>
            </a:r>
          </a:p>
          <a:p>
            <a:pPr>
              <a:buClrTx/>
            </a:pPr>
            <a:r>
              <a:rPr lang="en-GB" sz="2200" dirty="0" smtClean="0">
                <a:solidFill>
                  <a:schemeClr val="tx1"/>
                </a:solidFill>
              </a:rPr>
              <a:t>Christian ethics would also consider the value of humans and how we see our bodies.</a:t>
            </a:r>
            <a:endParaRPr lang="en-US" sz="22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7504" y="188640"/>
            <a:ext cx="8610600" cy="1066800"/>
          </a:xfrm>
        </p:spPr>
        <p:txBody>
          <a:bodyPr/>
          <a:lstStyle/>
          <a:p>
            <a:r>
              <a:rPr lang="en-GB" dirty="0" smtClean="0"/>
              <a:t>The </a:t>
            </a:r>
            <a:r>
              <a:rPr lang="en-GB" dirty="0" smtClean="0"/>
              <a:t>ethical </a:t>
            </a:r>
            <a:r>
              <a:rPr lang="en-GB" dirty="0"/>
              <a:t>i</a:t>
            </a:r>
            <a:r>
              <a:rPr lang="en-GB" dirty="0" smtClean="0"/>
              <a:t>ssues </a:t>
            </a:r>
            <a:r>
              <a:rPr lang="en-GB" dirty="0" smtClean="0"/>
              <a:t>in </a:t>
            </a:r>
            <a:r>
              <a:rPr lang="en-GB" dirty="0" smtClean="0"/>
              <a:t>human </a:t>
            </a:r>
            <a:r>
              <a:rPr lang="en-GB" dirty="0"/>
              <a:t>e</a:t>
            </a:r>
            <a:r>
              <a:rPr lang="en-GB" dirty="0" smtClean="0"/>
              <a:t>xperimentation</a:t>
            </a:r>
            <a:endParaRPr lang="en-US" dirty="0" smtClean="0"/>
          </a:p>
        </p:txBody>
      </p:sp>
      <p:sp>
        <p:nvSpPr>
          <p:cNvPr id="26627" name="Rectangle 3"/>
          <p:cNvSpPr>
            <a:spLocks noGrp="1" noChangeArrowheads="1"/>
          </p:cNvSpPr>
          <p:nvPr>
            <p:ph type="body" idx="1"/>
          </p:nvPr>
        </p:nvSpPr>
        <p:spPr>
          <a:xfrm>
            <a:off x="539552" y="1412776"/>
            <a:ext cx="8136904" cy="4378424"/>
          </a:xfrm>
        </p:spPr>
        <p:txBody>
          <a:bodyPr/>
          <a:lstStyle/>
          <a:p>
            <a:pPr marL="0" indent="0">
              <a:buNone/>
            </a:pPr>
            <a:r>
              <a:rPr lang="en-GB" dirty="0" smtClean="0">
                <a:solidFill>
                  <a:schemeClr val="tx1"/>
                </a:solidFill>
              </a:rPr>
              <a:t>Problems arise with vulnerable minorities especially in gaining informed consent – these vulnerable minorities include:</a:t>
            </a:r>
          </a:p>
          <a:p>
            <a:pPr lvl="1">
              <a:buClrTx/>
            </a:pPr>
            <a:r>
              <a:rPr lang="en-GB" dirty="0" smtClean="0">
                <a:solidFill>
                  <a:schemeClr val="tx1"/>
                </a:solidFill>
              </a:rPr>
              <a:t>embryos, foetuses and children</a:t>
            </a:r>
          </a:p>
          <a:p>
            <a:pPr lvl="1">
              <a:buClrTx/>
            </a:pPr>
            <a:r>
              <a:rPr lang="en-GB" dirty="0" smtClean="0">
                <a:solidFill>
                  <a:schemeClr val="tx1"/>
                </a:solidFill>
              </a:rPr>
              <a:t>ethnic minorities</a:t>
            </a:r>
          </a:p>
          <a:p>
            <a:pPr lvl="1">
              <a:buClrTx/>
            </a:pPr>
            <a:r>
              <a:rPr lang="en-GB" dirty="0" smtClean="0">
                <a:solidFill>
                  <a:schemeClr val="tx1"/>
                </a:solidFill>
              </a:rPr>
              <a:t>poor people in developing countries</a:t>
            </a:r>
          </a:p>
          <a:p>
            <a:pPr lvl="1">
              <a:buClrTx/>
            </a:pPr>
            <a:r>
              <a:rPr lang="en-GB" dirty="0" smtClean="0">
                <a:solidFill>
                  <a:schemeClr val="tx1"/>
                </a:solidFill>
              </a:rPr>
              <a:t>groups who could be ‘forced’ or open to inducements, such as prisoners, members of armed forces, students and employees</a:t>
            </a:r>
          </a:p>
          <a:p>
            <a:pPr lvl="1">
              <a:buClrTx/>
            </a:pPr>
            <a:r>
              <a:rPr lang="en-GB" dirty="0" smtClean="0">
                <a:solidFill>
                  <a:schemeClr val="tx1"/>
                </a:solidFill>
              </a:rPr>
              <a:t>old or dying patients</a:t>
            </a:r>
          </a:p>
          <a:p>
            <a:pPr lvl="1">
              <a:buClrTx/>
            </a:pPr>
            <a:r>
              <a:rPr lang="en-GB" dirty="0" smtClean="0">
                <a:solidFill>
                  <a:schemeClr val="tx1"/>
                </a:solidFill>
              </a:rPr>
              <a:t>pregnant women</a:t>
            </a:r>
          </a:p>
          <a:p>
            <a:pPr lvl="1">
              <a:buClrTx/>
            </a:pPr>
            <a:r>
              <a:rPr lang="en-GB" dirty="0" smtClean="0">
                <a:solidFill>
                  <a:schemeClr val="tx1"/>
                </a:solidFill>
              </a:rPr>
              <a:t>people with genetic diseases.</a:t>
            </a:r>
            <a:endParaRPr lang="en-US"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dirty="0" smtClean="0"/>
              <a:t>Christian </a:t>
            </a:r>
            <a:r>
              <a:rPr lang="en-GB" dirty="0"/>
              <a:t>p</a:t>
            </a:r>
            <a:r>
              <a:rPr lang="en-GB" dirty="0" smtClean="0"/>
              <a:t>erspectives on human experimentation</a:t>
            </a:r>
            <a:endParaRPr lang="en-US" dirty="0" smtClean="0"/>
          </a:p>
        </p:txBody>
      </p:sp>
      <p:sp>
        <p:nvSpPr>
          <p:cNvPr id="27651" name="Rectangle 3"/>
          <p:cNvSpPr>
            <a:spLocks noGrp="1" noChangeArrowheads="1"/>
          </p:cNvSpPr>
          <p:nvPr>
            <p:ph type="body" idx="1"/>
          </p:nvPr>
        </p:nvSpPr>
        <p:spPr>
          <a:xfrm>
            <a:off x="406400" y="1700808"/>
            <a:ext cx="8205788" cy="4090392"/>
          </a:xfrm>
        </p:spPr>
        <p:txBody>
          <a:bodyPr/>
          <a:lstStyle/>
          <a:p>
            <a:pPr>
              <a:buClrTx/>
            </a:pPr>
            <a:r>
              <a:rPr lang="en-GB" dirty="0" smtClean="0">
                <a:solidFill>
                  <a:schemeClr val="tx1"/>
                </a:solidFill>
              </a:rPr>
              <a:t>The Bible can help with the ethical issues involved in using humans for experimentation. </a:t>
            </a:r>
          </a:p>
          <a:p>
            <a:pPr>
              <a:buClrTx/>
            </a:pPr>
            <a:r>
              <a:rPr lang="en-GB" dirty="0" smtClean="0">
                <a:solidFill>
                  <a:schemeClr val="tx1"/>
                </a:solidFill>
              </a:rPr>
              <a:t>The Golden Rule of treating others as you would wish to be treated means that researchers must always put the needs of the volunteer before their own interests and the experiment.</a:t>
            </a:r>
          </a:p>
          <a:p>
            <a:pPr>
              <a:buClrTx/>
            </a:pPr>
            <a:r>
              <a:rPr lang="en-GB" dirty="0" smtClean="0">
                <a:solidFill>
                  <a:schemeClr val="tx1"/>
                </a:solidFill>
              </a:rPr>
              <a:t>As all human life is considered sacred because people are made in God’s image (Genesis 1:17) it is wrong to use someone as a means to an end, however good that end may seem.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dirty="0" smtClean="0"/>
              <a:t>Christian </a:t>
            </a:r>
            <a:r>
              <a:rPr lang="en-GB" dirty="0"/>
              <a:t>p</a:t>
            </a:r>
            <a:r>
              <a:rPr lang="en-GB" dirty="0" smtClean="0"/>
              <a:t>erspectives on human experimentation</a:t>
            </a:r>
            <a:endParaRPr lang="en-US" dirty="0" smtClean="0"/>
          </a:p>
        </p:txBody>
      </p:sp>
      <p:sp>
        <p:nvSpPr>
          <p:cNvPr id="28675" name="Rectangle 3"/>
          <p:cNvSpPr>
            <a:spLocks noGrp="1" noChangeArrowheads="1"/>
          </p:cNvSpPr>
          <p:nvPr>
            <p:ph type="body" idx="1"/>
          </p:nvPr>
        </p:nvSpPr>
        <p:spPr>
          <a:xfrm>
            <a:off x="406400" y="1556792"/>
            <a:ext cx="8205788" cy="4248472"/>
          </a:xfrm>
        </p:spPr>
        <p:txBody>
          <a:bodyPr/>
          <a:lstStyle/>
          <a:p>
            <a:pPr>
              <a:buClrTx/>
            </a:pPr>
            <a:r>
              <a:rPr lang="en-GB" sz="2600" dirty="0" smtClean="0">
                <a:solidFill>
                  <a:schemeClr val="tx1"/>
                </a:solidFill>
              </a:rPr>
              <a:t>Nobody should be forced to take part in an experiment, and the aim of all experimentation on humans should be to restore to health.</a:t>
            </a:r>
          </a:p>
          <a:p>
            <a:pPr>
              <a:buClrTx/>
            </a:pPr>
            <a:r>
              <a:rPr lang="en-GB" sz="2600" dirty="0" smtClean="0">
                <a:solidFill>
                  <a:schemeClr val="tx1"/>
                </a:solidFill>
              </a:rPr>
              <a:t>Christians believe that all creation and their knowledge of it is given by God. </a:t>
            </a:r>
          </a:p>
          <a:p>
            <a:pPr>
              <a:buClrTx/>
            </a:pPr>
            <a:r>
              <a:rPr lang="en-GB" sz="2600" dirty="0" smtClean="0">
                <a:solidFill>
                  <a:schemeClr val="tx1"/>
                </a:solidFill>
              </a:rPr>
              <a:t>Humans are God’s and so are not ours to manipulate for our own or other’s gains – even if the research aims to improve the well-being and health of humans.</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79512" y="188640"/>
            <a:ext cx="8610600" cy="1066800"/>
          </a:xfrm>
        </p:spPr>
        <p:txBody>
          <a:bodyPr/>
          <a:lstStyle/>
          <a:p>
            <a:r>
              <a:rPr lang="en-GB" dirty="0" smtClean="0"/>
              <a:t>The </a:t>
            </a:r>
            <a:r>
              <a:rPr lang="en-GB" dirty="0"/>
              <a:t>e</a:t>
            </a:r>
            <a:r>
              <a:rPr lang="en-GB" dirty="0" smtClean="0"/>
              <a:t>thical issues in animal experimentation</a:t>
            </a:r>
            <a:endParaRPr lang="en-US" dirty="0" smtClean="0"/>
          </a:p>
        </p:txBody>
      </p:sp>
      <p:sp>
        <p:nvSpPr>
          <p:cNvPr id="29699" name="Rectangle 3"/>
          <p:cNvSpPr>
            <a:spLocks noGrp="1" noChangeArrowheads="1"/>
          </p:cNvSpPr>
          <p:nvPr>
            <p:ph type="body" idx="1"/>
          </p:nvPr>
        </p:nvSpPr>
        <p:spPr>
          <a:xfrm>
            <a:off x="323528" y="1556792"/>
            <a:ext cx="8352928" cy="4104456"/>
          </a:xfrm>
        </p:spPr>
        <p:txBody>
          <a:bodyPr/>
          <a:lstStyle/>
          <a:p>
            <a:pPr>
              <a:buClrTx/>
            </a:pPr>
            <a:r>
              <a:rPr lang="en-GB" sz="2200" dirty="0" smtClean="0">
                <a:solidFill>
                  <a:schemeClr val="tx1"/>
                </a:solidFill>
              </a:rPr>
              <a:t>Those who support animal research and testing say that the benefits that they produce for humans and companion and domesticated animals outweigh the harm to the animals used for the studies. </a:t>
            </a:r>
          </a:p>
          <a:p>
            <a:pPr>
              <a:buClrTx/>
            </a:pPr>
            <a:r>
              <a:rPr lang="en-GB" sz="2200" dirty="0" smtClean="0">
                <a:solidFill>
                  <a:schemeClr val="tx1"/>
                </a:solidFill>
              </a:rPr>
              <a:t>This approach sees animals as of instrumental rather than intrinsic value.</a:t>
            </a:r>
          </a:p>
          <a:p>
            <a:pPr>
              <a:buClrTx/>
            </a:pPr>
            <a:r>
              <a:rPr lang="en-GB" sz="2200" dirty="0" smtClean="0">
                <a:solidFill>
                  <a:schemeClr val="tx1"/>
                </a:solidFill>
              </a:rPr>
              <a:t>Scientists try to use techniques that are less invasive, give the animals as good a life as possible and, where possible, replace experiments using live higher animals with ones using animal tissue, cell cultures, bacteria, computer models or, if safe, human volunteers.</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7504" y="188640"/>
            <a:ext cx="8610600" cy="1066800"/>
          </a:xfrm>
        </p:spPr>
        <p:txBody>
          <a:bodyPr/>
          <a:lstStyle/>
          <a:p>
            <a:r>
              <a:rPr lang="en-GB" dirty="0" smtClean="0"/>
              <a:t>The ethical issues in animal experimentation</a:t>
            </a:r>
            <a:endParaRPr lang="en-US" dirty="0" smtClean="0"/>
          </a:p>
        </p:txBody>
      </p:sp>
      <p:sp>
        <p:nvSpPr>
          <p:cNvPr id="30723" name="Rectangle 3"/>
          <p:cNvSpPr>
            <a:spLocks noGrp="1" noChangeArrowheads="1"/>
          </p:cNvSpPr>
          <p:nvPr>
            <p:ph type="body" idx="1"/>
          </p:nvPr>
        </p:nvSpPr>
        <p:spPr>
          <a:xfrm>
            <a:off x="251520" y="1556792"/>
            <a:ext cx="8568952" cy="4234408"/>
          </a:xfrm>
        </p:spPr>
        <p:txBody>
          <a:bodyPr/>
          <a:lstStyle/>
          <a:p>
            <a:pPr>
              <a:buClrTx/>
            </a:pPr>
            <a:r>
              <a:rPr lang="en-GB" sz="2300" dirty="0" smtClean="0">
                <a:solidFill>
                  <a:schemeClr val="tx1"/>
                </a:solidFill>
              </a:rPr>
              <a:t>Whether one considers that these experiments are right or wrong depends on whether one considers that animals have rights which are being violated or not.</a:t>
            </a:r>
          </a:p>
          <a:p>
            <a:pPr>
              <a:buClrTx/>
            </a:pPr>
            <a:r>
              <a:rPr lang="en-GB" sz="2300" dirty="0" smtClean="0">
                <a:solidFill>
                  <a:schemeClr val="tx1"/>
                </a:solidFill>
              </a:rPr>
              <a:t>Both the harm done to the animals by experimenting and the potential harm done to the humans by not experimenting can be estimated (though the former is more easily quantified), but experimenting may not be morally equivalent to failing to experiment. </a:t>
            </a:r>
          </a:p>
          <a:p>
            <a:pPr>
              <a:buClrTx/>
            </a:pPr>
            <a:r>
              <a:rPr lang="en-GB" sz="2300" dirty="0" smtClean="0">
                <a:solidFill>
                  <a:schemeClr val="tx1"/>
                </a:solidFill>
              </a:rPr>
              <a:t>This is the question raised by James </a:t>
            </a:r>
            <a:r>
              <a:rPr lang="en-GB" sz="2300" dirty="0" err="1" smtClean="0">
                <a:solidFill>
                  <a:schemeClr val="tx1"/>
                </a:solidFill>
              </a:rPr>
              <a:t>Rachels</a:t>
            </a:r>
            <a:r>
              <a:rPr lang="en-GB" sz="2300" dirty="0" smtClean="0">
                <a:solidFill>
                  <a:schemeClr val="tx1"/>
                </a:solidFill>
              </a:rPr>
              <a:t> – whether deliberately acting is worse than omitting to act.</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dirty="0" smtClean="0"/>
              <a:t>Christian perspectives on animal experimentation</a:t>
            </a:r>
            <a:endParaRPr lang="en-US" dirty="0" smtClean="0"/>
          </a:p>
        </p:txBody>
      </p:sp>
      <p:sp>
        <p:nvSpPr>
          <p:cNvPr id="31747" name="Rectangle 3"/>
          <p:cNvSpPr>
            <a:spLocks noGrp="1" noChangeArrowheads="1"/>
          </p:cNvSpPr>
          <p:nvPr>
            <p:ph type="body" idx="1"/>
          </p:nvPr>
        </p:nvSpPr>
        <p:spPr/>
        <p:txBody>
          <a:bodyPr/>
          <a:lstStyle/>
          <a:p>
            <a:pPr>
              <a:buClrTx/>
            </a:pPr>
            <a:r>
              <a:rPr lang="en-GB" dirty="0" smtClean="0">
                <a:solidFill>
                  <a:schemeClr val="tx1"/>
                </a:solidFill>
              </a:rPr>
              <a:t>The Bible does not say anything directly about experimenting on animals, but the idea of dominion in the first creation story has been interpreted by many Christians as saying that humans have authority over animals, so many Christians would consider that the medical knowledge gained through animal testing makes it justifiable. </a:t>
            </a:r>
          </a:p>
          <a:p>
            <a:pPr>
              <a:buClrTx/>
            </a:pPr>
            <a:r>
              <a:rPr lang="en-GB" dirty="0" smtClean="0">
                <a:solidFill>
                  <a:schemeClr val="tx1"/>
                </a:solidFill>
              </a:rPr>
              <a:t>Human life is seen to have greater value than animal life, but animals should still be treated with respect and care.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dirty="0" smtClean="0"/>
              <a:t>Embryo </a:t>
            </a:r>
            <a:r>
              <a:rPr lang="en-GB" dirty="0" smtClean="0"/>
              <a:t>research</a:t>
            </a:r>
            <a:endParaRPr lang="en-US" dirty="0" smtClean="0"/>
          </a:p>
        </p:txBody>
      </p:sp>
      <p:sp>
        <p:nvSpPr>
          <p:cNvPr id="5123" name="Rectangle 3"/>
          <p:cNvSpPr>
            <a:spLocks noGrp="1" noChangeArrowheads="1"/>
          </p:cNvSpPr>
          <p:nvPr>
            <p:ph type="body" idx="1"/>
          </p:nvPr>
        </p:nvSpPr>
        <p:spPr/>
        <p:txBody>
          <a:bodyPr/>
          <a:lstStyle/>
          <a:p>
            <a:pPr>
              <a:buClrTx/>
            </a:pPr>
            <a:r>
              <a:rPr lang="en-GB" dirty="0" smtClean="0">
                <a:solidFill>
                  <a:schemeClr val="tx1"/>
                </a:solidFill>
              </a:rPr>
              <a:t>Embryo research has as its aim to find cures for serious illnesses using tissue or cells from embryos. </a:t>
            </a:r>
          </a:p>
          <a:p>
            <a:pPr>
              <a:buClrTx/>
            </a:pPr>
            <a:r>
              <a:rPr lang="en-GB" dirty="0" smtClean="0">
                <a:solidFill>
                  <a:schemeClr val="tx1"/>
                </a:solidFill>
              </a:rPr>
              <a:t>Most of this research concentrates on stem cells and the field of regenerative medicine – the repair of damaged organs and body parts. </a:t>
            </a:r>
          </a:p>
          <a:p>
            <a:pPr>
              <a:buClrTx/>
            </a:pPr>
            <a:r>
              <a:rPr lang="en-GB" dirty="0" smtClean="0">
                <a:solidFill>
                  <a:schemeClr val="tx1"/>
                </a:solidFill>
              </a:rPr>
              <a:t>Stem cells can change into other types of cells such as heart cells, muscle cells, nerve cells or skin cells. </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dirty="0" smtClean="0"/>
              <a:t>Christian perspectives on animal experimentation</a:t>
            </a:r>
            <a:endParaRPr lang="en-US" dirty="0" smtClean="0"/>
          </a:p>
        </p:txBody>
      </p:sp>
      <p:sp>
        <p:nvSpPr>
          <p:cNvPr id="32771" name="Rectangle 3"/>
          <p:cNvSpPr>
            <a:spLocks noGrp="1" noChangeArrowheads="1"/>
          </p:cNvSpPr>
          <p:nvPr>
            <p:ph type="body" idx="1"/>
          </p:nvPr>
        </p:nvSpPr>
        <p:spPr>
          <a:xfrm>
            <a:off x="406400" y="1700808"/>
            <a:ext cx="8205788" cy="4090392"/>
          </a:xfrm>
        </p:spPr>
        <p:txBody>
          <a:bodyPr/>
          <a:lstStyle/>
          <a:p>
            <a:pPr>
              <a:buClrTx/>
            </a:pPr>
            <a:r>
              <a:rPr lang="en-GB" dirty="0" smtClean="0">
                <a:solidFill>
                  <a:schemeClr val="tx1"/>
                </a:solidFill>
              </a:rPr>
              <a:t>Scientific research should not result in animals being made to suffer unnecessarily, and must contribute to caring for or saving human lives.</a:t>
            </a:r>
          </a:p>
          <a:p>
            <a:pPr>
              <a:buClrTx/>
            </a:pPr>
            <a:r>
              <a:rPr lang="en-GB" dirty="0" smtClean="0">
                <a:solidFill>
                  <a:schemeClr val="tx1"/>
                </a:solidFill>
              </a:rPr>
              <a:t>The use of animal experimentation makes people question the relationship between animals and humans, whether animals have moral standing, whether we have direct or indirect duties to animals and whether human benefit always outweighs animal suffering.</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12" y="188640"/>
            <a:ext cx="8610600" cy="1066800"/>
          </a:xfrm>
        </p:spPr>
        <p:txBody>
          <a:bodyPr/>
          <a:lstStyle/>
          <a:p>
            <a:r>
              <a:rPr lang="en-GB" dirty="0" smtClean="0"/>
              <a:t>Embryo </a:t>
            </a:r>
            <a:r>
              <a:rPr lang="en-GB" dirty="0" smtClean="0"/>
              <a:t>research</a:t>
            </a:r>
            <a:endParaRPr lang="en-US" dirty="0" smtClean="0"/>
          </a:p>
        </p:txBody>
      </p:sp>
      <p:sp>
        <p:nvSpPr>
          <p:cNvPr id="6147" name="Rectangle 3"/>
          <p:cNvSpPr>
            <a:spLocks noGrp="1" noChangeArrowheads="1"/>
          </p:cNvSpPr>
          <p:nvPr>
            <p:ph type="body" idx="1"/>
          </p:nvPr>
        </p:nvSpPr>
        <p:spPr>
          <a:xfrm>
            <a:off x="323528" y="1340768"/>
            <a:ext cx="8424936" cy="4450432"/>
          </a:xfrm>
        </p:spPr>
        <p:txBody>
          <a:bodyPr/>
          <a:lstStyle/>
          <a:p>
            <a:pPr>
              <a:buClrTx/>
            </a:pPr>
            <a:r>
              <a:rPr lang="en-GB" dirty="0" smtClean="0">
                <a:solidFill>
                  <a:schemeClr val="tx1"/>
                </a:solidFill>
              </a:rPr>
              <a:t>The ultimate stem cells are the system cells in the early embryo because they can develop into every single cell type.</a:t>
            </a:r>
          </a:p>
          <a:p>
            <a:pPr>
              <a:buClrTx/>
            </a:pPr>
            <a:r>
              <a:rPr lang="en-GB" dirty="0" smtClean="0">
                <a:solidFill>
                  <a:schemeClr val="tx1"/>
                </a:solidFill>
              </a:rPr>
              <a:t>There is very little debate over the use of adult stem cells which can be taken from body tissue without harming the patient; so far these are the only ones that have successfully helped patients. </a:t>
            </a:r>
          </a:p>
          <a:p>
            <a:pPr>
              <a:buClrTx/>
            </a:pPr>
            <a:r>
              <a:rPr lang="en-GB" dirty="0" smtClean="0">
                <a:solidFill>
                  <a:schemeClr val="tx1"/>
                </a:solidFill>
              </a:rPr>
              <a:t>Embryonic stem cells are removed from early embryos in a process which destroys the embryo – this makes it inherently problematic as far as ethics is concerned.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116632"/>
            <a:ext cx="8610600" cy="1066800"/>
          </a:xfrm>
        </p:spPr>
        <p:txBody>
          <a:bodyPr/>
          <a:lstStyle/>
          <a:p>
            <a:r>
              <a:rPr lang="en-GB" dirty="0" smtClean="0"/>
              <a:t>Embryo </a:t>
            </a:r>
            <a:r>
              <a:rPr lang="en-GB" dirty="0" smtClean="0"/>
              <a:t>research</a:t>
            </a:r>
            <a:endParaRPr lang="en-US" dirty="0" smtClean="0"/>
          </a:p>
        </p:txBody>
      </p:sp>
      <p:sp>
        <p:nvSpPr>
          <p:cNvPr id="7171" name="Rectangle 3"/>
          <p:cNvSpPr>
            <a:spLocks noGrp="1" noChangeArrowheads="1"/>
          </p:cNvSpPr>
          <p:nvPr>
            <p:ph type="body" idx="1"/>
          </p:nvPr>
        </p:nvSpPr>
        <p:spPr>
          <a:xfrm>
            <a:off x="323528" y="1124744"/>
            <a:ext cx="8424936" cy="4666456"/>
          </a:xfrm>
        </p:spPr>
        <p:txBody>
          <a:bodyPr/>
          <a:lstStyle/>
          <a:p>
            <a:pPr marL="0" indent="0">
              <a:buNone/>
            </a:pPr>
            <a:r>
              <a:rPr lang="en-GB" dirty="0" smtClean="0">
                <a:solidFill>
                  <a:schemeClr val="tx1"/>
                </a:solidFill>
              </a:rPr>
              <a:t>The Human Fertilisation and Embryology Authority allows embryo research for the following purposes only:</a:t>
            </a:r>
          </a:p>
          <a:p>
            <a:pPr lvl="1">
              <a:buClrTx/>
            </a:pPr>
            <a:r>
              <a:rPr lang="en-GB" sz="2200" dirty="0" smtClean="0">
                <a:solidFill>
                  <a:schemeClr val="tx1"/>
                </a:solidFill>
              </a:rPr>
              <a:t>to promote advances in the treatment of infertility</a:t>
            </a:r>
          </a:p>
          <a:p>
            <a:pPr lvl="1">
              <a:buClrTx/>
            </a:pPr>
            <a:r>
              <a:rPr lang="en-GB" sz="2200" dirty="0" smtClean="0">
                <a:solidFill>
                  <a:schemeClr val="tx1"/>
                </a:solidFill>
              </a:rPr>
              <a:t>to increase knowledge about the causes of congenital disease</a:t>
            </a:r>
          </a:p>
          <a:p>
            <a:pPr lvl="1">
              <a:buClrTx/>
            </a:pPr>
            <a:r>
              <a:rPr lang="en-GB" sz="2200" dirty="0" smtClean="0">
                <a:solidFill>
                  <a:schemeClr val="tx1"/>
                </a:solidFill>
              </a:rPr>
              <a:t>to increase knowledge about the causes of miscarriage</a:t>
            </a:r>
          </a:p>
          <a:p>
            <a:pPr lvl="1">
              <a:buClrTx/>
            </a:pPr>
            <a:r>
              <a:rPr lang="en-GB" sz="2200" dirty="0" smtClean="0">
                <a:solidFill>
                  <a:schemeClr val="tx1"/>
                </a:solidFill>
              </a:rPr>
              <a:t>to develop more effective techniques of contraception</a:t>
            </a:r>
          </a:p>
          <a:p>
            <a:pPr lvl="1">
              <a:buClrTx/>
            </a:pPr>
            <a:r>
              <a:rPr lang="en-GB" sz="2200" dirty="0" smtClean="0">
                <a:solidFill>
                  <a:schemeClr val="tx1"/>
                </a:solidFill>
              </a:rPr>
              <a:t>to develop methods for detecting the presence of gene or chromosome abnormalities.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smtClean="0"/>
              <a:t>Genetically engineered crops – ‘</a:t>
            </a:r>
            <a:r>
              <a:rPr lang="en-GB" dirty="0" err="1" smtClean="0"/>
              <a:t>Frankenfood</a:t>
            </a:r>
            <a:r>
              <a:rPr lang="en-GB" dirty="0" smtClean="0"/>
              <a:t>’?</a:t>
            </a:r>
            <a:endParaRPr lang="en-US" dirty="0" smtClean="0"/>
          </a:p>
        </p:txBody>
      </p:sp>
      <p:sp>
        <p:nvSpPr>
          <p:cNvPr id="8195" name="Rectangle 3"/>
          <p:cNvSpPr>
            <a:spLocks noGrp="1" noChangeArrowheads="1"/>
          </p:cNvSpPr>
          <p:nvPr>
            <p:ph type="body" idx="1"/>
          </p:nvPr>
        </p:nvSpPr>
        <p:spPr>
          <a:xfrm>
            <a:off x="406400" y="1844824"/>
            <a:ext cx="8205788" cy="3946376"/>
          </a:xfrm>
        </p:spPr>
        <p:txBody>
          <a:bodyPr/>
          <a:lstStyle/>
          <a:p>
            <a:pPr>
              <a:buClrTx/>
            </a:pPr>
            <a:r>
              <a:rPr lang="en-GB" dirty="0" smtClean="0">
                <a:solidFill>
                  <a:schemeClr val="tx1"/>
                </a:solidFill>
              </a:rPr>
              <a:t>The production of genetically modified (GM) crops has led to very strong reactions. </a:t>
            </a:r>
          </a:p>
          <a:p>
            <a:pPr>
              <a:buClrTx/>
            </a:pPr>
            <a:r>
              <a:rPr lang="en-GB" dirty="0" smtClean="0">
                <a:solidFill>
                  <a:schemeClr val="tx1"/>
                </a:solidFill>
              </a:rPr>
              <a:t>In the UK press they were called ‘</a:t>
            </a:r>
            <a:r>
              <a:rPr lang="en-GB" dirty="0" err="1" smtClean="0">
                <a:solidFill>
                  <a:schemeClr val="tx1"/>
                </a:solidFill>
              </a:rPr>
              <a:t>Frankenfoods</a:t>
            </a:r>
            <a:r>
              <a:rPr lang="en-GB" dirty="0" smtClean="0">
                <a:solidFill>
                  <a:schemeClr val="tx1"/>
                </a:solidFill>
              </a:rPr>
              <a:t>’ after Mary Shelley’s scientist and his manufactured monster.</a:t>
            </a:r>
          </a:p>
          <a:p>
            <a:pPr>
              <a:buClrTx/>
            </a:pPr>
            <a:r>
              <a:rPr lang="en-GB" dirty="0" smtClean="0">
                <a:solidFill>
                  <a:schemeClr val="tx1"/>
                </a:solidFill>
              </a:rPr>
              <a:t>GM food cannot be seen as the sole solution to world hunger – that problem is far more complex, and questions of injustice in the social situations of today’s world need to be examined.</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dirty="0" smtClean="0"/>
              <a:t>Selecting human genes – ‘designer </a:t>
            </a:r>
            <a:r>
              <a:rPr lang="en-GB" dirty="0"/>
              <a:t>b</a:t>
            </a:r>
            <a:r>
              <a:rPr lang="en-GB" dirty="0" smtClean="0"/>
              <a:t>abies’?</a:t>
            </a:r>
            <a:endParaRPr lang="en-US" dirty="0" smtClean="0"/>
          </a:p>
        </p:txBody>
      </p:sp>
      <p:sp>
        <p:nvSpPr>
          <p:cNvPr id="9219" name="Rectangle 3"/>
          <p:cNvSpPr>
            <a:spLocks noGrp="1" noChangeArrowheads="1"/>
          </p:cNvSpPr>
          <p:nvPr>
            <p:ph type="body" idx="1"/>
          </p:nvPr>
        </p:nvSpPr>
        <p:spPr>
          <a:xfrm>
            <a:off x="395536" y="1628800"/>
            <a:ext cx="8205788" cy="4161854"/>
          </a:xfrm>
        </p:spPr>
        <p:txBody>
          <a:bodyPr/>
          <a:lstStyle/>
          <a:p>
            <a:pPr>
              <a:buClrTx/>
            </a:pPr>
            <a:r>
              <a:rPr lang="en-GB" sz="2200" dirty="0" smtClean="0">
                <a:solidFill>
                  <a:schemeClr val="tx1"/>
                </a:solidFill>
              </a:rPr>
              <a:t>There are a number of reasons why embryos are selected: to screen for genetically inherited diseases such as Huntington’s disease, Tay-Sachs and cystic fibrosis or for genetic conditions such as Down’s syndrome; to create a healthy baby to treat a sick sibling; or to select the sex of the child (this is illegal in the UK).</a:t>
            </a:r>
          </a:p>
          <a:p>
            <a:pPr>
              <a:buClrTx/>
            </a:pPr>
            <a:r>
              <a:rPr lang="en-GB" sz="2200" dirty="0" smtClean="0">
                <a:solidFill>
                  <a:schemeClr val="tx1"/>
                </a:solidFill>
              </a:rPr>
              <a:t>In order to do this, embryos are created by in-vitro fertilisation and a single cell is removed from each for genetic testing; one embryo is selected for implantation and the rest discarded.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dirty="0" smtClean="0"/>
              <a:t>Genetic testing</a:t>
            </a:r>
            <a:endParaRPr lang="en-US" dirty="0" smtClean="0"/>
          </a:p>
        </p:txBody>
      </p:sp>
      <p:sp>
        <p:nvSpPr>
          <p:cNvPr id="10243" name="Rectangle 3"/>
          <p:cNvSpPr>
            <a:spLocks noGrp="1" noChangeArrowheads="1"/>
          </p:cNvSpPr>
          <p:nvPr>
            <p:ph type="body" idx="1"/>
          </p:nvPr>
        </p:nvSpPr>
        <p:spPr/>
        <p:txBody>
          <a:bodyPr/>
          <a:lstStyle/>
          <a:p>
            <a:pPr>
              <a:buClrTx/>
            </a:pPr>
            <a:r>
              <a:rPr lang="en-GB" sz="2200" dirty="0" smtClean="0">
                <a:solidFill>
                  <a:schemeClr val="tx1"/>
                </a:solidFill>
              </a:rPr>
              <a:t>Scientists have created tests for various genetic diseases – for example, whether a patient is carrying the gene which produces breast cancer or sickle cell anaemia. </a:t>
            </a:r>
          </a:p>
          <a:p>
            <a:pPr>
              <a:buClrTx/>
            </a:pPr>
            <a:r>
              <a:rPr lang="en-GB" sz="2200" dirty="0" smtClean="0">
                <a:solidFill>
                  <a:schemeClr val="tx1"/>
                </a:solidFill>
              </a:rPr>
              <a:t>One of the main ethical questions is whether the tests should remain private or whether the results should be divulged to employers or insurance companies. If the government were to go ahead with plans for an identity card which carries genetic information, it would be difficult to keep such information private and could lead to discrimination.</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7504" y="188640"/>
            <a:ext cx="8610600" cy="1066800"/>
          </a:xfrm>
        </p:spPr>
        <p:txBody>
          <a:bodyPr/>
          <a:lstStyle/>
          <a:p>
            <a:r>
              <a:rPr lang="en-GB" dirty="0" smtClean="0"/>
              <a:t>Genetic screening</a:t>
            </a:r>
            <a:endParaRPr lang="en-US" dirty="0" smtClean="0"/>
          </a:p>
        </p:txBody>
      </p:sp>
      <p:sp>
        <p:nvSpPr>
          <p:cNvPr id="11267" name="Rectangle 3"/>
          <p:cNvSpPr>
            <a:spLocks noGrp="1" noChangeArrowheads="1"/>
          </p:cNvSpPr>
          <p:nvPr>
            <p:ph type="body" idx="1"/>
          </p:nvPr>
        </p:nvSpPr>
        <p:spPr>
          <a:xfrm>
            <a:off x="323528" y="1340768"/>
            <a:ext cx="8424936" cy="4450432"/>
          </a:xfrm>
        </p:spPr>
        <p:txBody>
          <a:bodyPr/>
          <a:lstStyle/>
          <a:p>
            <a:pPr>
              <a:buClrTx/>
            </a:pPr>
            <a:r>
              <a:rPr lang="en-GB" dirty="0" smtClean="0">
                <a:solidFill>
                  <a:schemeClr val="tx1"/>
                </a:solidFill>
              </a:rPr>
              <a:t>Genetic testing is done on sections of the population who are known to be at risk – this may be done on an adult, a child or a foetus. </a:t>
            </a:r>
          </a:p>
          <a:p>
            <a:pPr>
              <a:buClrTx/>
            </a:pPr>
            <a:r>
              <a:rPr lang="en-GB" dirty="0" smtClean="0">
                <a:solidFill>
                  <a:schemeClr val="tx1"/>
                </a:solidFill>
              </a:rPr>
              <a:t>There are some advantages in knowing, in that the person can be encouraged to change their lifestyle to reduce the danger of developing the disease. </a:t>
            </a:r>
          </a:p>
          <a:p>
            <a:pPr>
              <a:buClrTx/>
            </a:pPr>
            <a:r>
              <a:rPr lang="en-GB" dirty="0" smtClean="0">
                <a:solidFill>
                  <a:schemeClr val="tx1"/>
                </a:solidFill>
              </a:rPr>
              <a:t>However, it may lead to discrimination against certain groups, such as the wish of a Jewish committee in New York to prevent Ashkenazi Jews who carry the Tay-Sachs gene from marrying each other.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3411</TotalTime>
  <Words>2405</Words>
  <Application>Microsoft Macintosh PowerPoint</Application>
  <PresentationFormat>On-screen Show (4:3)</PresentationFormat>
  <Paragraphs>122</Paragraphs>
  <Slides>30</Slides>
  <Notes>2</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Office Theme</vt:lpstr>
      <vt:lpstr>1_Office Theme</vt:lpstr>
      <vt:lpstr>9. Medical Ethics 3 –  Genetic Engineering and Embryo Research</vt:lpstr>
      <vt:lpstr>Genetic engineering</vt:lpstr>
      <vt:lpstr>Embryo research</vt:lpstr>
      <vt:lpstr>Embryo research</vt:lpstr>
      <vt:lpstr>Embryo research</vt:lpstr>
      <vt:lpstr>Genetically engineered crops – ‘Frankenfood’?</vt:lpstr>
      <vt:lpstr>Selecting human genes – ‘designer babies’?</vt:lpstr>
      <vt:lpstr>Genetic testing</vt:lpstr>
      <vt:lpstr>Genetic screening</vt:lpstr>
      <vt:lpstr>Genetic screening</vt:lpstr>
      <vt:lpstr>Gene therapy</vt:lpstr>
      <vt:lpstr>The alteration of human genes</vt:lpstr>
      <vt:lpstr>Stem cell research</vt:lpstr>
      <vt:lpstr>Stem cell research</vt:lpstr>
      <vt:lpstr>The Human Genome Project – a limited view of humanity?</vt:lpstr>
      <vt:lpstr>Christian perspectives on genetic engineering and embryo research</vt:lpstr>
      <vt:lpstr>Christian perspectives on genetic engineering and embryo research</vt:lpstr>
      <vt:lpstr>Christian perspectives on genetic engineering and embryo research</vt:lpstr>
      <vt:lpstr>Christian perspectives on genetic engineering and embryo research</vt:lpstr>
      <vt:lpstr>Christian perspectives on genetic engineering and embryo research </vt:lpstr>
      <vt:lpstr>Transplantation and xenotransplantation</vt:lpstr>
      <vt:lpstr>Transplantation and xenotransplantation</vt:lpstr>
      <vt:lpstr>Christian perspectives on xenotransplantation</vt:lpstr>
      <vt:lpstr>The ethical issues in human experimentation</vt:lpstr>
      <vt:lpstr>Christian perspectives on human experimentation</vt:lpstr>
      <vt:lpstr>Christian perspectives on human experimentation</vt:lpstr>
      <vt:lpstr>The ethical issues in animal experimentation</vt:lpstr>
      <vt:lpstr>The ethical issues in animal experimentation</vt:lpstr>
      <vt:lpstr>Christian perspectives on animal experimentation</vt:lpstr>
      <vt:lpstr>Christian perspectives on animal experimentation</vt:lpstr>
    </vt:vector>
  </TitlesOfParts>
  <Company>뿿지뿿줠ԛ僐Ȱ窌ֽ酰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Valerie Bingham</cp:lastModifiedBy>
  <cp:revision>108</cp:revision>
  <dcterms:created xsi:type="dcterms:W3CDTF">2007-02-05T11:11:58Z</dcterms:created>
  <dcterms:modified xsi:type="dcterms:W3CDTF">2014-05-19T09:58:38Z</dcterms:modified>
</cp:coreProperties>
</file>