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0" r:id="rId1"/>
    <p:sldMasterId id="2147483710" r:id="rId2"/>
  </p:sldMasterIdLst>
  <p:notesMasterIdLst>
    <p:notesMasterId r:id="rId31"/>
  </p:notesMasterIdLst>
  <p:sldIdLst>
    <p:sldId id="256" r:id="rId3"/>
    <p:sldId id="266" r:id="rId4"/>
    <p:sldId id="267" r:id="rId5"/>
    <p:sldId id="288" r:id="rId6"/>
    <p:sldId id="289" r:id="rId7"/>
    <p:sldId id="268" r:id="rId8"/>
    <p:sldId id="269" r:id="rId9"/>
    <p:sldId id="285" r:id="rId10"/>
    <p:sldId id="270" r:id="rId11"/>
    <p:sldId id="290" r:id="rId12"/>
    <p:sldId id="291" r:id="rId13"/>
    <p:sldId id="292" r:id="rId14"/>
    <p:sldId id="293" r:id="rId15"/>
    <p:sldId id="271" r:id="rId16"/>
    <p:sldId id="272" r:id="rId17"/>
    <p:sldId id="294" r:id="rId18"/>
    <p:sldId id="286" r:id="rId19"/>
    <p:sldId id="273" r:id="rId20"/>
    <p:sldId id="274" r:id="rId21"/>
    <p:sldId id="287" r:id="rId22"/>
    <p:sldId id="295" r:id="rId23"/>
    <p:sldId id="296" r:id="rId24"/>
    <p:sldId id="297" r:id="rId25"/>
    <p:sldId id="298" r:id="rId26"/>
    <p:sldId id="299" r:id="rId27"/>
    <p:sldId id="300" r:id="rId28"/>
    <p:sldId id="301" r:id="rId29"/>
    <p:sldId id="302" r:id="rId30"/>
  </p:sldIdLst>
  <p:sldSz cx="9144000" cy="6858000" type="screen4x3"/>
  <p:notesSz cx="6858000" cy="9144000"/>
  <p:defaultTextStyle>
    <a:defPPr>
      <a:defRPr lang="en-GB"/>
    </a:defPPr>
    <a:lvl1pPr algn="l" rtl="0" eaLnBrk="0" fontAlgn="base" hangingPunct="0">
      <a:spcBef>
        <a:spcPct val="0"/>
      </a:spcBef>
      <a:spcAft>
        <a:spcPct val="0"/>
      </a:spcAft>
      <a:defRPr sz="2400" kern="1200">
        <a:solidFill>
          <a:schemeClr val="tx1"/>
        </a:solidFill>
        <a:latin typeface="Times"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pitchFamily="18" charset="0"/>
        <a:ea typeface="+mn-ea"/>
        <a:cs typeface="+mn-cs"/>
      </a:defRPr>
    </a:lvl5pPr>
    <a:lvl6pPr marL="2286000" algn="l" defTabSz="914400" rtl="0" eaLnBrk="1" latinLnBrk="0" hangingPunct="1">
      <a:defRPr sz="2400" kern="1200">
        <a:solidFill>
          <a:schemeClr val="tx1"/>
        </a:solidFill>
        <a:latin typeface="Times" pitchFamily="18" charset="0"/>
        <a:ea typeface="+mn-ea"/>
        <a:cs typeface="+mn-cs"/>
      </a:defRPr>
    </a:lvl6pPr>
    <a:lvl7pPr marL="2743200" algn="l" defTabSz="914400" rtl="0" eaLnBrk="1" latinLnBrk="0" hangingPunct="1">
      <a:defRPr sz="2400" kern="1200">
        <a:solidFill>
          <a:schemeClr val="tx1"/>
        </a:solidFill>
        <a:latin typeface="Times" pitchFamily="18" charset="0"/>
        <a:ea typeface="+mn-ea"/>
        <a:cs typeface="+mn-cs"/>
      </a:defRPr>
    </a:lvl7pPr>
    <a:lvl8pPr marL="3200400" algn="l" defTabSz="914400" rtl="0" eaLnBrk="1" latinLnBrk="0" hangingPunct="1">
      <a:defRPr sz="2400" kern="1200">
        <a:solidFill>
          <a:schemeClr val="tx1"/>
        </a:solidFill>
        <a:latin typeface="Times" pitchFamily="18" charset="0"/>
        <a:ea typeface="+mn-ea"/>
        <a:cs typeface="+mn-cs"/>
      </a:defRPr>
    </a:lvl8pPr>
    <a:lvl9pPr marL="3657600" algn="l" defTabSz="914400" rtl="0" eaLnBrk="1" latinLnBrk="0" hangingPunct="1">
      <a:defRPr sz="2400" kern="1200">
        <a:solidFill>
          <a:schemeClr val="tx1"/>
        </a:solidFill>
        <a:latin typeface="Times"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AE1C34"/>
    <a:srgbClr val="FF5C00"/>
    <a:srgbClr val="6E20A0"/>
    <a:srgbClr val="00533E"/>
    <a:srgbClr val="11147D"/>
    <a:srgbClr val="BBC7E1"/>
    <a:srgbClr val="009530"/>
    <a:srgbClr val="3E7AB8"/>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727" autoAdjust="0"/>
    <p:restoredTop sz="85198" autoAdjust="0"/>
  </p:normalViewPr>
  <p:slideViewPr>
    <p:cSldViewPr>
      <p:cViewPr>
        <p:scale>
          <a:sx n="100" d="100"/>
          <a:sy n="100" d="100"/>
        </p:scale>
        <p:origin x="-366" y="12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a:defRPr>
            </a:lvl1pPr>
          </a:lstStyle>
          <a:p>
            <a:pPr>
              <a:defRPr/>
            </a:pPr>
            <a:endParaRPr lang="en-GB"/>
          </a:p>
        </p:txBody>
      </p:sp>
      <p:sp>
        <p:nvSpPr>
          <p:cNvPr id="1126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a:defRPr>
            </a:lvl1pPr>
          </a:lstStyle>
          <a:p>
            <a:pPr>
              <a:defRPr/>
            </a:pPr>
            <a:endParaRPr lang="en-GB"/>
          </a:p>
        </p:txBody>
      </p:sp>
      <p:sp>
        <p:nvSpPr>
          <p:cNvPr id="317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126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1127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a:defRPr>
            </a:lvl1pPr>
          </a:lstStyle>
          <a:p>
            <a:pPr>
              <a:defRPr/>
            </a:pPr>
            <a:endParaRPr lang="en-GB"/>
          </a:p>
        </p:txBody>
      </p:sp>
      <p:sp>
        <p:nvSpPr>
          <p:cNvPr id="1127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92345D16-2708-4C1D-8C42-846B804A4194}" type="slidenum">
              <a:rPr lang="en-GB"/>
              <a:pPr/>
              <a:t>‹#›</a:t>
            </a:fld>
            <a:endParaRPr lang="en-GB"/>
          </a:p>
        </p:txBody>
      </p:sp>
    </p:spTree>
    <p:extLst>
      <p:ext uri="{BB962C8B-B14F-4D97-AF65-F5344CB8AC3E}">
        <p14:creationId xmlns:p14="http://schemas.microsoft.com/office/powerpoint/2010/main" xmlns="" val="107264596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a:ea typeface="+mn-ea"/>
        <a:cs typeface="+mn-cs"/>
      </a:defRPr>
    </a:lvl1pPr>
    <a:lvl2pPr marL="457200" algn="l" rtl="0" eaLnBrk="0" fontAlgn="base" hangingPunct="0">
      <a:spcBef>
        <a:spcPct val="30000"/>
      </a:spcBef>
      <a:spcAft>
        <a:spcPct val="0"/>
      </a:spcAft>
      <a:defRPr sz="1200" kern="1200">
        <a:solidFill>
          <a:schemeClr val="tx1"/>
        </a:solidFill>
        <a:latin typeface="Times"/>
        <a:ea typeface="+mn-ea"/>
        <a:cs typeface="+mn-cs"/>
      </a:defRPr>
    </a:lvl2pPr>
    <a:lvl3pPr marL="914400" algn="l" rtl="0" eaLnBrk="0" fontAlgn="base" hangingPunct="0">
      <a:spcBef>
        <a:spcPct val="30000"/>
      </a:spcBef>
      <a:spcAft>
        <a:spcPct val="0"/>
      </a:spcAft>
      <a:defRPr sz="1200" kern="1200">
        <a:solidFill>
          <a:schemeClr val="tx1"/>
        </a:solidFill>
        <a:latin typeface="Times"/>
        <a:ea typeface="+mn-ea"/>
        <a:cs typeface="+mn-cs"/>
      </a:defRPr>
    </a:lvl3pPr>
    <a:lvl4pPr marL="1371600" algn="l" rtl="0" eaLnBrk="0" fontAlgn="base" hangingPunct="0">
      <a:spcBef>
        <a:spcPct val="30000"/>
      </a:spcBef>
      <a:spcAft>
        <a:spcPct val="0"/>
      </a:spcAft>
      <a:defRPr sz="1200" kern="1200">
        <a:solidFill>
          <a:schemeClr val="tx1"/>
        </a:solidFill>
        <a:latin typeface="Times"/>
        <a:ea typeface="+mn-ea"/>
        <a:cs typeface="+mn-cs"/>
      </a:defRPr>
    </a:lvl4pPr>
    <a:lvl5pPr marL="1828800" algn="l" rtl="0" eaLnBrk="0" fontAlgn="base" hangingPunct="0">
      <a:spcBef>
        <a:spcPct val="30000"/>
      </a:spcBef>
      <a:spcAft>
        <a:spcPct val="0"/>
      </a:spcAft>
      <a:defRPr sz="1200" kern="1200">
        <a:solidFill>
          <a:schemeClr val="tx1"/>
        </a:solidFill>
        <a:latin typeface="Times"/>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fld id="{949FA35D-2C79-4218-A213-486C9F5D1EBF}" type="slidenum">
              <a:rPr lang="en-GB" sz="1200"/>
              <a:pPr/>
              <a:t>1</a:t>
            </a:fld>
            <a:endParaRPr lang="en-GB" sz="120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smtClean="0">
              <a:latin typeface="Times" pitchFamily="18" charset="0"/>
            </a:endParaRPr>
          </a:p>
        </p:txBody>
      </p:sp>
    </p:spTree>
    <p:extLst>
      <p:ext uri="{BB962C8B-B14F-4D97-AF65-F5344CB8AC3E}">
        <p14:creationId xmlns:p14="http://schemas.microsoft.com/office/powerpoint/2010/main" xmlns="" val="40215516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2345D16-2708-4C1D-8C42-846B804A4194}" type="slidenum">
              <a:rPr lang="en-GB" smtClean="0"/>
              <a:pPr/>
              <a:t>2</a:t>
            </a:fld>
            <a:endParaRPr lang="en-GB"/>
          </a:p>
        </p:txBody>
      </p:sp>
    </p:spTree>
    <p:extLst>
      <p:ext uri="{BB962C8B-B14F-4D97-AF65-F5344CB8AC3E}">
        <p14:creationId xmlns:p14="http://schemas.microsoft.com/office/powerpoint/2010/main" xmlns="" val="32469433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2345D16-2708-4C1D-8C42-846B804A4194}" type="slidenum">
              <a:rPr lang="en-GB" smtClean="0"/>
              <a:pPr/>
              <a:t>27</a:t>
            </a:fld>
            <a:endParaRPr lang="en-GB"/>
          </a:p>
        </p:txBody>
      </p:sp>
    </p:spTree>
    <p:extLst>
      <p:ext uri="{BB962C8B-B14F-4D97-AF65-F5344CB8AC3E}">
        <p14:creationId xmlns:p14="http://schemas.microsoft.com/office/powerpoint/2010/main" xmlns="" val="4629513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5.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pic>
        <p:nvPicPr>
          <p:cNvPr id="3" name="Picture 10" descr="Inf_End_spot"/>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09600" y="5789613"/>
            <a:ext cx="2819400" cy="242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4" name="Picture 18" descr="Routledge_RGB.jpg                                              0003463BMacintosh HD                   BC35053E:"/>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533400" y="990600"/>
            <a:ext cx="3352800" cy="9413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49155" name="Rectangle 3"/>
          <p:cNvSpPr>
            <a:spLocks noGrp="1" noChangeArrowheads="1"/>
          </p:cNvSpPr>
          <p:nvPr>
            <p:ph type="ctrTitle"/>
          </p:nvPr>
        </p:nvSpPr>
        <p:spPr>
          <a:xfrm>
            <a:off x="228600" y="2514600"/>
            <a:ext cx="7467600" cy="1295400"/>
          </a:xfrm>
        </p:spPr>
        <p:txBody>
          <a:bodyPr anchor="t"/>
          <a:lstStyle>
            <a:lvl1pPr>
              <a:defRPr/>
            </a:lvl1pPr>
          </a:lstStyle>
          <a:p>
            <a:r>
              <a:rPr lang="en-GB"/>
              <a:t>Click to edit Master title style</a:t>
            </a:r>
          </a:p>
        </p:txBody>
      </p:sp>
    </p:spTree>
    <p:extLst>
      <p:ext uri="{BB962C8B-B14F-4D97-AF65-F5344CB8AC3E}">
        <p14:creationId xmlns:p14="http://schemas.microsoft.com/office/powerpoint/2010/main" xmlns="" val="41404378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xmlns="" val="2166443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0350" y="304800"/>
            <a:ext cx="2152650" cy="54864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152400" y="304800"/>
            <a:ext cx="630555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xmlns="" val="42158366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CFA8AA42-52F2-46AA-ABE7-7AA269E742EC}" type="datetimeFigureOut">
              <a:rPr lang="en-GB" smtClean="0"/>
              <a:pPr/>
              <a:t>23/05/2014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ADE622-ED02-4DEB-B40F-F90526CFE4D9}" type="slidenum">
              <a:rPr lang="en-GB" smtClean="0"/>
              <a:pPr/>
              <a:t>‹#›</a:t>
            </a:fld>
            <a:endParaRPr lang="en-GB"/>
          </a:p>
        </p:txBody>
      </p:sp>
    </p:spTree>
    <p:extLst>
      <p:ext uri="{BB962C8B-B14F-4D97-AF65-F5344CB8AC3E}">
        <p14:creationId xmlns:p14="http://schemas.microsoft.com/office/powerpoint/2010/main" xmlns="" val="27722099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FA8AA42-52F2-46AA-ABE7-7AA269E742EC}" type="datetimeFigureOut">
              <a:rPr lang="en-GB" smtClean="0"/>
              <a:pPr/>
              <a:t>23/05/2014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ADE622-ED02-4DEB-B40F-F90526CFE4D9}" type="slidenum">
              <a:rPr lang="en-GB" smtClean="0"/>
              <a:pPr/>
              <a:t>‹#›</a:t>
            </a:fld>
            <a:endParaRPr lang="en-GB"/>
          </a:p>
        </p:txBody>
      </p:sp>
    </p:spTree>
    <p:extLst>
      <p:ext uri="{BB962C8B-B14F-4D97-AF65-F5344CB8AC3E}">
        <p14:creationId xmlns:p14="http://schemas.microsoft.com/office/powerpoint/2010/main" xmlns="" val="13136475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FA8AA42-52F2-46AA-ABE7-7AA269E742EC}" type="datetimeFigureOut">
              <a:rPr lang="en-GB" smtClean="0"/>
              <a:pPr/>
              <a:t>23/05/2014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ADE622-ED02-4DEB-B40F-F90526CFE4D9}" type="slidenum">
              <a:rPr lang="en-GB" smtClean="0"/>
              <a:pPr/>
              <a:t>‹#›</a:t>
            </a:fld>
            <a:endParaRPr lang="en-GB"/>
          </a:p>
        </p:txBody>
      </p:sp>
    </p:spTree>
    <p:extLst>
      <p:ext uri="{BB962C8B-B14F-4D97-AF65-F5344CB8AC3E}">
        <p14:creationId xmlns:p14="http://schemas.microsoft.com/office/powerpoint/2010/main" xmlns="" val="11112483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CFA8AA42-52F2-46AA-ABE7-7AA269E742EC}" type="datetimeFigureOut">
              <a:rPr lang="en-GB" smtClean="0"/>
              <a:pPr/>
              <a:t>23/05/2014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FADE622-ED02-4DEB-B40F-F90526CFE4D9}" type="slidenum">
              <a:rPr lang="en-GB" smtClean="0"/>
              <a:pPr/>
              <a:t>‹#›</a:t>
            </a:fld>
            <a:endParaRPr lang="en-GB"/>
          </a:p>
        </p:txBody>
      </p:sp>
    </p:spTree>
    <p:extLst>
      <p:ext uri="{BB962C8B-B14F-4D97-AF65-F5344CB8AC3E}">
        <p14:creationId xmlns:p14="http://schemas.microsoft.com/office/powerpoint/2010/main" xmlns="" val="15824883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FA8AA42-52F2-46AA-ABE7-7AA269E742EC}" type="datetimeFigureOut">
              <a:rPr lang="en-GB" smtClean="0"/>
              <a:pPr/>
              <a:t>23/05/2014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FADE622-ED02-4DEB-B40F-F90526CFE4D9}" type="slidenum">
              <a:rPr lang="en-GB" smtClean="0"/>
              <a:pPr/>
              <a:t>‹#›</a:t>
            </a:fld>
            <a:endParaRPr lang="en-GB"/>
          </a:p>
        </p:txBody>
      </p:sp>
    </p:spTree>
    <p:extLst>
      <p:ext uri="{BB962C8B-B14F-4D97-AF65-F5344CB8AC3E}">
        <p14:creationId xmlns:p14="http://schemas.microsoft.com/office/powerpoint/2010/main" xmlns="" val="22992871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CFA8AA42-52F2-46AA-ABE7-7AA269E742EC}" type="datetimeFigureOut">
              <a:rPr lang="en-GB" smtClean="0"/>
              <a:pPr/>
              <a:t>23/05/2014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FADE622-ED02-4DEB-B40F-F90526CFE4D9}" type="slidenum">
              <a:rPr lang="en-GB" smtClean="0"/>
              <a:pPr/>
              <a:t>‹#›</a:t>
            </a:fld>
            <a:endParaRPr lang="en-GB"/>
          </a:p>
        </p:txBody>
      </p:sp>
    </p:spTree>
    <p:extLst>
      <p:ext uri="{BB962C8B-B14F-4D97-AF65-F5344CB8AC3E}">
        <p14:creationId xmlns:p14="http://schemas.microsoft.com/office/powerpoint/2010/main" xmlns="" val="187771322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A8AA42-52F2-46AA-ABE7-7AA269E742EC}" type="datetimeFigureOut">
              <a:rPr lang="en-GB" smtClean="0"/>
              <a:pPr/>
              <a:t>23/05/2014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FADE622-ED02-4DEB-B40F-F90526CFE4D9}" type="slidenum">
              <a:rPr lang="en-GB" smtClean="0"/>
              <a:pPr/>
              <a:t>‹#›</a:t>
            </a:fld>
            <a:endParaRPr lang="en-GB"/>
          </a:p>
        </p:txBody>
      </p:sp>
    </p:spTree>
    <p:extLst>
      <p:ext uri="{BB962C8B-B14F-4D97-AF65-F5344CB8AC3E}">
        <p14:creationId xmlns:p14="http://schemas.microsoft.com/office/powerpoint/2010/main" xmlns="" val="25611820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A8AA42-52F2-46AA-ABE7-7AA269E742EC}" type="datetimeFigureOut">
              <a:rPr lang="en-GB" smtClean="0"/>
              <a:pPr/>
              <a:t>23/05/2014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FADE622-ED02-4DEB-B40F-F90526CFE4D9}" type="slidenum">
              <a:rPr lang="en-GB" smtClean="0"/>
              <a:pPr/>
              <a:t>‹#›</a:t>
            </a:fld>
            <a:endParaRPr lang="en-GB"/>
          </a:p>
        </p:txBody>
      </p:sp>
    </p:spTree>
    <p:extLst>
      <p:ext uri="{BB962C8B-B14F-4D97-AF65-F5344CB8AC3E}">
        <p14:creationId xmlns:p14="http://schemas.microsoft.com/office/powerpoint/2010/main" xmlns="" val="13720457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xmlns="" val="134663205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A8AA42-52F2-46AA-ABE7-7AA269E742EC}" type="datetimeFigureOut">
              <a:rPr lang="en-GB" smtClean="0"/>
              <a:pPr/>
              <a:t>23/05/2014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FADE622-ED02-4DEB-B40F-F90526CFE4D9}" type="slidenum">
              <a:rPr lang="en-GB" smtClean="0"/>
              <a:pPr/>
              <a:t>‹#›</a:t>
            </a:fld>
            <a:endParaRPr lang="en-GB"/>
          </a:p>
        </p:txBody>
      </p:sp>
    </p:spTree>
    <p:extLst>
      <p:ext uri="{BB962C8B-B14F-4D97-AF65-F5344CB8AC3E}">
        <p14:creationId xmlns:p14="http://schemas.microsoft.com/office/powerpoint/2010/main" xmlns="" val="6535536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FA8AA42-52F2-46AA-ABE7-7AA269E742EC}" type="datetimeFigureOut">
              <a:rPr lang="en-GB" smtClean="0"/>
              <a:pPr/>
              <a:t>23/05/2014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ADE622-ED02-4DEB-B40F-F90526CFE4D9}" type="slidenum">
              <a:rPr lang="en-GB" smtClean="0"/>
              <a:pPr/>
              <a:t>‹#›</a:t>
            </a:fld>
            <a:endParaRPr lang="en-GB"/>
          </a:p>
        </p:txBody>
      </p:sp>
    </p:spTree>
    <p:extLst>
      <p:ext uri="{BB962C8B-B14F-4D97-AF65-F5344CB8AC3E}">
        <p14:creationId xmlns:p14="http://schemas.microsoft.com/office/powerpoint/2010/main" xmlns="" val="5758359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FA8AA42-52F2-46AA-ABE7-7AA269E742EC}" type="datetimeFigureOut">
              <a:rPr lang="en-GB" smtClean="0"/>
              <a:pPr/>
              <a:t>23/05/2014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ADE622-ED02-4DEB-B40F-F90526CFE4D9}" type="slidenum">
              <a:rPr lang="en-GB" smtClean="0"/>
              <a:pPr/>
              <a:t>‹#›</a:t>
            </a:fld>
            <a:endParaRPr lang="en-GB"/>
          </a:p>
        </p:txBody>
      </p:sp>
    </p:spTree>
    <p:extLst>
      <p:ext uri="{BB962C8B-B14F-4D97-AF65-F5344CB8AC3E}">
        <p14:creationId xmlns:p14="http://schemas.microsoft.com/office/powerpoint/2010/main" xmlns="" val="163584466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cSld name="1_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9155" name="Rectangle 3"/>
          <p:cNvSpPr>
            <a:spLocks noGrp="1" noChangeArrowheads="1"/>
          </p:cNvSpPr>
          <p:nvPr>
            <p:ph type="ctrTitle"/>
          </p:nvPr>
        </p:nvSpPr>
        <p:spPr>
          <a:xfrm>
            <a:off x="228600" y="2514600"/>
            <a:ext cx="7467600" cy="1295400"/>
          </a:xfrm>
        </p:spPr>
        <p:txBody>
          <a:bodyPr anchor="t"/>
          <a:lstStyle>
            <a:lvl1pPr>
              <a:defRPr/>
            </a:lvl1pPr>
          </a:lstStyle>
          <a:p>
            <a:r>
              <a:rPr lang="en-GB"/>
              <a:t>Click to edit Master title style</a:t>
            </a:r>
          </a:p>
        </p:txBody>
      </p:sp>
    </p:spTree>
    <p:extLst>
      <p:ext uri="{BB962C8B-B14F-4D97-AF65-F5344CB8AC3E}">
        <p14:creationId xmlns:p14="http://schemas.microsoft.com/office/powerpoint/2010/main" xmlns="" val="41404378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xmlns="" val="4614574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06400" y="1557338"/>
            <a:ext cx="4025900" cy="42338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584700" y="1557338"/>
            <a:ext cx="4027488" cy="42338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xmlns="" val="1070326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xmlns="" val="36018585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xmlns="" val="13225936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31038356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xmlns="" val="1744919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xmlns="" val="16658057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title"/>
          </p:nvPr>
        </p:nvSpPr>
        <p:spPr bwMode="auto">
          <a:xfrm>
            <a:off x="152400" y="304800"/>
            <a:ext cx="86106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4"/>
          <p:cNvSpPr>
            <a:spLocks noGrp="1" noChangeArrowheads="1"/>
          </p:cNvSpPr>
          <p:nvPr>
            <p:ph type="body" idx="1"/>
          </p:nvPr>
        </p:nvSpPr>
        <p:spPr bwMode="auto">
          <a:xfrm>
            <a:off x="406400" y="1557338"/>
            <a:ext cx="8205788" cy="42338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pic>
        <p:nvPicPr>
          <p:cNvPr id="1028" name="Picture 18" descr="Routledge_RGB.jpg                                              0003463BMacintosh HD                   BC35053E:"/>
          <p:cNvPicPr>
            <a:picLocks noChangeAspect="1" noChangeArrowheads="1"/>
          </p:cNvPicPr>
          <p:nvPr/>
        </p:nvPicPr>
        <p:blipFill>
          <a:blip r:embed="rId14" cstate="print">
            <a:extLst>
              <a:ext uri="{28A0092B-C50C-407E-A947-70E740481C1C}">
                <a14:useLocalDpi xmlns:a14="http://schemas.microsoft.com/office/drawing/2010/main" xmlns="" val="0"/>
              </a:ext>
            </a:extLst>
          </a:blip>
          <a:srcRect/>
          <a:stretch>
            <a:fillRect/>
          </a:stretch>
        </p:blipFill>
        <p:spPr bwMode="auto">
          <a:xfrm>
            <a:off x="533400" y="5938838"/>
            <a:ext cx="2286000" cy="641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09"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xStyles>
    <p:titleStyle>
      <a:lvl1pPr marL="192088" indent="-192088" algn="l" rtl="0" eaLnBrk="0" fontAlgn="base" hangingPunct="0">
        <a:spcBef>
          <a:spcPct val="0"/>
        </a:spcBef>
        <a:spcAft>
          <a:spcPct val="0"/>
        </a:spcAft>
        <a:defRPr sz="3600">
          <a:solidFill>
            <a:schemeClr val="tx2"/>
          </a:solidFill>
          <a:latin typeface="+mj-lt"/>
          <a:ea typeface="+mj-ea"/>
          <a:cs typeface="+mj-cs"/>
        </a:defRPr>
      </a:lvl1pPr>
      <a:lvl2pPr marL="192088" indent="-192088" algn="l" rtl="0" eaLnBrk="0" fontAlgn="base" hangingPunct="0">
        <a:spcBef>
          <a:spcPct val="0"/>
        </a:spcBef>
        <a:spcAft>
          <a:spcPct val="0"/>
        </a:spcAft>
        <a:defRPr sz="3600">
          <a:solidFill>
            <a:schemeClr val="tx2"/>
          </a:solidFill>
          <a:latin typeface="Verdana" pitchFamily="66" charset="0"/>
        </a:defRPr>
      </a:lvl2pPr>
      <a:lvl3pPr marL="192088" indent="-192088" algn="l" rtl="0" eaLnBrk="0" fontAlgn="base" hangingPunct="0">
        <a:spcBef>
          <a:spcPct val="0"/>
        </a:spcBef>
        <a:spcAft>
          <a:spcPct val="0"/>
        </a:spcAft>
        <a:defRPr sz="3600">
          <a:solidFill>
            <a:schemeClr val="tx2"/>
          </a:solidFill>
          <a:latin typeface="Verdana" pitchFamily="66" charset="0"/>
        </a:defRPr>
      </a:lvl3pPr>
      <a:lvl4pPr marL="192088" indent="-192088" algn="l" rtl="0" eaLnBrk="0" fontAlgn="base" hangingPunct="0">
        <a:spcBef>
          <a:spcPct val="0"/>
        </a:spcBef>
        <a:spcAft>
          <a:spcPct val="0"/>
        </a:spcAft>
        <a:defRPr sz="3600">
          <a:solidFill>
            <a:schemeClr val="tx2"/>
          </a:solidFill>
          <a:latin typeface="Verdana" pitchFamily="66" charset="0"/>
        </a:defRPr>
      </a:lvl4pPr>
      <a:lvl5pPr marL="192088" indent="-192088" algn="l" rtl="0" eaLnBrk="0" fontAlgn="base" hangingPunct="0">
        <a:spcBef>
          <a:spcPct val="0"/>
        </a:spcBef>
        <a:spcAft>
          <a:spcPct val="0"/>
        </a:spcAft>
        <a:defRPr sz="3600">
          <a:solidFill>
            <a:schemeClr val="tx2"/>
          </a:solidFill>
          <a:latin typeface="Verdana" pitchFamily="66" charset="0"/>
        </a:defRPr>
      </a:lvl5pPr>
      <a:lvl6pPr marL="649288" algn="l" rtl="0" fontAlgn="base">
        <a:spcBef>
          <a:spcPct val="0"/>
        </a:spcBef>
        <a:spcAft>
          <a:spcPct val="0"/>
        </a:spcAft>
        <a:defRPr sz="3600">
          <a:solidFill>
            <a:schemeClr val="tx2"/>
          </a:solidFill>
          <a:latin typeface="Verdana" pitchFamily="66" charset="0"/>
        </a:defRPr>
      </a:lvl6pPr>
      <a:lvl7pPr marL="1106488" algn="l" rtl="0" fontAlgn="base">
        <a:spcBef>
          <a:spcPct val="0"/>
        </a:spcBef>
        <a:spcAft>
          <a:spcPct val="0"/>
        </a:spcAft>
        <a:defRPr sz="3600">
          <a:solidFill>
            <a:schemeClr val="tx2"/>
          </a:solidFill>
          <a:latin typeface="Verdana" pitchFamily="66" charset="0"/>
        </a:defRPr>
      </a:lvl7pPr>
      <a:lvl8pPr marL="1563688" algn="l" rtl="0" fontAlgn="base">
        <a:spcBef>
          <a:spcPct val="0"/>
        </a:spcBef>
        <a:spcAft>
          <a:spcPct val="0"/>
        </a:spcAft>
        <a:defRPr sz="3600">
          <a:solidFill>
            <a:schemeClr val="tx2"/>
          </a:solidFill>
          <a:latin typeface="Verdana" pitchFamily="66" charset="0"/>
        </a:defRPr>
      </a:lvl8pPr>
      <a:lvl9pPr marL="2020888" algn="l" rtl="0" fontAlgn="base">
        <a:spcBef>
          <a:spcPct val="0"/>
        </a:spcBef>
        <a:spcAft>
          <a:spcPct val="0"/>
        </a:spcAft>
        <a:defRPr sz="3600">
          <a:solidFill>
            <a:schemeClr val="tx2"/>
          </a:solidFill>
          <a:latin typeface="Verdana" pitchFamily="66" charset="0"/>
        </a:defRPr>
      </a:lvl9pPr>
    </p:titleStyle>
    <p:bodyStyle>
      <a:lvl1pPr marL="292100" indent="-292100" algn="l" rtl="0" eaLnBrk="0" fontAlgn="base" hangingPunct="0">
        <a:spcBef>
          <a:spcPct val="20000"/>
        </a:spcBef>
        <a:spcAft>
          <a:spcPct val="0"/>
        </a:spcAft>
        <a:buClr>
          <a:srgbClr val="0A57A5"/>
        </a:buClr>
        <a:buChar char="•"/>
        <a:defRPr sz="2400">
          <a:solidFill>
            <a:schemeClr val="tx2"/>
          </a:solidFill>
          <a:latin typeface="+mn-lt"/>
          <a:ea typeface="+mn-ea"/>
          <a:cs typeface="+mn-cs"/>
        </a:defRPr>
      </a:lvl1pPr>
      <a:lvl2pPr marL="673100" indent="-190500" algn="l" rtl="0" eaLnBrk="0" fontAlgn="base" hangingPunct="0">
        <a:spcBef>
          <a:spcPct val="20000"/>
        </a:spcBef>
        <a:spcAft>
          <a:spcPct val="0"/>
        </a:spcAft>
        <a:buClr>
          <a:srgbClr val="0A57A5"/>
        </a:buClr>
        <a:buFont typeface="Times" pitchFamily="18" charset="0"/>
        <a:buChar char="•"/>
        <a:defRPr sz="2000">
          <a:solidFill>
            <a:srgbClr val="1A137B"/>
          </a:solidFill>
          <a:latin typeface="+mn-lt"/>
        </a:defRPr>
      </a:lvl2pPr>
      <a:lvl3pPr marL="1054100" indent="-190500" algn="l" rtl="0" eaLnBrk="0" fontAlgn="base" hangingPunct="0">
        <a:spcBef>
          <a:spcPct val="20000"/>
        </a:spcBef>
        <a:spcAft>
          <a:spcPct val="0"/>
        </a:spcAft>
        <a:buClr>
          <a:srgbClr val="0A57A5"/>
        </a:buClr>
        <a:buFont typeface="Times" pitchFamily="18" charset="0"/>
        <a:buChar char="•"/>
        <a:defRPr>
          <a:solidFill>
            <a:srgbClr val="1A137B"/>
          </a:solidFill>
          <a:latin typeface="+mn-lt"/>
        </a:defRPr>
      </a:lvl3pPr>
      <a:lvl4pPr marL="1435100" indent="-190500" algn="l" rtl="0" eaLnBrk="0" fontAlgn="base" hangingPunct="0">
        <a:spcBef>
          <a:spcPct val="20000"/>
        </a:spcBef>
        <a:spcAft>
          <a:spcPct val="0"/>
        </a:spcAft>
        <a:buClr>
          <a:srgbClr val="0A57A5"/>
        </a:buClr>
        <a:buFont typeface="Times" pitchFamily="18" charset="0"/>
        <a:buChar char="•"/>
        <a:defRPr sz="1600">
          <a:solidFill>
            <a:srgbClr val="1A137B"/>
          </a:solidFill>
          <a:latin typeface="+mn-lt"/>
        </a:defRPr>
      </a:lvl4pPr>
      <a:lvl5pPr marL="1816100" indent="-190500" algn="l" rtl="0" eaLnBrk="0" fontAlgn="base" hangingPunct="0">
        <a:spcBef>
          <a:spcPct val="20000"/>
        </a:spcBef>
        <a:spcAft>
          <a:spcPct val="0"/>
        </a:spcAft>
        <a:buClr>
          <a:srgbClr val="0A57A5"/>
        </a:buClr>
        <a:buFont typeface="Times" pitchFamily="18" charset="0"/>
        <a:buChar char="•"/>
        <a:defRPr sz="1600">
          <a:solidFill>
            <a:srgbClr val="1A137B"/>
          </a:solidFill>
          <a:latin typeface="+mn-lt"/>
        </a:defRPr>
      </a:lvl5pPr>
      <a:lvl6pPr marL="2273300" indent="-190500" algn="l" rtl="0" fontAlgn="base">
        <a:spcBef>
          <a:spcPct val="20000"/>
        </a:spcBef>
        <a:spcAft>
          <a:spcPct val="0"/>
        </a:spcAft>
        <a:buClr>
          <a:srgbClr val="0A57A5"/>
        </a:buClr>
        <a:buFont typeface="Times"/>
        <a:buChar char="•"/>
        <a:defRPr sz="1600">
          <a:solidFill>
            <a:srgbClr val="1A137B"/>
          </a:solidFill>
          <a:latin typeface="+mn-lt"/>
        </a:defRPr>
      </a:lvl6pPr>
      <a:lvl7pPr marL="2730500" indent="-190500" algn="l" rtl="0" fontAlgn="base">
        <a:spcBef>
          <a:spcPct val="20000"/>
        </a:spcBef>
        <a:spcAft>
          <a:spcPct val="0"/>
        </a:spcAft>
        <a:buClr>
          <a:srgbClr val="0A57A5"/>
        </a:buClr>
        <a:buFont typeface="Times"/>
        <a:buChar char="•"/>
        <a:defRPr sz="1600">
          <a:solidFill>
            <a:srgbClr val="1A137B"/>
          </a:solidFill>
          <a:latin typeface="+mn-lt"/>
        </a:defRPr>
      </a:lvl7pPr>
      <a:lvl8pPr marL="3187700" indent="-190500" algn="l" rtl="0" fontAlgn="base">
        <a:spcBef>
          <a:spcPct val="20000"/>
        </a:spcBef>
        <a:spcAft>
          <a:spcPct val="0"/>
        </a:spcAft>
        <a:buClr>
          <a:srgbClr val="0A57A5"/>
        </a:buClr>
        <a:buFont typeface="Times"/>
        <a:buChar char="•"/>
        <a:defRPr sz="1600">
          <a:solidFill>
            <a:srgbClr val="1A137B"/>
          </a:solidFill>
          <a:latin typeface="+mn-lt"/>
        </a:defRPr>
      </a:lvl8pPr>
      <a:lvl9pPr marL="3644900" indent="-190500" algn="l" rtl="0" fontAlgn="base">
        <a:spcBef>
          <a:spcPct val="20000"/>
        </a:spcBef>
        <a:spcAft>
          <a:spcPct val="0"/>
        </a:spcAft>
        <a:buClr>
          <a:srgbClr val="0A57A5"/>
        </a:buClr>
        <a:buFont typeface="Times"/>
        <a:buChar char="•"/>
        <a:defRPr sz="1600">
          <a:solidFill>
            <a:srgbClr val="1A137B"/>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A8AA42-52F2-46AA-ABE7-7AA269E742EC}" type="datetimeFigureOut">
              <a:rPr lang="en-GB" smtClean="0"/>
              <a:pPr/>
              <a:t>23/05/2014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ADE622-ED02-4DEB-B40F-F90526CFE4D9}" type="slidenum">
              <a:rPr lang="en-GB" smtClean="0"/>
              <a:pPr/>
              <a:t>‹#›</a:t>
            </a:fld>
            <a:endParaRPr lang="en-GB"/>
          </a:p>
        </p:txBody>
      </p:sp>
    </p:spTree>
    <p:extLst>
      <p:ext uri="{BB962C8B-B14F-4D97-AF65-F5344CB8AC3E}">
        <p14:creationId xmlns:p14="http://schemas.microsoft.com/office/powerpoint/2010/main" xmlns="" val="2104006534"/>
      </p:ext>
    </p:extLst>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 id="2147483722"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251520" y="2204864"/>
            <a:ext cx="8591872" cy="1944216"/>
          </a:xfrm>
        </p:spPr>
        <p:txBody>
          <a:bodyPr>
            <a:noAutofit/>
          </a:bodyPr>
          <a:lstStyle/>
          <a:p>
            <a:r>
              <a:rPr lang="en-GB" sz="5400" dirty="0" smtClean="0"/>
              <a:t>7. Medical Ethics 1 – Abortion and the Right to a Child</a:t>
            </a:r>
            <a:endParaRPr lang="en-US" sz="54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GB" dirty="0" smtClean="0"/>
              <a:t>Strong sanctity of life </a:t>
            </a:r>
            <a:r>
              <a:rPr lang="en-GB" dirty="0"/>
              <a:t>a</a:t>
            </a:r>
            <a:r>
              <a:rPr lang="en-GB" dirty="0" smtClean="0"/>
              <a:t>rgument</a:t>
            </a:r>
          </a:p>
        </p:txBody>
      </p:sp>
      <p:sp>
        <p:nvSpPr>
          <p:cNvPr id="9219" name="Content Placeholder 2"/>
          <p:cNvSpPr>
            <a:spLocks noGrp="1"/>
          </p:cNvSpPr>
          <p:nvPr>
            <p:ph idx="1"/>
          </p:nvPr>
        </p:nvSpPr>
        <p:spPr/>
        <p:txBody>
          <a:bodyPr/>
          <a:lstStyle/>
          <a:p>
            <a:pPr>
              <a:buClrTx/>
              <a:defRPr/>
            </a:pPr>
            <a:r>
              <a:rPr lang="en-GB" dirty="0" smtClean="0">
                <a:solidFill>
                  <a:schemeClr val="tx1"/>
                </a:solidFill>
              </a:rPr>
              <a:t>If </a:t>
            </a:r>
            <a:r>
              <a:rPr lang="en-GB" dirty="0">
                <a:solidFill>
                  <a:schemeClr val="tx1"/>
                </a:solidFill>
              </a:rPr>
              <a:t>God is the creator of life it is down to him to say when it should </a:t>
            </a:r>
            <a:r>
              <a:rPr lang="en-GB" dirty="0" smtClean="0">
                <a:solidFill>
                  <a:schemeClr val="tx1"/>
                </a:solidFill>
              </a:rPr>
              <a:t>start and </a:t>
            </a:r>
            <a:r>
              <a:rPr lang="en-GB" dirty="0">
                <a:solidFill>
                  <a:schemeClr val="tx1"/>
                </a:solidFill>
              </a:rPr>
              <a:t>end. </a:t>
            </a:r>
            <a:endParaRPr lang="en-GB" dirty="0" smtClean="0">
              <a:solidFill>
                <a:schemeClr val="tx1"/>
              </a:solidFill>
            </a:endParaRPr>
          </a:p>
          <a:p>
            <a:pPr>
              <a:buClrTx/>
              <a:defRPr/>
            </a:pPr>
            <a:r>
              <a:rPr lang="en-GB" dirty="0" smtClean="0">
                <a:solidFill>
                  <a:schemeClr val="tx1"/>
                </a:solidFill>
              </a:rPr>
              <a:t>A </a:t>
            </a:r>
            <a:r>
              <a:rPr lang="en-GB" dirty="0">
                <a:solidFill>
                  <a:schemeClr val="tx1"/>
                </a:solidFill>
              </a:rPr>
              <a:t>person does not have the freedom to decide to end his or her </a:t>
            </a:r>
            <a:r>
              <a:rPr lang="en-GB" dirty="0" smtClean="0">
                <a:solidFill>
                  <a:schemeClr val="tx1"/>
                </a:solidFill>
              </a:rPr>
              <a:t>own or </a:t>
            </a:r>
            <a:r>
              <a:rPr lang="en-GB" dirty="0">
                <a:solidFill>
                  <a:schemeClr val="tx1"/>
                </a:solidFill>
              </a:rPr>
              <a:t>anyone else’s </a:t>
            </a:r>
            <a:r>
              <a:rPr lang="en-GB" dirty="0" smtClean="0">
                <a:solidFill>
                  <a:schemeClr val="tx1"/>
                </a:solidFill>
              </a:rPr>
              <a:t>life.</a:t>
            </a:r>
          </a:p>
          <a:p>
            <a:pPr marL="432000" indent="0">
              <a:buFontTx/>
              <a:buNone/>
              <a:defRPr/>
            </a:pPr>
            <a:r>
              <a:rPr lang="en-GB" dirty="0" smtClean="0">
                <a:solidFill>
                  <a:schemeClr val="tx1"/>
                </a:solidFill>
              </a:rPr>
              <a:t>He </a:t>
            </a:r>
            <a:r>
              <a:rPr lang="en-GB" dirty="0">
                <a:solidFill>
                  <a:schemeClr val="tx1"/>
                </a:solidFill>
              </a:rPr>
              <a:t>said, ‘Naked I came from my mother’s womb, and naked shall I </a:t>
            </a:r>
            <a:r>
              <a:rPr lang="en-GB" dirty="0" smtClean="0">
                <a:solidFill>
                  <a:schemeClr val="tx1"/>
                </a:solidFill>
              </a:rPr>
              <a:t>return there</a:t>
            </a:r>
            <a:r>
              <a:rPr lang="en-GB" dirty="0">
                <a:solidFill>
                  <a:schemeClr val="tx1"/>
                </a:solidFill>
              </a:rPr>
              <a:t>; the Lord gave, and the Lord has taken away; blessed be the </a:t>
            </a:r>
            <a:r>
              <a:rPr lang="en-GB" dirty="0" smtClean="0">
                <a:solidFill>
                  <a:schemeClr val="tx1"/>
                </a:solidFill>
              </a:rPr>
              <a:t>name of </a:t>
            </a:r>
            <a:r>
              <a:rPr lang="en-GB" dirty="0">
                <a:solidFill>
                  <a:schemeClr val="tx1"/>
                </a:solidFill>
              </a:rPr>
              <a:t>the Lord</a:t>
            </a:r>
            <a:r>
              <a:rPr lang="en-GB" dirty="0" smtClean="0">
                <a:solidFill>
                  <a:schemeClr val="tx1"/>
                </a:solidFill>
              </a:rPr>
              <a:t>.’ (</a:t>
            </a:r>
            <a:r>
              <a:rPr lang="en-GB" dirty="0">
                <a:solidFill>
                  <a:schemeClr val="tx1"/>
                </a:solidFill>
              </a:rPr>
              <a:t>Job 1:21</a:t>
            </a:r>
            <a:r>
              <a:rPr lang="en-GB" dirty="0" smtClean="0">
                <a:solidFill>
                  <a:schemeClr val="tx1"/>
                </a:solidFill>
              </a:rPr>
              <a:t>)</a:t>
            </a:r>
          </a:p>
          <a:p>
            <a:pPr marL="0" indent="0" algn="ctr">
              <a:buFontTx/>
              <a:buNone/>
              <a:defRPr/>
            </a:pPr>
            <a:endParaRPr lang="en-GB" dirty="0" smtClean="0">
              <a:solidFill>
                <a:schemeClr val="tx1"/>
              </a:solidFill>
            </a:endParaRPr>
          </a:p>
          <a:p>
            <a:pPr marL="432000" indent="0">
              <a:buFontTx/>
              <a:buNone/>
              <a:defRPr/>
            </a:pPr>
            <a:r>
              <a:rPr lang="en-GB" dirty="0">
                <a:solidFill>
                  <a:schemeClr val="tx1"/>
                </a:solidFill>
              </a:rPr>
              <a:t>‘</a:t>
            </a:r>
            <a:r>
              <a:rPr lang="en-GB" dirty="0" smtClean="0">
                <a:solidFill>
                  <a:schemeClr val="tx1"/>
                </a:solidFill>
              </a:rPr>
              <a:t>You shall </a:t>
            </a:r>
            <a:r>
              <a:rPr lang="en-GB" dirty="0">
                <a:solidFill>
                  <a:schemeClr val="tx1"/>
                </a:solidFill>
              </a:rPr>
              <a:t>not </a:t>
            </a:r>
            <a:r>
              <a:rPr lang="en-GB" dirty="0" smtClean="0">
                <a:solidFill>
                  <a:schemeClr val="tx1"/>
                </a:solidFill>
              </a:rPr>
              <a:t>murder.’ </a:t>
            </a:r>
            <a:r>
              <a:rPr lang="en-GB" dirty="0">
                <a:solidFill>
                  <a:schemeClr val="tx1"/>
                </a:solidFill>
              </a:rPr>
              <a:t>(Exodus 20:13</a:t>
            </a:r>
            <a:r>
              <a:rPr lang="en-GB" dirty="0" smtClean="0">
                <a:solidFill>
                  <a:schemeClr val="tx1"/>
                </a:solidFill>
              </a:rPr>
              <a: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dirty="0" smtClean="0"/>
              <a:t>Strong sanctity of life </a:t>
            </a:r>
            <a:r>
              <a:rPr lang="en-GB" dirty="0"/>
              <a:t>a</a:t>
            </a:r>
            <a:r>
              <a:rPr lang="en-GB" dirty="0" smtClean="0"/>
              <a:t>rgument</a:t>
            </a:r>
          </a:p>
        </p:txBody>
      </p:sp>
      <p:sp>
        <p:nvSpPr>
          <p:cNvPr id="13315" name="Content Placeholder 2"/>
          <p:cNvSpPr>
            <a:spLocks noGrp="1"/>
          </p:cNvSpPr>
          <p:nvPr>
            <p:ph idx="1"/>
          </p:nvPr>
        </p:nvSpPr>
        <p:spPr/>
        <p:txBody>
          <a:bodyPr/>
          <a:lstStyle/>
          <a:p>
            <a:pPr>
              <a:buClrTx/>
            </a:pPr>
            <a:r>
              <a:rPr lang="en-GB" dirty="0" smtClean="0">
                <a:solidFill>
                  <a:schemeClr val="tx1"/>
                </a:solidFill>
              </a:rPr>
              <a:t>This idea of the sanctity of life is also part of the teaching of Natural Law which underlies the ethical teaching of the Catholic Church. </a:t>
            </a:r>
          </a:p>
          <a:p>
            <a:pPr>
              <a:buClrTx/>
            </a:pPr>
            <a:r>
              <a:rPr lang="en-GB" dirty="0" smtClean="0">
                <a:solidFill>
                  <a:schemeClr val="tx1"/>
                </a:solidFill>
              </a:rPr>
              <a:t>Taking life is seen as intrinsically evil, and unborn life must be protected. </a:t>
            </a:r>
          </a:p>
          <a:p>
            <a:pPr>
              <a:buClrTx/>
            </a:pPr>
            <a:r>
              <a:rPr lang="en-GB" dirty="0" smtClean="0">
                <a:solidFill>
                  <a:schemeClr val="tx1"/>
                </a:solidFill>
              </a:rPr>
              <a:t>Natural Law states that preserving the innocent is a primary precept and there are no exceptions which make it right.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GB" dirty="0" smtClean="0"/>
              <a:t>Strong sanctity of life </a:t>
            </a:r>
            <a:r>
              <a:rPr lang="en-GB" dirty="0"/>
              <a:t>a</a:t>
            </a:r>
            <a:r>
              <a:rPr lang="en-GB" dirty="0" smtClean="0"/>
              <a:t>rgument</a:t>
            </a:r>
          </a:p>
        </p:txBody>
      </p:sp>
      <p:sp>
        <p:nvSpPr>
          <p:cNvPr id="14339" name="Content Placeholder 2"/>
          <p:cNvSpPr>
            <a:spLocks noGrp="1"/>
          </p:cNvSpPr>
          <p:nvPr>
            <p:ph idx="1"/>
          </p:nvPr>
        </p:nvSpPr>
        <p:spPr>
          <a:xfrm>
            <a:off x="323528" y="1484784"/>
            <a:ext cx="8352928" cy="4306416"/>
          </a:xfrm>
        </p:spPr>
        <p:txBody>
          <a:bodyPr/>
          <a:lstStyle/>
          <a:p>
            <a:pPr>
              <a:buClrTx/>
            </a:pPr>
            <a:r>
              <a:rPr lang="en-GB" sz="2200" dirty="0" smtClean="0">
                <a:solidFill>
                  <a:schemeClr val="tx1"/>
                </a:solidFill>
              </a:rPr>
              <a:t>In some cases, abortion may be justified using the doctrine of double effect.</a:t>
            </a:r>
          </a:p>
          <a:p>
            <a:pPr>
              <a:buClrTx/>
            </a:pPr>
            <a:r>
              <a:rPr lang="en-GB" sz="2200" dirty="0" smtClean="0">
                <a:solidFill>
                  <a:schemeClr val="tx1"/>
                </a:solidFill>
              </a:rPr>
              <a:t>For example, in the event of an ectopic pregnancy (where the embryo has not implanted in the womb but is developing in the fallopian tubes) it is considered all right to remove the embryo, as the intention is to save the life of the mother rather than to kill the foetus. </a:t>
            </a:r>
          </a:p>
          <a:p>
            <a:pPr>
              <a:buClrTx/>
            </a:pPr>
            <a:r>
              <a:rPr lang="en-GB" sz="2200" dirty="0" smtClean="0">
                <a:solidFill>
                  <a:schemeClr val="tx1"/>
                </a:solidFill>
              </a:rPr>
              <a:t>The death of the foetus is simply an unfortunate side-effect. </a:t>
            </a:r>
          </a:p>
          <a:p>
            <a:pPr>
              <a:buClrTx/>
            </a:pPr>
            <a:r>
              <a:rPr lang="en-GB" sz="2200" dirty="0" smtClean="0">
                <a:solidFill>
                  <a:schemeClr val="tx1"/>
                </a:solidFill>
              </a:rPr>
              <a:t>This teaching does not mean that the abortion can be seen as the lesser of the two evils.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dirty="0" smtClean="0"/>
              <a:t>Weak sanctity of life </a:t>
            </a:r>
            <a:r>
              <a:rPr lang="en-GB" dirty="0"/>
              <a:t>a</a:t>
            </a:r>
            <a:r>
              <a:rPr lang="en-GB" dirty="0" smtClean="0"/>
              <a:t>rgument</a:t>
            </a:r>
          </a:p>
        </p:txBody>
      </p:sp>
      <p:sp>
        <p:nvSpPr>
          <p:cNvPr id="9219" name="Content Placeholder 2"/>
          <p:cNvSpPr>
            <a:spLocks noGrp="1"/>
          </p:cNvSpPr>
          <p:nvPr>
            <p:ph idx="1"/>
          </p:nvPr>
        </p:nvSpPr>
        <p:spPr>
          <a:xfrm>
            <a:off x="406400" y="1412776"/>
            <a:ext cx="8205788" cy="4378424"/>
          </a:xfrm>
        </p:spPr>
        <p:txBody>
          <a:bodyPr/>
          <a:lstStyle/>
          <a:p>
            <a:pPr>
              <a:buClrTx/>
              <a:defRPr/>
            </a:pPr>
            <a:r>
              <a:rPr lang="en-GB" sz="2300" dirty="0" smtClean="0">
                <a:solidFill>
                  <a:schemeClr val="tx1"/>
                </a:solidFill>
              </a:rPr>
              <a:t>The </a:t>
            </a:r>
            <a:r>
              <a:rPr lang="en-GB" sz="2300" dirty="0">
                <a:solidFill>
                  <a:schemeClr val="tx1"/>
                </a:solidFill>
              </a:rPr>
              <a:t>Church of England’s report of 1965, </a:t>
            </a:r>
            <a:r>
              <a:rPr lang="en-GB" sz="2300" i="1" dirty="0">
                <a:solidFill>
                  <a:schemeClr val="tx1"/>
                </a:solidFill>
              </a:rPr>
              <a:t>Abortion: </a:t>
            </a:r>
            <a:r>
              <a:rPr lang="en-GB" sz="2300" i="1" dirty="0" smtClean="0">
                <a:solidFill>
                  <a:schemeClr val="tx1"/>
                </a:solidFill>
              </a:rPr>
              <a:t>An Ethical </a:t>
            </a:r>
            <a:r>
              <a:rPr lang="en-GB" sz="2300" i="1" dirty="0">
                <a:solidFill>
                  <a:schemeClr val="tx1"/>
                </a:solidFill>
              </a:rPr>
              <a:t>Discussion</a:t>
            </a:r>
            <a:r>
              <a:rPr lang="en-GB" sz="2300" dirty="0">
                <a:solidFill>
                  <a:schemeClr val="tx1"/>
                </a:solidFill>
              </a:rPr>
              <a:t>, expresses overriding compassion for the needs of </a:t>
            </a:r>
            <a:r>
              <a:rPr lang="en-GB" sz="2300" dirty="0" smtClean="0">
                <a:solidFill>
                  <a:schemeClr val="tx1"/>
                </a:solidFill>
              </a:rPr>
              <a:t>the mother</a:t>
            </a:r>
            <a:r>
              <a:rPr lang="en-GB" sz="2300" dirty="0">
                <a:solidFill>
                  <a:schemeClr val="tx1"/>
                </a:solidFill>
              </a:rPr>
              <a:t>, especially where there is a threat to her mental or physical health.</a:t>
            </a:r>
          </a:p>
          <a:p>
            <a:pPr>
              <a:buClrTx/>
              <a:defRPr/>
            </a:pPr>
            <a:r>
              <a:rPr lang="en-GB" sz="2300" dirty="0">
                <a:solidFill>
                  <a:schemeClr val="tx1"/>
                </a:solidFill>
              </a:rPr>
              <a:t>This view was reinforced in a more recent document, </a:t>
            </a:r>
            <a:r>
              <a:rPr lang="en-GB" sz="2300" i="1" dirty="0">
                <a:solidFill>
                  <a:schemeClr val="tx1"/>
                </a:solidFill>
              </a:rPr>
              <a:t>Abortion and </a:t>
            </a:r>
            <a:r>
              <a:rPr lang="en-GB" sz="2300" i="1" dirty="0" smtClean="0">
                <a:solidFill>
                  <a:schemeClr val="tx1"/>
                </a:solidFill>
              </a:rPr>
              <a:t>the Church</a:t>
            </a:r>
            <a:r>
              <a:rPr lang="en-GB" sz="2300" dirty="0">
                <a:solidFill>
                  <a:schemeClr val="tx1"/>
                </a:solidFill>
              </a:rPr>
              <a:t>, in </a:t>
            </a:r>
            <a:r>
              <a:rPr lang="en-GB" sz="2300" dirty="0" smtClean="0">
                <a:solidFill>
                  <a:schemeClr val="tx1"/>
                </a:solidFill>
              </a:rPr>
              <a:t>1993:</a:t>
            </a:r>
          </a:p>
          <a:p>
            <a:pPr marL="432000" indent="0">
              <a:buFontTx/>
              <a:buNone/>
              <a:defRPr/>
            </a:pPr>
            <a:r>
              <a:rPr lang="en-GB" sz="2300" dirty="0" smtClean="0">
                <a:solidFill>
                  <a:schemeClr val="tx1"/>
                </a:solidFill>
              </a:rPr>
              <a:t>‘We </a:t>
            </a:r>
            <a:r>
              <a:rPr lang="en-GB" sz="2300" dirty="0">
                <a:solidFill>
                  <a:schemeClr val="tx1"/>
                </a:solidFill>
              </a:rPr>
              <a:t>do not believe that the right to life, as a right pertaining to persons</a:t>
            </a:r>
            <a:r>
              <a:rPr lang="en-GB" sz="2300" dirty="0" smtClean="0">
                <a:solidFill>
                  <a:schemeClr val="tx1"/>
                </a:solidFill>
              </a:rPr>
              <a:t>, admits </a:t>
            </a:r>
            <a:r>
              <a:rPr lang="en-GB" sz="2300" dirty="0">
                <a:solidFill>
                  <a:schemeClr val="tx1"/>
                </a:solidFill>
              </a:rPr>
              <a:t>of no exceptions whatever; but the right of the innocent to </a:t>
            </a:r>
            <a:r>
              <a:rPr lang="en-GB" sz="2300" dirty="0" smtClean="0">
                <a:solidFill>
                  <a:schemeClr val="tx1"/>
                </a:solidFill>
              </a:rPr>
              <a:t>life </a:t>
            </a:r>
            <a:r>
              <a:rPr lang="en-GB" sz="2300" dirty="0">
                <a:solidFill>
                  <a:schemeClr val="tx1"/>
                </a:solidFill>
              </a:rPr>
              <a:t>admits surely of few exceptions indeed</a:t>
            </a:r>
            <a:r>
              <a:rPr lang="en-GB" sz="2300" dirty="0" smtClean="0">
                <a:solidFill>
                  <a:schemeClr val="tx1"/>
                </a:solidFill>
              </a:rPr>
              <a:t>.’</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GB" dirty="0" smtClean="0"/>
              <a:t>Sanctity of life</a:t>
            </a:r>
          </a:p>
        </p:txBody>
      </p:sp>
      <p:pic>
        <p:nvPicPr>
          <p:cNvPr id="16388" name="Picture 4"/>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115616" y="1484784"/>
            <a:ext cx="4378325" cy="405288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GB" dirty="0" smtClean="0"/>
              <a:t>Strengths of the sanctity of life argument</a:t>
            </a:r>
          </a:p>
        </p:txBody>
      </p:sp>
      <p:sp>
        <p:nvSpPr>
          <p:cNvPr id="17411" name="Content Placeholder 2"/>
          <p:cNvSpPr>
            <a:spLocks noGrp="1"/>
          </p:cNvSpPr>
          <p:nvPr>
            <p:ph idx="1"/>
          </p:nvPr>
        </p:nvSpPr>
        <p:spPr>
          <a:xfrm>
            <a:off x="406400" y="1988840"/>
            <a:ext cx="8205788" cy="3802360"/>
          </a:xfrm>
        </p:spPr>
        <p:txBody>
          <a:bodyPr/>
          <a:lstStyle/>
          <a:p>
            <a:pPr>
              <a:buClrTx/>
            </a:pPr>
            <a:r>
              <a:rPr lang="en-GB" dirty="0" smtClean="0">
                <a:solidFill>
                  <a:schemeClr val="tx1"/>
                </a:solidFill>
              </a:rPr>
              <a:t>It values </a:t>
            </a:r>
            <a:r>
              <a:rPr lang="en-GB" i="1" dirty="0" smtClean="0">
                <a:solidFill>
                  <a:schemeClr val="tx1"/>
                </a:solidFill>
              </a:rPr>
              <a:t>all </a:t>
            </a:r>
            <a:r>
              <a:rPr lang="en-GB" dirty="0" smtClean="0">
                <a:solidFill>
                  <a:schemeClr val="tx1"/>
                </a:solidFill>
              </a:rPr>
              <a:t>human life equally, regardless of status or gender.</a:t>
            </a:r>
          </a:p>
          <a:p>
            <a:pPr>
              <a:buClrTx/>
            </a:pPr>
            <a:r>
              <a:rPr lang="en-GB" dirty="0" smtClean="0">
                <a:solidFill>
                  <a:schemeClr val="tx1"/>
                </a:solidFill>
              </a:rPr>
              <a:t>It states clearly that killing is always wrong and respects the individual’s future.</a:t>
            </a:r>
          </a:p>
          <a:p>
            <a:pPr>
              <a:buClrTx/>
            </a:pPr>
            <a:r>
              <a:rPr lang="en-GB" dirty="0" smtClean="0">
                <a:solidFill>
                  <a:schemeClr val="tx1"/>
                </a:solidFill>
              </a:rPr>
              <a:t>It gives everyone equal dignity.</a:t>
            </a:r>
          </a:p>
          <a:p>
            <a:pPr>
              <a:buClrTx/>
            </a:pPr>
            <a:r>
              <a:rPr lang="en-GB" dirty="0" smtClean="0">
                <a:solidFill>
                  <a:schemeClr val="tx1"/>
                </a:solidFill>
              </a:rPr>
              <a:t>It avoids too much group pressure and power (e.g. to abort a disabled foetus).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GB" dirty="0" smtClean="0"/>
              <a:t>Weaknesses of the sanctity of life argument</a:t>
            </a:r>
          </a:p>
        </p:txBody>
      </p:sp>
      <p:sp>
        <p:nvSpPr>
          <p:cNvPr id="18435" name="Content Placeholder 2"/>
          <p:cNvSpPr>
            <a:spLocks noGrp="1"/>
          </p:cNvSpPr>
          <p:nvPr>
            <p:ph idx="1"/>
          </p:nvPr>
        </p:nvSpPr>
        <p:spPr>
          <a:xfrm>
            <a:off x="406400" y="1772816"/>
            <a:ext cx="8205788" cy="4018384"/>
          </a:xfrm>
        </p:spPr>
        <p:txBody>
          <a:bodyPr/>
          <a:lstStyle/>
          <a:p>
            <a:pPr>
              <a:buClrTx/>
            </a:pPr>
            <a:r>
              <a:rPr lang="en-GB" sz="2200" dirty="0" smtClean="0">
                <a:solidFill>
                  <a:schemeClr val="tx1"/>
                </a:solidFill>
              </a:rPr>
              <a:t>Charles Darwin challenged the biblical view of </a:t>
            </a:r>
            <a:r>
              <a:rPr lang="en-GB" sz="2200" i="1" dirty="0" smtClean="0">
                <a:solidFill>
                  <a:schemeClr val="tx1"/>
                </a:solidFill>
              </a:rPr>
              <a:t>imago </a:t>
            </a:r>
            <a:r>
              <a:rPr lang="en-GB" sz="2200" i="1" dirty="0" err="1" smtClean="0">
                <a:solidFill>
                  <a:schemeClr val="tx1"/>
                </a:solidFill>
              </a:rPr>
              <a:t>dei</a:t>
            </a:r>
            <a:r>
              <a:rPr lang="en-GB" sz="2200" i="1" dirty="0" smtClean="0">
                <a:solidFill>
                  <a:schemeClr val="tx1"/>
                </a:solidFill>
              </a:rPr>
              <a:t> </a:t>
            </a:r>
            <a:r>
              <a:rPr lang="en-GB" sz="2200" dirty="0" smtClean="0">
                <a:solidFill>
                  <a:schemeClr val="tx1"/>
                </a:solidFill>
              </a:rPr>
              <a:t>with his theory of natural selection.</a:t>
            </a:r>
          </a:p>
          <a:p>
            <a:pPr>
              <a:buClrTx/>
            </a:pPr>
            <a:r>
              <a:rPr lang="en-GB" sz="2200" dirty="0" smtClean="0">
                <a:solidFill>
                  <a:schemeClr val="tx1"/>
                </a:solidFill>
              </a:rPr>
              <a:t>Kant saw no reason to link vital signs to valuing life – but he did link the possession of reason to valuing life.</a:t>
            </a:r>
          </a:p>
          <a:p>
            <a:pPr>
              <a:buClrTx/>
            </a:pPr>
            <a:r>
              <a:rPr lang="en-GB" sz="2200" dirty="0" smtClean="0">
                <a:solidFill>
                  <a:schemeClr val="tx1"/>
                </a:solidFill>
              </a:rPr>
              <a:t>Peter Singer stated that to treat human life as having a special priority over animal life is ‘speciesism’. So we ought to value all life and not just human foetuses.</a:t>
            </a:r>
          </a:p>
          <a:p>
            <a:pPr>
              <a:buClrTx/>
            </a:pPr>
            <a:r>
              <a:rPr lang="en-GB" sz="2200" dirty="0" smtClean="0">
                <a:solidFill>
                  <a:schemeClr val="tx1"/>
                </a:solidFill>
              </a:rPr>
              <a:t>The sanctity of life view cannot cope with conflicts of duty – which life is more sacred: that of the mother or that of the foetus?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GB" dirty="0" smtClean="0"/>
              <a:t>Quality of life</a:t>
            </a:r>
          </a:p>
        </p:txBody>
      </p:sp>
      <p:sp>
        <p:nvSpPr>
          <p:cNvPr id="19459" name="Content Placeholder 2"/>
          <p:cNvSpPr>
            <a:spLocks noGrp="1"/>
          </p:cNvSpPr>
          <p:nvPr>
            <p:ph idx="1"/>
          </p:nvPr>
        </p:nvSpPr>
        <p:spPr/>
        <p:txBody>
          <a:bodyPr/>
          <a:lstStyle/>
          <a:p>
            <a:pPr>
              <a:buClrTx/>
            </a:pPr>
            <a:r>
              <a:rPr lang="en-GB" sz="2200" dirty="0" smtClean="0">
                <a:solidFill>
                  <a:schemeClr val="tx1"/>
                </a:solidFill>
              </a:rPr>
              <a:t>Some scholars think that those who hold a sanctity of life position as regards abortion make it work only by including quality of life arguments. </a:t>
            </a:r>
          </a:p>
          <a:p>
            <a:pPr>
              <a:buClrTx/>
            </a:pPr>
            <a:r>
              <a:rPr lang="en-GB" sz="2200" dirty="0" smtClean="0">
                <a:solidFill>
                  <a:schemeClr val="tx1"/>
                </a:solidFill>
              </a:rPr>
              <a:t>The quality of life view allows the value of life to vary with its quality and may factor in the immanence of death, constancy of pain, an ability to think, an ability to enjoy life and make rational choices. </a:t>
            </a:r>
          </a:p>
          <a:p>
            <a:pPr>
              <a:buClrTx/>
            </a:pPr>
            <a:r>
              <a:rPr lang="en-GB" sz="2200" dirty="0" smtClean="0">
                <a:solidFill>
                  <a:schemeClr val="tx1"/>
                </a:solidFill>
              </a:rPr>
              <a:t>However, when considering the foetus there is always the question of who benefits and whose quality of life is being judged: that of the foetus, the parents or society as a whole?</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GB" dirty="0" smtClean="0"/>
              <a:t>Is the foetus a person? Does the foetus have a right to life?</a:t>
            </a:r>
          </a:p>
        </p:txBody>
      </p:sp>
      <p:sp>
        <p:nvSpPr>
          <p:cNvPr id="20483" name="Content Placeholder 2"/>
          <p:cNvSpPr>
            <a:spLocks noGrp="1"/>
          </p:cNvSpPr>
          <p:nvPr>
            <p:ph idx="1"/>
          </p:nvPr>
        </p:nvSpPr>
        <p:spPr>
          <a:xfrm>
            <a:off x="406400" y="1772816"/>
            <a:ext cx="8205788" cy="4018384"/>
          </a:xfrm>
        </p:spPr>
        <p:txBody>
          <a:bodyPr/>
          <a:lstStyle/>
          <a:p>
            <a:pPr>
              <a:buClrTx/>
            </a:pPr>
            <a:r>
              <a:rPr lang="en-GB" sz="2800" dirty="0" smtClean="0">
                <a:solidFill>
                  <a:schemeClr val="tx1"/>
                </a:solidFill>
              </a:rPr>
              <a:t>A person has to be conceived by humans.</a:t>
            </a:r>
          </a:p>
          <a:p>
            <a:pPr>
              <a:buClrTx/>
            </a:pPr>
            <a:r>
              <a:rPr lang="en-GB" sz="2800" dirty="0" smtClean="0">
                <a:solidFill>
                  <a:schemeClr val="tx1"/>
                </a:solidFill>
              </a:rPr>
              <a:t>A person has to have a human genetic structure.</a:t>
            </a:r>
          </a:p>
          <a:p>
            <a:pPr>
              <a:buClrTx/>
            </a:pPr>
            <a:r>
              <a:rPr lang="en-GB" sz="2800" dirty="0" smtClean="0">
                <a:solidFill>
                  <a:schemeClr val="tx1"/>
                </a:solidFill>
              </a:rPr>
              <a:t>A person has to look like a human.</a:t>
            </a:r>
          </a:p>
          <a:p>
            <a:pPr>
              <a:buClrTx/>
            </a:pPr>
            <a:r>
              <a:rPr lang="en-GB" sz="2800" dirty="0" smtClean="0">
                <a:solidFill>
                  <a:schemeClr val="tx1"/>
                </a:solidFill>
              </a:rPr>
              <a:t>A person has a soul.</a:t>
            </a:r>
          </a:p>
          <a:p>
            <a:pPr>
              <a:buClrTx/>
            </a:pPr>
            <a:r>
              <a:rPr lang="en-GB" sz="2800" dirty="0" smtClean="0">
                <a:solidFill>
                  <a:schemeClr val="tx1"/>
                </a:solidFill>
              </a:rPr>
              <a:t>A person is viable – it can survive birth.</a:t>
            </a:r>
          </a:p>
          <a:p>
            <a:pPr>
              <a:buClrTx/>
            </a:pPr>
            <a:r>
              <a:rPr lang="en-GB" sz="2800" dirty="0" smtClean="0">
                <a:solidFill>
                  <a:schemeClr val="tx1"/>
                </a:solidFill>
              </a:rPr>
              <a:t>A person has a future like ours.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GB" smtClean="0"/>
              <a:t>Is the foetus a person? Does the foetus have a right to life?</a:t>
            </a:r>
          </a:p>
        </p:txBody>
      </p:sp>
      <p:sp>
        <p:nvSpPr>
          <p:cNvPr id="21507" name="Content Placeholder 2"/>
          <p:cNvSpPr>
            <a:spLocks noGrp="1"/>
          </p:cNvSpPr>
          <p:nvPr>
            <p:ph idx="1"/>
          </p:nvPr>
        </p:nvSpPr>
        <p:spPr>
          <a:xfrm>
            <a:off x="323528" y="1628800"/>
            <a:ext cx="8424936" cy="4104456"/>
          </a:xfrm>
        </p:spPr>
        <p:txBody>
          <a:bodyPr/>
          <a:lstStyle/>
          <a:p>
            <a:pPr marL="0" indent="0">
              <a:buNone/>
            </a:pPr>
            <a:r>
              <a:rPr lang="en-GB" dirty="0" smtClean="0">
                <a:solidFill>
                  <a:schemeClr val="tx1"/>
                </a:solidFill>
              </a:rPr>
              <a:t>Mary Anne Warren suggests the following criteria:</a:t>
            </a:r>
          </a:p>
          <a:p>
            <a:pPr lvl="1">
              <a:buClrTx/>
            </a:pPr>
            <a:r>
              <a:rPr lang="en-GB" sz="2200" i="1" dirty="0" smtClean="0">
                <a:solidFill>
                  <a:schemeClr val="tx1"/>
                </a:solidFill>
              </a:rPr>
              <a:t>sentience </a:t>
            </a:r>
            <a:r>
              <a:rPr lang="en-GB" sz="2200" dirty="0" smtClean="0">
                <a:solidFill>
                  <a:schemeClr val="tx1"/>
                </a:solidFill>
              </a:rPr>
              <a:t>– the ability to have conscious experiences</a:t>
            </a:r>
          </a:p>
          <a:p>
            <a:pPr lvl="1">
              <a:buClrTx/>
            </a:pPr>
            <a:r>
              <a:rPr lang="en-GB" sz="2200" i="1" dirty="0" smtClean="0">
                <a:solidFill>
                  <a:schemeClr val="tx1"/>
                </a:solidFill>
              </a:rPr>
              <a:t>emotionality </a:t>
            </a:r>
            <a:r>
              <a:rPr lang="en-GB" sz="2200" dirty="0" smtClean="0">
                <a:solidFill>
                  <a:schemeClr val="tx1"/>
                </a:solidFill>
              </a:rPr>
              <a:t>– the ability to feel happy, sad, loving</a:t>
            </a:r>
          </a:p>
          <a:p>
            <a:pPr lvl="1">
              <a:buClrTx/>
            </a:pPr>
            <a:r>
              <a:rPr lang="en-GB" sz="2200" i="1" dirty="0" smtClean="0">
                <a:solidFill>
                  <a:schemeClr val="tx1"/>
                </a:solidFill>
              </a:rPr>
              <a:t>reason </a:t>
            </a:r>
            <a:r>
              <a:rPr lang="en-GB" sz="2200" dirty="0" smtClean="0">
                <a:solidFill>
                  <a:schemeClr val="tx1"/>
                </a:solidFill>
              </a:rPr>
              <a:t>– the ability to solve new and complex problems</a:t>
            </a:r>
          </a:p>
          <a:p>
            <a:pPr lvl="1">
              <a:buClrTx/>
            </a:pPr>
            <a:r>
              <a:rPr lang="en-GB" sz="2200" i="1" dirty="0" smtClean="0">
                <a:solidFill>
                  <a:schemeClr val="tx1"/>
                </a:solidFill>
              </a:rPr>
              <a:t>the capacity to communicate</a:t>
            </a:r>
          </a:p>
          <a:p>
            <a:pPr lvl="1">
              <a:buClrTx/>
            </a:pPr>
            <a:r>
              <a:rPr lang="en-GB" sz="2200" i="1" dirty="0" smtClean="0">
                <a:solidFill>
                  <a:schemeClr val="tx1"/>
                </a:solidFill>
              </a:rPr>
              <a:t>self-awareness </a:t>
            </a:r>
            <a:r>
              <a:rPr lang="en-GB" sz="2200" dirty="0" smtClean="0">
                <a:solidFill>
                  <a:schemeClr val="tx1"/>
                </a:solidFill>
              </a:rPr>
              <a:t>– awareness of oneself as an individual and as a member of a social group</a:t>
            </a:r>
          </a:p>
          <a:p>
            <a:pPr lvl="1">
              <a:buClrTx/>
            </a:pPr>
            <a:r>
              <a:rPr lang="en-GB" sz="2200" i="1" dirty="0" smtClean="0">
                <a:solidFill>
                  <a:schemeClr val="tx1"/>
                </a:solidFill>
              </a:rPr>
              <a:t>moral agency </a:t>
            </a:r>
            <a:r>
              <a:rPr lang="en-GB" sz="2200" dirty="0" smtClean="0">
                <a:solidFill>
                  <a:schemeClr val="tx1"/>
                </a:solidFill>
              </a:rPr>
              <a:t>– the ability to regulate one’s actions through moral principles.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GB" smtClean="0"/>
              <a:t>What is abortion?</a:t>
            </a:r>
            <a:endParaRPr lang="en-US" smtClean="0"/>
          </a:p>
        </p:txBody>
      </p:sp>
      <p:sp>
        <p:nvSpPr>
          <p:cNvPr id="4099" name="Rectangle 3"/>
          <p:cNvSpPr>
            <a:spLocks noGrp="1" noChangeArrowheads="1"/>
          </p:cNvSpPr>
          <p:nvPr>
            <p:ph type="body" idx="1"/>
          </p:nvPr>
        </p:nvSpPr>
        <p:spPr/>
        <p:txBody>
          <a:bodyPr/>
          <a:lstStyle/>
          <a:p>
            <a:pPr>
              <a:buClrTx/>
            </a:pPr>
            <a:r>
              <a:rPr lang="en-GB" dirty="0" smtClean="0">
                <a:solidFill>
                  <a:schemeClr val="tx1"/>
                </a:solidFill>
              </a:rPr>
              <a:t>Abortion is the induced termination of a pregnancy to destroy the foetus. In the UK, abortion is legal up to the 24th week of the pregnancy.</a:t>
            </a:r>
          </a:p>
          <a:p>
            <a:pPr>
              <a:buClrTx/>
            </a:pPr>
            <a:r>
              <a:rPr lang="en-GB" dirty="0" smtClean="0">
                <a:solidFill>
                  <a:schemeClr val="tx1"/>
                </a:solidFill>
              </a:rPr>
              <a:t>After that time an abortion can be carried out if there is a serious threat to the life of the mother or the foetus is severely disabled. </a:t>
            </a:r>
          </a:p>
          <a:p>
            <a:pPr>
              <a:buClrTx/>
            </a:pPr>
            <a:r>
              <a:rPr lang="en-GB" dirty="0" smtClean="0">
                <a:solidFill>
                  <a:schemeClr val="tx1"/>
                </a:solidFill>
              </a:rPr>
              <a:t>According to the current law, at present a woman must have the agreement of two doctors for the termination. </a:t>
            </a:r>
            <a:endParaRPr lang="en-US" dirty="0" smtClean="0">
              <a:solidFill>
                <a:schemeClr val="tx1"/>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GB" dirty="0" smtClean="0"/>
              <a:t>Religious approaches for and against abortion</a:t>
            </a:r>
          </a:p>
        </p:txBody>
      </p:sp>
      <p:sp>
        <p:nvSpPr>
          <p:cNvPr id="22531" name="Content Placeholder 2"/>
          <p:cNvSpPr>
            <a:spLocks noGrp="1"/>
          </p:cNvSpPr>
          <p:nvPr>
            <p:ph idx="1"/>
          </p:nvPr>
        </p:nvSpPr>
        <p:spPr>
          <a:xfrm>
            <a:off x="406400" y="1628800"/>
            <a:ext cx="8205788" cy="4162400"/>
          </a:xfrm>
        </p:spPr>
        <p:txBody>
          <a:bodyPr/>
          <a:lstStyle/>
          <a:p>
            <a:pPr>
              <a:buClrTx/>
            </a:pPr>
            <a:r>
              <a:rPr lang="en-GB" dirty="0" smtClean="0">
                <a:solidFill>
                  <a:schemeClr val="tx1"/>
                </a:solidFill>
              </a:rPr>
              <a:t>The religious approaches to abortion all hinge on the idea of the sanctity of life, and the idea of </a:t>
            </a:r>
            <a:r>
              <a:rPr lang="en-GB" dirty="0" err="1" smtClean="0">
                <a:solidFill>
                  <a:schemeClr val="tx1"/>
                </a:solidFill>
              </a:rPr>
              <a:t>ensoulment</a:t>
            </a:r>
            <a:r>
              <a:rPr lang="en-GB" dirty="0" smtClean="0">
                <a:solidFill>
                  <a:schemeClr val="tx1"/>
                </a:solidFill>
              </a:rPr>
              <a:t>. </a:t>
            </a:r>
          </a:p>
          <a:p>
            <a:pPr>
              <a:buClrTx/>
            </a:pPr>
            <a:r>
              <a:rPr lang="en-GB" dirty="0" smtClean="0">
                <a:solidFill>
                  <a:schemeClr val="tx1"/>
                </a:solidFill>
              </a:rPr>
              <a:t>Definitions of when the soul enters the body have changed over time. </a:t>
            </a:r>
          </a:p>
          <a:p>
            <a:pPr>
              <a:buClrTx/>
            </a:pPr>
            <a:r>
              <a:rPr lang="en-GB" dirty="0" smtClean="0">
                <a:solidFill>
                  <a:schemeClr val="tx1"/>
                </a:solidFill>
              </a:rPr>
              <a:t>Thomas Aquinas, following Aristotle, believed that male foetuses became ‘animated’ or acquired a soul only 40 days after conception, whereas females were believed to take longer to develop, with </a:t>
            </a:r>
            <a:r>
              <a:rPr lang="en-GB" dirty="0" err="1" smtClean="0">
                <a:solidFill>
                  <a:schemeClr val="tx1"/>
                </a:solidFill>
              </a:rPr>
              <a:t>ensoulment</a:t>
            </a:r>
            <a:r>
              <a:rPr lang="en-GB" dirty="0" smtClean="0">
                <a:solidFill>
                  <a:schemeClr val="tx1"/>
                </a:solidFill>
              </a:rPr>
              <a:t> taking place after 90 days.</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GB" dirty="0" smtClean="0"/>
              <a:t>Religious approaches for and against abortion</a:t>
            </a:r>
          </a:p>
        </p:txBody>
      </p:sp>
      <p:sp>
        <p:nvSpPr>
          <p:cNvPr id="3" name="Content Placeholder 2"/>
          <p:cNvSpPr>
            <a:spLocks noGrp="1"/>
          </p:cNvSpPr>
          <p:nvPr>
            <p:ph idx="1"/>
          </p:nvPr>
        </p:nvSpPr>
        <p:spPr>
          <a:xfrm>
            <a:off x="406400" y="1700808"/>
            <a:ext cx="8205788" cy="4090392"/>
          </a:xfrm>
        </p:spPr>
        <p:txBody>
          <a:bodyPr/>
          <a:lstStyle/>
          <a:p>
            <a:pPr>
              <a:buClrTx/>
              <a:defRPr/>
            </a:pPr>
            <a:r>
              <a:rPr lang="en-GB" dirty="0" smtClean="0">
                <a:solidFill>
                  <a:schemeClr val="tx1"/>
                </a:solidFill>
              </a:rPr>
              <a:t>The </a:t>
            </a:r>
            <a:r>
              <a:rPr lang="en-GB" dirty="0">
                <a:solidFill>
                  <a:schemeClr val="tx1"/>
                </a:solidFill>
              </a:rPr>
              <a:t>Catholic Church now says </a:t>
            </a:r>
            <a:r>
              <a:rPr lang="en-GB" dirty="0" smtClean="0">
                <a:solidFill>
                  <a:schemeClr val="tx1"/>
                </a:solidFill>
              </a:rPr>
              <a:t>that human </a:t>
            </a:r>
            <a:r>
              <a:rPr lang="en-GB" dirty="0">
                <a:solidFill>
                  <a:schemeClr val="tx1"/>
                </a:solidFill>
              </a:rPr>
              <a:t>life begins when the woman’s egg is fertilised by the male sperm – </a:t>
            </a:r>
            <a:r>
              <a:rPr lang="en-GB" dirty="0" smtClean="0">
                <a:solidFill>
                  <a:schemeClr val="tx1"/>
                </a:solidFill>
              </a:rPr>
              <a:t>or rather </a:t>
            </a:r>
            <a:r>
              <a:rPr lang="en-GB" dirty="0">
                <a:solidFill>
                  <a:schemeClr val="tx1"/>
                </a:solidFill>
              </a:rPr>
              <a:t>it says that, as it is not certain when life begins, it is safer to say it </a:t>
            </a:r>
            <a:r>
              <a:rPr lang="en-GB" dirty="0" smtClean="0">
                <a:solidFill>
                  <a:schemeClr val="tx1"/>
                </a:solidFill>
              </a:rPr>
              <a:t>is at </a:t>
            </a:r>
            <a:r>
              <a:rPr lang="en-GB" dirty="0">
                <a:solidFill>
                  <a:schemeClr val="tx1"/>
                </a:solidFill>
              </a:rPr>
              <a:t>fertilisation</a:t>
            </a:r>
            <a:r>
              <a:rPr lang="en-GB" dirty="0" smtClean="0">
                <a:solidFill>
                  <a:schemeClr val="tx1"/>
                </a:solidFill>
              </a:rPr>
              <a:t>.</a:t>
            </a:r>
          </a:p>
          <a:p>
            <a:pPr>
              <a:buClrTx/>
              <a:defRPr/>
            </a:pPr>
            <a:endParaRPr lang="en-GB" sz="1600" dirty="0" smtClean="0">
              <a:solidFill>
                <a:schemeClr val="tx1"/>
              </a:solidFill>
            </a:endParaRPr>
          </a:p>
          <a:p>
            <a:pPr marL="432000" indent="0">
              <a:buFontTx/>
              <a:buNone/>
              <a:defRPr/>
            </a:pPr>
            <a:r>
              <a:rPr lang="en-GB" dirty="0" smtClean="0">
                <a:solidFill>
                  <a:schemeClr val="tx1"/>
                </a:solidFill>
              </a:rPr>
              <a:t>‘I </a:t>
            </a:r>
            <a:r>
              <a:rPr lang="en-GB" dirty="0">
                <a:solidFill>
                  <a:schemeClr val="tx1"/>
                </a:solidFill>
              </a:rPr>
              <a:t>declare that direct abortion, that is abortion willed as an end or as </a:t>
            </a:r>
            <a:r>
              <a:rPr lang="en-GB" dirty="0" smtClean="0">
                <a:solidFill>
                  <a:schemeClr val="tx1"/>
                </a:solidFill>
              </a:rPr>
              <a:t>a means</a:t>
            </a:r>
            <a:r>
              <a:rPr lang="en-GB" dirty="0">
                <a:solidFill>
                  <a:schemeClr val="tx1"/>
                </a:solidFill>
              </a:rPr>
              <a:t>, always constitutes a grave moral disorder, since it is the </a:t>
            </a:r>
            <a:r>
              <a:rPr lang="en-GB" dirty="0" smtClean="0">
                <a:solidFill>
                  <a:schemeClr val="tx1"/>
                </a:solidFill>
              </a:rPr>
              <a:t>deliberate killing </a:t>
            </a:r>
            <a:r>
              <a:rPr lang="en-GB" dirty="0">
                <a:solidFill>
                  <a:schemeClr val="tx1"/>
                </a:solidFill>
              </a:rPr>
              <a:t>of an innocent human being</a:t>
            </a:r>
            <a:r>
              <a:rPr lang="en-GB" dirty="0" smtClean="0">
                <a:solidFill>
                  <a:schemeClr val="tx1"/>
                </a:solidFill>
              </a:rPr>
              <a:t>.’</a:t>
            </a:r>
          </a:p>
          <a:p>
            <a:pPr marL="432000" indent="0">
              <a:buFontTx/>
              <a:buNone/>
              <a:defRPr/>
            </a:pPr>
            <a:r>
              <a:rPr lang="en-GB" dirty="0" smtClean="0">
                <a:solidFill>
                  <a:schemeClr val="tx1"/>
                </a:solidFill>
              </a:rPr>
              <a:t> (</a:t>
            </a:r>
            <a:r>
              <a:rPr lang="en-GB" i="1" dirty="0" err="1">
                <a:solidFill>
                  <a:schemeClr val="tx1"/>
                </a:solidFill>
              </a:rPr>
              <a:t>Evangelium</a:t>
            </a:r>
            <a:r>
              <a:rPr lang="en-GB" i="1" dirty="0">
                <a:solidFill>
                  <a:schemeClr val="tx1"/>
                </a:solidFill>
              </a:rPr>
              <a:t> Vitae </a:t>
            </a:r>
            <a:r>
              <a:rPr lang="en-GB" dirty="0">
                <a:solidFill>
                  <a:schemeClr val="tx1"/>
                </a:solidFill>
              </a:rPr>
              <a:t>62)</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GB" dirty="0" smtClean="0"/>
              <a:t>Ethical issues in legislation about abortion</a:t>
            </a:r>
          </a:p>
        </p:txBody>
      </p:sp>
      <p:sp>
        <p:nvSpPr>
          <p:cNvPr id="24579" name="Content Placeholder 2"/>
          <p:cNvSpPr>
            <a:spLocks noGrp="1"/>
          </p:cNvSpPr>
          <p:nvPr>
            <p:ph idx="1"/>
          </p:nvPr>
        </p:nvSpPr>
        <p:spPr/>
        <p:txBody>
          <a:bodyPr/>
          <a:lstStyle/>
          <a:p>
            <a:pPr>
              <a:buClrTx/>
            </a:pPr>
            <a:r>
              <a:rPr lang="en-GB" dirty="0" smtClean="0">
                <a:solidFill>
                  <a:schemeClr val="tx1"/>
                </a:solidFill>
              </a:rPr>
              <a:t>Many argue for women’s right to choose what to do with their own bodies and that the right to abortion is vital for women to achieve their potential as far as employment, education prospects, incomes and opportunities are concerned. </a:t>
            </a:r>
          </a:p>
          <a:p>
            <a:pPr>
              <a:buClrTx/>
            </a:pPr>
            <a:r>
              <a:rPr lang="en-GB" dirty="0" smtClean="0">
                <a:solidFill>
                  <a:schemeClr val="tx1"/>
                </a:solidFill>
              </a:rPr>
              <a:t>Some would argue that denying abortion is a barrier to full social, economic and political equality for women. This approach points out that women are also people, not just a container for the foetus.</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GB" dirty="0" smtClean="0"/>
              <a:t>Ethical issues in legislation about abortion</a:t>
            </a:r>
          </a:p>
        </p:txBody>
      </p:sp>
      <p:sp>
        <p:nvSpPr>
          <p:cNvPr id="25603" name="Content Placeholder 2"/>
          <p:cNvSpPr>
            <a:spLocks noGrp="1"/>
          </p:cNvSpPr>
          <p:nvPr>
            <p:ph idx="1"/>
          </p:nvPr>
        </p:nvSpPr>
        <p:spPr>
          <a:xfrm>
            <a:off x="406400" y="1628800"/>
            <a:ext cx="8205788" cy="4162400"/>
          </a:xfrm>
        </p:spPr>
        <p:txBody>
          <a:bodyPr/>
          <a:lstStyle/>
          <a:p>
            <a:pPr marL="432000" indent="0">
              <a:buFontTx/>
              <a:buNone/>
            </a:pPr>
            <a:r>
              <a:rPr lang="en-GB" dirty="0" smtClean="0">
                <a:solidFill>
                  <a:schemeClr val="tx1"/>
                </a:solidFill>
              </a:rPr>
              <a:t>‘A pregnancy to a woman is perhaps one of the most determinative aspects of her life. It disrupts her body. It disrupts her education. It disrupts her employment. And it often disrupts her entire </a:t>
            </a:r>
            <a:r>
              <a:rPr lang="en-GB" dirty="0" smtClean="0">
                <a:solidFill>
                  <a:schemeClr val="tx1"/>
                </a:solidFill>
              </a:rPr>
              <a:t>family . </a:t>
            </a:r>
            <a:r>
              <a:rPr lang="en-GB" dirty="0" smtClean="0">
                <a:solidFill>
                  <a:schemeClr val="tx1"/>
                </a:solidFill>
              </a:rPr>
              <a:t>. . This . . . is a matter which is of such fundamental and basic concern to the woman involved that she should be allowed to make the choice as to whether to continue or terminate her pregnancy. </a:t>
            </a:r>
          </a:p>
          <a:p>
            <a:pPr marL="432000" indent="0">
              <a:buFontTx/>
              <a:buNone/>
            </a:pPr>
            <a:r>
              <a:rPr lang="en-GB" dirty="0" smtClean="0">
                <a:solidFill>
                  <a:schemeClr val="tx1"/>
                </a:solidFill>
              </a:rPr>
              <a:t>(C.M. Condit, </a:t>
            </a:r>
            <a:r>
              <a:rPr lang="en-GB" i="1" dirty="0" smtClean="0">
                <a:solidFill>
                  <a:schemeClr val="tx1"/>
                </a:solidFill>
              </a:rPr>
              <a:t>Decoding Abortion Rhetoric </a:t>
            </a:r>
            <a:r>
              <a:rPr lang="en-GB" dirty="0" smtClean="0">
                <a:solidFill>
                  <a:schemeClr val="tx1"/>
                </a:solidFill>
              </a:rPr>
              <a:t>pp. 99f)</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GB" smtClean="0"/>
              <a:t>Does the definition of human life stop abortion being murder?</a:t>
            </a:r>
          </a:p>
        </p:txBody>
      </p:sp>
      <p:sp>
        <p:nvSpPr>
          <p:cNvPr id="26627" name="Content Placeholder 2"/>
          <p:cNvSpPr>
            <a:spLocks noGrp="1"/>
          </p:cNvSpPr>
          <p:nvPr>
            <p:ph idx="1"/>
          </p:nvPr>
        </p:nvSpPr>
        <p:spPr>
          <a:xfrm>
            <a:off x="323528" y="1557338"/>
            <a:ext cx="8352928" cy="4233862"/>
          </a:xfrm>
        </p:spPr>
        <p:txBody>
          <a:bodyPr/>
          <a:lstStyle/>
          <a:p>
            <a:pPr>
              <a:buClrTx/>
            </a:pPr>
            <a:r>
              <a:rPr lang="en-GB" dirty="0" smtClean="0">
                <a:solidFill>
                  <a:schemeClr val="tx1"/>
                </a:solidFill>
              </a:rPr>
              <a:t>The foetus depends solely on the mother for its existence. This is different from the new born baby who depends on society – on other people – to feed it, clothe it and love it. </a:t>
            </a:r>
          </a:p>
          <a:p>
            <a:pPr>
              <a:buClrTx/>
            </a:pPr>
            <a:r>
              <a:rPr lang="en-GB" dirty="0" smtClean="0">
                <a:solidFill>
                  <a:schemeClr val="tx1"/>
                </a:solidFill>
              </a:rPr>
              <a:t>The foetus then is not an independent person so killing it is not murder. </a:t>
            </a:r>
          </a:p>
          <a:p>
            <a:pPr>
              <a:buClrTx/>
            </a:pPr>
            <a:r>
              <a:rPr lang="en-GB" dirty="0" smtClean="0">
                <a:solidFill>
                  <a:schemeClr val="tx1"/>
                </a:solidFill>
              </a:rPr>
              <a:t>However, one could argue that killing a child before it reaches consciousness is not murder – a </a:t>
            </a:r>
            <a:r>
              <a:rPr lang="en-GB" dirty="0" err="1" smtClean="0">
                <a:solidFill>
                  <a:schemeClr val="tx1"/>
                </a:solidFill>
              </a:rPr>
              <a:t>newborn</a:t>
            </a:r>
            <a:r>
              <a:rPr lang="en-GB" dirty="0" smtClean="0">
                <a:solidFill>
                  <a:schemeClr val="tx1"/>
                </a:solidFill>
              </a:rPr>
              <a:t> baby, even one that is premature and in an incubator, still survives independently of the mother’s body. </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GB" dirty="0" smtClean="0"/>
              <a:t>Can abortion ever be said to be good?</a:t>
            </a:r>
          </a:p>
        </p:txBody>
      </p:sp>
      <p:sp>
        <p:nvSpPr>
          <p:cNvPr id="27651" name="Content Placeholder 2"/>
          <p:cNvSpPr>
            <a:spLocks noGrp="1"/>
          </p:cNvSpPr>
          <p:nvPr>
            <p:ph idx="1"/>
          </p:nvPr>
        </p:nvSpPr>
        <p:spPr>
          <a:xfrm>
            <a:off x="323528" y="1628800"/>
            <a:ext cx="8352928" cy="4162400"/>
          </a:xfrm>
        </p:spPr>
        <p:txBody>
          <a:bodyPr/>
          <a:lstStyle/>
          <a:p>
            <a:pPr>
              <a:buClrTx/>
            </a:pPr>
            <a:r>
              <a:rPr lang="en-GB" dirty="0" smtClean="0">
                <a:solidFill>
                  <a:schemeClr val="tx1"/>
                </a:solidFill>
              </a:rPr>
              <a:t>Deontological ethics would say that an action is always right or wrong. </a:t>
            </a:r>
          </a:p>
          <a:p>
            <a:pPr>
              <a:buClrTx/>
            </a:pPr>
            <a:r>
              <a:rPr lang="en-GB" dirty="0" smtClean="0">
                <a:solidFill>
                  <a:schemeClr val="tx1"/>
                </a:solidFill>
              </a:rPr>
              <a:t>Natural Law would say that the abortion is never good as it goes against the primary precept to preserve the innocent and stops procreation. </a:t>
            </a:r>
          </a:p>
          <a:p>
            <a:pPr>
              <a:buClrTx/>
            </a:pPr>
            <a:r>
              <a:rPr lang="en-GB" dirty="0" smtClean="0">
                <a:solidFill>
                  <a:schemeClr val="tx1"/>
                </a:solidFill>
              </a:rPr>
              <a:t>Kantian ethics also has difficulties when answering the question of whether abortion can ever be considered good: when the categorical imperative is applied to abortion there are immediate difficulties. Abortion would be hard to universalise.</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GB" smtClean="0"/>
              <a:t>Can abortion ever be said to be good?</a:t>
            </a:r>
          </a:p>
        </p:txBody>
      </p:sp>
      <p:sp>
        <p:nvSpPr>
          <p:cNvPr id="28675" name="Content Placeholder 2"/>
          <p:cNvSpPr>
            <a:spLocks noGrp="1"/>
          </p:cNvSpPr>
          <p:nvPr>
            <p:ph idx="1"/>
          </p:nvPr>
        </p:nvSpPr>
        <p:spPr>
          <a:xfrm>
            <a:off x="406400" y="1844824"/>
            <a:ext cx="8205788" cy="3384376"/>
          </a:xfrm>
        </p:spPr>
        <p:txBody>
          <a:bodyPr/>
          <a:lstStyle/>
          <a:p>
            <a:pPr>
              <a:buClrTx/>
            </a:pPr>
            <a:r>
              <a:rPr lang="en-GB" dirty="0" smtClean="0">
                <a:solidFill>
                  <a:schemeClr val="tx1"/>
                </a:solidFill>
              </a:rPr>
              <a:t>Teleological ethical theories may consider abortion to be good in some situations. </a:t>
            </a:r>
          </a:p>
          <a:p>
            <a:pPr>
              <a:buClrTx/>
            </a:pPr>
            <a:r>
              <a:rPr lang="en-GB" dirty="0" smtClean="0">
                <a:solidFill>
                  <a:schemeClr val="tx1"/>
                </a:solidFill>
              </a:rPr>
              <a:t>Utilitarianism does not accept the principle that human life has absolute value and that this should be upheld whatever the consequences, but attempts to assess each individual situation on its own merits to promote the greatest happiness for those concerned.</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GB" smtClean="0"/>
              <a:t>Do humans have a right to life?</a:t>
            </a:r>
          </a:p>
        </p:txBody>
      </p:sp>
      <p:sp>
        <p:nvSpPr>
          <p:cNvPr id="29699" name="Content Placeholder 2"/>
          <p:cNvSpPr>
            <a:spLocks noGrp="1"/>
          </p:cNvSpPr>
          <p:nvPr>
            <p:ph idx="1"/>
          </p:nvPr>
        </p:nvSpPr>
        <p:spPr>
          <a:xfrm>
            <a:off x="406400" y="1484784"/>
            <a:ext cx="8205788" cy="4306416"/>
          </a:xfrm>
        </p:spPr>
        <p:txBody>
          <a:bodyPr/>
          <a:lstStyle/>
          <a:p>
            <a:pPr>
              <a:buClrTx/>
            </a:pPr>
            <a:r>
              <a:rPr lang="en-GB" dirty="0" smtClean="0">
                <a:solidFill>
                  <a:schemeClr val="tx1"/>
                </a:solidFill>
              </a:rPr>
              <a:t>A potential person must always be given full human rights unless its existence interferes with the right to life, freedom and the pursuit of happiness of an existing and conscious human being. </a:t>
            </a:r>
          </a:p>
          <a:p>
            <a:pPr>
              <a:buClrTx/>
            </a:pPr>
            <a:r>
              <a:rPr lang="en-GB" dirty="0" smtClean="0">
                <a:solidFill>
                  <a:schemeClr val="tx1"/>
                </a:solidFill>
              </a:rPr>
              <a:t>On the other hand many people will consider viability as the moment from which a foetus has the right to life, and this seems to be a gradual process depending on your viewpoint and beliefs about personhood.</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GB" smtClean="0"/>
              <a:t>Abortion</a:t>
            </a:r>
          </a:p>
        </p:txBody>
      </p:sp>
      <p:sp>
        <p:nvSpPr>
          <p:cNvPr id="30723" name="Content Placeholder 2"/>
          <p:cNvSpPr>
            <a:spLocks noGrp="1"/>
          </p:cNvSpPr>
          <p:nvPr>
            <p:ph idx="1"/>
          </p:nvPr>
        </p:nvSpPr>
        <p:spPr/>
        <p:txBody>
          <a:bodyPr/>
          <a:lstStyle/>
          <a:p>
            <a:pPr>
              <a:buClrTx/>
            </a:pPr>
            <a:r>
              <a:rPr lang="en-GB" sz="2800" dirty="0" smtClean="0">
                <a:solidFill>
                  <a:schemeClr val="tx1"/>
                </a:solidFill>
              </a:rPr>
              <a:t>Ultimately what determines our attitude to abortion is the value we place on the foetus and whether we consider it to be a human being </a:t>
            </a:r>
            <a:r>
              <a:rPr lang="en-GB" sz="2800" smtClean="0">
                <a:solidFill>
                  <a:schemeClr val="tx1"/>
                </a:solidFill>
              </a:rPr>
              <a:t>from conception. </a:t>
            </a:r>
            <a:endParaRPr lang="en-GB" sz="2800" dirty="0" smtClean="0">
              <a:solidFill>
                <a:schemeClr val="tx1"/>
              </a:solidFill>
            </a:endParaRPr>
          </a:p>
          <a:p>
            <a:pPr>
              <a:buClrTx/>
            </a:pPr>
            <a:r>
              <a:rPr lang="en-GB" sz="2800" dirty="0" smtClean="0">
                <a:solidFill>
                  <a:schemeClr val="tx1"/>
                </a:solidFill>
              </a:rPr>
              <a:t>All these issues arising from abortion feed into each other and one cannot be considered without considering the others.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GB" dirty="0" smtClean="0"/>
              <a:t>When does life begin? – The value of potential and real life</a:t>
            </a:r>
          </a:p>
        </p:txBody>
      </p:sp>
      <p:sp>
        <p:nvSpPr>
          <p:cNvPr id="5123" name="Content Placeholder 2"/>
          <p:cNvSpPr>
            <a:spLocks noGrp="1"/>
          </p:cNvSpPr>
          <p:nvPr>
            <p:ph idx="1"/>
          </p:nvPr>
        </p:nvSpPr>
        <p:spPr/>
        <p:txBody>
          <a:bodyPr/>
          <a:lstStyle/>
          <a:p>
            <a:pPr marL="0" indent="0">
              <a:buClrTx/>
              <a:buNone/>
            </a:pPr>
            <a:r>
              <a:rPr lang="en-GB" sz="2800" dirty="0" smtClean="0">
                <a:solidFill>
                  <a:schemeClr val="tx1"/>
                </a:solidFill>
              </a:rPr>
              <a:t>At conception</a:t>
            </a:r>
          </a:p>
          <a:p>
            <a:pPr lvl="1">
              <a:buClrTx/>
            </a:pPr>
            <a:r>
              <a:rPr lang="en-GB" sz="2400" i="1" dirty="0" err="1" smtClean="0">
                <a:solidFill>
                  <a:schemeClr val="tx1"/>
                </a:solidFill>
              </a:rPr>
              <a:t>Casti</a:t>
            </a:r>
            <a:r>
              <a:rPr lang="en-GB" sz="2400" i="1" dirty="0" smtClean="0">
                <a:solidFill>
                  <a:schemeClr val="tx1"/>
                </a:solidFill>
              </a:rPr>
              <a:t> </a:t>
            </a:r>
            <a:r>
              <a:rPr lang="en-GB" sz="2400" i="1" dirty="0" err="1" smtClean="0">
                <a:solidFill>
                  <a:schemeClr val="tx1"/>
                </a:solidFill>
              </a:rPr>
              <a:t>Connubi</a:t>
            </a:r>
            <a:r>
              <a:rPr lang="en-GB" sz="2400" i="1" dirty="0" smtClean="0">
                <a:solidFill>
                  <a:schemeClr val="tx1"/>
                </a:solidFill>
              </a:rPr>
              <a:t> </a:t>
            </a:r>
            <a:r>
              <a:rPr lang="en-GB" sz="2400" dirty="0" smtClean="0">
                <a:solidFill>
                  <a:schemeClr val="tx1"/>
                </a:solidFill>
              </a:rPr>
              <a:t>(1869) the foetus is a human person from the moment of conception and the life of an unborn child is as sacred as that of its mother</a:t>
            </a:r>
          </a:p>
          <a:p>
            <a:pPr lvl="1">
              <a:buClrTx/>
            </a:pPr>
            <a:r>
              <a:rPr lang="en-GB" sz="2400" i="1" dirty="0" err="1" smtClean="0">
                <a:solidFill>
                  <a:schemeClr val="tx1"/>
                </a:solidFill>
              </a:rPr>
              <a:t>Humanae</a:t>
            </a:r>
            <a:r>
              <a:rPr lang="en-GB" sz="2400" i="1" dirty="0" smtClean="0">
                <a:solidFill>
                  <a:schemeClr val="tx1"/>
                </a:solidFill>
              </a:rPr>
              <a:t> Vitae </a:t>
            </a:r>
            <a:r>
              <a:rPr lang="en-GB" sz="2400" dirty="0" smtClean="0">
                <a:solidFill>
                  <a:schemeClr val="tx1"/>
                </a:solidFill>
              </a:rPr>
              <a:t>(1968) </a:t>
            </a:r>
          </a:p>
          <a:p>
            <a:pPr lvl="1">
              <a:buClrTx/>
            </a:pPr>
            <a:r>
              <a:rPr lang="en-GB" sz="2400" i="1" dirty="0" smtClean="0">
                <a:solidFill>
                  <a:schemeClr val="tx1"/>
                </a:solidFill>
              </a:rPr>
              <a:t>Catechism of the Catholic Church </a:t>
            </a:r>
            <a:r>
              <a:rPr lang="en-GB" sz="2400" dirty="0" smtClean="0">
                <a:solidFill>
                  <a:schemeClr val="tx1"/>
                </a:solidFill>
              </a:rPr>
              <a:t>(1994)</a:t>
            </a:r>
          </a:p>
          <a:p>
            <a:pPr lvl="1">
              <a:buClrTx/>
            </a:pPr>
            <a:r>
              <a:rPr lang="en-GB" sz="2400" dirty="0" smtClean="0">
                <a:solidFill>
                  <a:schemeClr val="tx1"/>
                </a:solidFill>
              </a:rPr>
              <a:t>For it was you who formed my inward parts; you knit me together in my mother’s womb. (Psalm 139:13).</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GB" dirty="0" smtClean="0"/>
              <a:t>When does life begin? – The value of potential and real life</a:t>
            </a:r>
          </a:p>
        </p:txBody>
      </p:sp>
      <p:sp>
        <p:nvSpPr>
          <p:cNvPr id="6147" name="Content Placeholder 2"/>
          <p:cNvSpPr>
            <a:spLocks noGrp="1"/>
          </p:cNvSpPr>
          <p:nvPr>
            <p:ph idx="1"/>
          </p:nvPr>
        </p:nvSpPr>
        <p:spPr>
          <a:xfrm>
            <a:off x="406400" y="1628800"/>
            <a:ext cx="8205788" cy="4162400"/>
          </a:xfrm>
        </p:spPr>
        <p:txBody>
          <a:bodyPr/>
          <a:lstStyle/>
          <a:p>
            <a:pPr marL="0" indent="0">
              <a:buNone/>
            </a:pPr>
            <a:r>
              <a:rPr lang="en-GB" sz="2800" dirty="0" smtClean="0">
                <a:solidFill>
                  <a:schemeClr val="tx1"/>
                </a:solidFill>
              </a:rPr>
              <a:t>After conception</a:t>
            </a:r>
          </a:p>
          <a:p>
            <a:pPr lvl="1">
              <a:buClrTx/>
            </a:pPr>
            <a:r>
              <a:rPr lang="en-GB" sz="2400" dirty="0" smtClean="0">
                <a:solidFill>
                  <a:schemeClr val="tx1"/>
                </a:solidFill>
              </a:rPr>
              <a:t>According to the Human Fertilisation and Embryology Act of 1990, the foetus is given legal protection from 24 weeks if it is possible for it to survive outside the womb. </a:t>
            </a:r>
          </a:p>
          <a:p>
            <a:pPr lvl="1">
              <a:buClrTx/>
            </a:pPr>
            <a:r>
              <a:rPr lang="en-GB" sz="2400" dirty="0" smtClean="0">
                <a:solidFill>
                  <a:schemeClr val="tx1"/>
                </a:solidFill>
              </a:rPr>
              <a:t>This is the legal point of viability: however, to take this time as the moment life begins is problematic, as modern technical advances mean that the foetus can survive outside the womb before this time.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GB" dirty="0" smtClean="0"/>
              <a:t>When does life begin? – The value of potential and real life</a:t>
            </a:r>
          </a:p>
        </p:txBody>
      </p:sp>
      <p:sp>
        <p:nvSpPr>
          <p:cNvPr id="7171" name="Content Placeholder 2"/>
          <p:cNvSpPr>
            <a:spLocks noGrp="1"/>
          </p:cNvSpPr>
          <p:nvPr>
            <p:ph idx="1"/>
          </p:nvPr>
        </p:nvSpPr>
        <p:spPr>
          <a:xfrm>
            <a:off x="406400" y="1700808"/>
            <a:ext cx="8205788" cy="4090392"/>
          </a:xfrm>
        </p:spPr>
        <p:txBody>
          <a:bodyPr/>
          <a:lstStyle/>
          <a:p>
            <a:pPr marL="0" indent="0">
              <a:buNone/>
            </a:pPr>
            <a:r>
              <a:rPr lang="en-GB" sz="2800" dirty="0" smtClean="0">
                <a:solidFill>
                  <a:schemeClr val="tx1"/>
                </a:solidFill>
              </a:rPr>
              <a:t>At birth</a:t>
            </a:r>
          </a:p>
          <a:p>
            <a:pPr lvl="1">
              <a:buClrTx/>
            </a:pPr>
            <a:r>
              <a:rPr lang="en-GB" sz="2200" dirty="0" smtClean="0">
                <a:solidFill>
                  <a:schemeClr val="tx1"/>
                </a:solidFill>
              </a:rPr>
              <a:t>For centuries it was established that birth was the point at which life began and the deliberate killing of a baby after birth was regarded as murder.</a:t>
            </a:r>
          </a:p>
          <a:p>
            <a:pPr lvl="1">
              <a:buClrTx/>
            </a:pPr>
            <a:r>
              <a:rPr lang="en-GB" sz="2200" dirty="0" smtClean="0">
                <a:solidFill>
                  <a:schemeClr val="tx1"/>
                </a:solidFill>
              </a:rPr>
              <a:t>Mary Anne Warren argues that birth is the time when the baby no longer relies totally on the mother for its survival. </a:t>
            </a:r>
          </a:p>
          <a:p>
            <a:pPr lvl="1">
              <a:buClrTx/>
            </a:pPr>
            <a:r>
              <a:rPr lang="en-GB" sz="2200" dirty="0" smtClean="0">
                <a:solidFill>
                  <a:schemeClr val="tx1"/>
                </a:solidFill>
              </a:rPr>
              <a:t>Jonathan Glover rejects this, as there are no major differences between a late foetus and a </a:t>
            </a:r>
            <a:r>
              <a:rPr lang="en-GB" sz="2200" dirty="0" err="1" smtClean="0">
                <a:solidFill>
                  <a:schemeClr val="tx1"/>
                </a:solidFill>
              </a:rPr>
              <a:t>newborn</a:t>
            </a:r>
            <a:r>
              <a:rPr lang="en-GB" sz="2200" dirty="0" smtClean="0">
                <a:solidFill>
                  <a:schemeClr val="tx1"/>
                </a:solidFill>
              </a:rPr>
              <a:t> or premature baby.</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dirty="0" smtClean="0"/>
              <a:t>Christian teaching on human </a:t>
            </a:r>
            <a:r>
              <a:rPr lang="en-GB" dirty="0"/>
              <a:t>n</a:t>
            </a:r>
            <a:r>
              <a:rPr lang="en-GB" dirty="0" smtClean="0"/>
              <a:t>ature and the human </a:t>
            </a:r>
            <a:r>
              <a:rPr lang="en-GB" dirty="0"/>
              <a:t>c</a:t>
            </a:r>
            <a:r>
              <a:rPr lang="en-GB" dirty="0" smtClean="0"/>
              <a:t>ondition</a:t>
            </a:r>
          </a:p>
        </p:txBody>
      </p:sp>
      <p:sp>
        <p:nvSpPr>
          <p:cNvPr id="8195" name="Content Placeholder 1"/>
          <p:cNvSpPr>
            <a:spLocks noGrp="1"/>
          </p:cNvSpPr>
          <p:nvPr>
            <p:ph idx="1"/>
          </p:nvPr>
        </p:nvSpPr>
        <p:spPr>
          <a:xfrm>
            <a:off x="406400" y="1700808"/>
            <a:ext cx="8205788" cy="4090392"/>
          </a:xfrm>
        </p:spPr>
        <p:txBody>
          <a:bodyPr/>
          <a:lstStyle/>
          <a:p>
            <a:pPr>
              <a:buClrTx/>
            </a:pPr>
            <a:r>
              <a:rPr lang="en-GB" dirty="0" smtClean="0">
                <a:solidFill>
                  <a:schemeClr val="tx1"/>
                </a:solidFill>
              </a:rPr>
              <a:t>Christians see human nature as being in the ‘image of God’ because it has reason and free will and is able to be its own master.</a:t>
            </a:r>
          </a:p>
          <a:p>
            <a:pPr>
              <a:buClrTx/>
            </a:pPr>
            <a:r>
              <a:rPr lang="en-GB" dirty="0" smtClean="0">
                <a:solidFill>
                  <a:schemeClr val="tx1"/>
                </a:solidFill>
              </a:rPr>
              <a:t>Modern theologians accept that the stories of the creation of a perfect world and the Fall are mythical, and evolution suggests that the world is changing and becoming more diverse.</a:t>
            </a:r>
          </a:p>
          <a:p>
            <a:pPr>
              <a:buClrTx/>
            </a:pPr>
            <a:r>
              <a:rPr lang="en-GB" dirty="0" smtClean="0">
                <a:solidFill>
                  <a:schemeClr val="tx1"/>
                </a:solidFill>
              </a:rPr>
              <a:t>Humanity should concentrate not on a past fall from grace but on becoming more ethical beings and so making the world better.</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GB" dirty="0" smtClean="0"/>
              <a:t>Life of the mother vs. life of the child</a:t>
            </a:r>
          </a:p>
        </p:txBody>
      </p:sp>
      <p:sp>
        <p:nvSpPr>
          <p:cNvPr id="9219" name="Content Placeholder 4"/>
          <p:cNvSpPr>
            <a:spLocks noGrp="1"/>
          </p:cNvSpPr>
          <p:nvPr>
            <p:ph idx="1"/>
          </p:nvPr>
        </p:nvSpPr>
        <p:spPr/>
        <p:txBody>
          <a:bodyPr/>
          <a:lstStyle/>
          <a:p>
            <a:pPr>
              <a:buClrTx/>
            </a:pPr>
            <a:r>
              <a:rPr lang="en-GB" dirty="0" smtClean="0">
                <a:solidFill>
                  <a:schemeClr val="tx1"/>
                </a:solidFill>
              </a:rPr>
              <a:t>It is now very rare that a choice has to be made between the life of the foetus and the life of the mother. </a:t>
            </a:r>
          </a:p>
          <a:p>
            <a:pPr>
              <a:buClrTx/>
            </a:pPr>
            <a:r>
              <a:rPr lang="en-GB" dirty="0" smtClean="0">
                <a:solidFill>
                  <a:schemeClr val="tx1"/>
                </a:solidFill>
              </a:rPr>
              <a:t>Many would say that saving the life of the mother is not abortion and would use the doctrine of double effect to argue this.</a:t>
            </a:r>
          </a:p>
          <a:p>
            <a:pPr>
              <a:buClrTx/>
            </a:pPr>
            <a:r>
              <a:rPr lang="en-GB" dirty="0" smtClean="0">
                <a:solidFill>
                  <a:schemeClr val="tx1"/>
                </a:solidFill>
              </a:rPr>
              <a:t>The right to life of the foetus has recently been argued for in the case of late abortions.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dirty="0" smtClean="0"/>
              <a:t>Religious approaches to the sanctity of life</a:t>
            </a:r>
          </a:p>
        </p:txBody>
      </p:sp>
      <p:sp>
        <p:nvSpPr>
          <p:cNvPr id="10243" name="Content Placeholder 1"/>
          <p:cNvSpPr>
            <a:spLocks noGrp="1"/>
          </p:cNvSpPr>
          <p:nvPr>
            <p:ph idx="1"/>
          </p:nvPr>
        </p:nvSpPr>
        <p:spPr>
          <a:xfrm>
            <a:off x="406400" y="1916832"/>
            <a:ext cx="8205788" cy="3312368"/>
          </a:xfrm>
        </p:spPr>
        <p:txBody>
          <a:bodyPr/>
          <a:lstStyle/>
          <a:p>
            <a:pPr>
              <a:buClrTx/>
            </a:pPr>
            <a:r>
              <a:rPr lang="en-GB" sz="2800" dirty="0" smtClean="0">
                <a:solidFill>
                  <a:schemeClr val="tx1"/>
                </a:solidFill>
              </a:rPr>
              <a:t>The teaching on the sanctity of Life holds that all life is sacred, worthy of respect and reverence, and intrinsically worthwhile. </a:t>
            </a:r>
          </a:p>
          <a:p>
            <a:pPr>
              <a:buClrTx/>
            </a:pPr>
            <a:r>
              <a:rPr lang="en-GB" sz="2800" dirty="0" smtClean="0">
                <a:solidFill>
                  <a:schemeClr val="tx1"/>
                </a:solidFill>
              </a:rPr>
              <a:t>People therefore have a duty to preserve life.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GB" dirty="0" smtClean="0"/>
              <a:t>Strong sanctity of life </a:t>
            </a:r>
            <a:r>
              <a:rPr lang="en-GB" dirty="0"/>
              <a:t>a</a:t>
            </a:r>
            <a:r>
              <a:rPr lang="en-GB" dirty="0" smtClean="0"/>
              <a:t>rgument</a:t>
            </a:r>
          </a:p>
        </p:txBody>
      </p:sp>
      <p:sp>
        <p:nvSpPr>
          <p:cNvPr id="11267" name="Content Placeholder 2"/>
          <p:cNvSpPr>
            <a:spLocks noGrp="1"/>
          </p:cNvSpPr>
          <p:nvPr>
            <p:ph idx="1"/>
          </p:nvPr>
        </p:nvSpPr>
        <p:spPr>
          <a:xfrm>
            <a:off x="406400" y="1412776"/>
            <a:ext cx="8205788" cy="4378424"/>
          </a:xfrm>
        </p:spPr>
        <p:txBody>
          <a:bodyPr/>
          <a:lstStyle/>
          <a:p>
            <a:pPr>
              <a:buClrTx/>
            </a:pPr>
            <a:r>
              <a:rPr lang="en-GB" sz="2800" dirty="0" smtClean="0">
                <a:solidFill>
                  <a:schemeClr val="tx1"/>
                </a:solidFill>
              </a:rPr>
              <a:t>God is the giver and creator of life and people have no right to destroy what he has given. </a:t>
            </a:r>
          </a:p>
          <a:p>
            <a:pPr>
              <a:buClrTx/>
            </a:pPr>
            <a:r>
              <a:rPr lang="en-GB" sz="2800" dirty="0" smtClean="0">
                <a:solidFill>
                  <a:schemeClr val="tx1"/>
                </a:solidFill>
              </a:rPr>
              <a:t>People are seen as created in the ‘image of God’ – </a:t>
            </a:r>
            <a:r>
              <a:rPr lang="en-GB" sz="2800" i="1" dirty="0" smtClean="0">
                <a:solidFill>
                  <a:schemeClr val="tx1"/>
                </a:solidFill>
              </a:rPr>
              <a:t>imago </a:t>
            </a:r>
            <a:r>
              <a:rPr lang="en-GB" sz="2800" i="1" dirty="0" err="1" smtClean="0">
                <a:solidFill>
                  <a:schemeClr val="tx1"/>
                </a:solidFill>
              </a:rPr>
              <a:t>dei</a:t>
            </a:r>
            <a:r>
              <a:rPr lang="en-GB" sz="2800" i="1" dirty="0" smtClean="0">
                <a:solidFill>
                  <a:schemeClr val="tx1"/>
                </a:solidFill>
              </a:rPr>
              <a:t> </a:t>
            </a:r>
            <a:r>
              <a:rPr lang="en-GB" sz="2800" dirty="0" smtClean="0">
                <a:solidFill>
                  <a:schemeClr val="tx1"/>
                </a:solidFill>
              </a:rPr>
              <a:t>– so humans are set apart from other animals and have a ‘spark’ of divinity within them.</a:t>
            </a:r>
          </a:p>
          <a:p>
            <a:pPr>
              <a:buClrTx/>
            </a:pPr>
            <a:r>
              <a:rPr lang="en-GB" sz="2800" dirty="0" smtClean="0">
                <a:solidFill>
                  <a:schemeClr val="tx1"/>
                </a:solidFill>
              </a:rPr>
              <a:t>The breath of life was breathed by God into Adam.</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
      <a:dk1>
        <a:srgbClr val="000000"/>
      </a:dk1>
      <a:lt1>
        <a:srgbClr val="FFFFFF"/>
      </a:lt1>
      <a:dk2>
        <a:srgbClr val="11147D"/>
      </a:dk2>
      <a:lt2>
        <a:srgbClr val="9DBCDB"/>
      </a:lt2>
      <a:accent1>
        <a:srgbClr val="DEF0FC"/>
      </a:accent1>
      <a:accent2>
        <a:srgbClr val="11147D"/>
      </a:accent2>
      <a:accent3>
        <a:srgbClr val="FFFFFF"/>
      </a:accent3>
      <a:accent4>
        <a:srgbClr val="000000"/>
      </a:accent4>
      <a:accent5>
        <a:srgbClr val="ECF6FD"/>
      </a:accent5>
      <a:accent6>
        <a:srgbClr val="0E1171"/>
      </a:accent6>
      <a:hlink>
        <a:srgbClr val="ADDAF7"/>
      </a:hlink>
      <a:folHlink>
        <a:srgbClr val="3E7AB8"/>
      </a:folHlink>
    </a:clrScheme>
    <a:fontScheme name="Office Them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a:defRPr>
        </a:defPPr>
      </a:lstStyle>
    </a:lnDef>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772</TotalTime>
  <Words>2180</Words>
  <Application>Microsoft Office PowerPoint</Application>
  <PresentationFormat>On-screen Show (4:3)</PresentationFormat>
  <Paragraphs>119</Paragraphs>
  <Slides>28</Slides>
  <Notes>3</Notes>
  <HiddenSlides>0</HiddenSlides>
  <MMClips>0</MMClips>
  <ScaleCrop>false</ScaleCrop>
  <HeadingPairs>
    <vt:vector size="4" baseType="variant">
      <vt:variant>
        <vt:lpstr>Theme</vt:lpstr>
      </vt:variant>
      <vt:variant>
        <vt:i4>2</vt:i4>
      </vt:variant>
      <vt:variant>
        <vt:lpstr>Slide Titles</vt:lpstr>
      </vt:variant>
      <vt:variant>
        <vt:i4>28</vt:i4>
      </vt:variant>
    </vt:vector>
  </HeadingPairs>
  <TitlesOfParts>
    <vt:vector size="30" baseType="lpstr">
      <vt:lpstr>Office Theme</vt:lpstr>
      <vt:lpstr>1_Office Theme</vt:lpstr>
      <vt:lpstr>7. Medical Ethics 1 – Abortion and the Right to a Child</vt:lpstr>
      <vt:lpstr>What is abortion?</vt:lpstr>
      <vt:lpstr>When does life begin? – The value of potential and real life</vt:lpstr>
      <vt:lpstr>When does life begin? – The value of potential and real life</vt:lpstr>
      <vt:lpstr>When does life begin? – The value of potential and real life</vt:lpstr>
      <vt:lpstr>Christian teaching on human nature and the human condition</vt:lpstr>
      <vt:lpstr>Life of the mother vs. life of the child</vt:lpstr>
      <vt:lpstr>Religious approaches to the sanctity of life</vt:lpstr>
      <vt:lpstr>Strong sanctity of life argument</vt:lpstr>
      <vt:lpstr>Strong sanctity of life argument</vt:lpstr>
      <vt:lpstr>Strong sanctity of life argument</vt:lpstr>
      <vt:lpstr>Strong sanctity of life argument</vt:lpstr>
      <vt:lpstr>Weak sanctity of life argument</vt:lpstr>
      <vt:lpstr>Sanctity of life</vt:lpstr>
      <vt:lpstr>Strengths of the sanctity of life argument</vt:lpstr>
      <vt:lpstr>Weaknesses of the sanctity of life argument</vt:lpstr>
      <vt:lpstr>Quality of life</vt:lpstr>
      <vt:lpstr>Is the foetus a person? Does the foetus have a right to life?</vt:lpstr>
      <vt:lpstr>Is the foetus a person? Does the foetus have a right to life?</vt:lpstr>
      <vt:lpstr>Religious approaches for and against abortion</vt:lpstr>
      <vt:lpstr>Religious approaches for and against abortion</vt:lpstr>
      <vt:lpstr>Ethical issues in legislation about abortion</vt:lpstr>
      <vt:lpstr>Ethical issues in legislation about abortion</vt:lpstr>
      <vt:lpstr>Does the definition of human life stop abortion being murder?</vt:lpstr>
      <vt:lpstr>Can abortion ever be said to be good?</vt:lpstr>
      <vt:lpstr>Can abortion ever be said to be good?</vt:lpstr>
      <vt:lpstr>Do humans have a right to life?</vt:lpstr>
      <vt:lpstr>Abortion</vt:lpstr>
    </vt:vector>
  </TitlesOfParts>
  <Company>뿿지뿿줠ԛ僐Ȱ窌ֽ酰</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Stephen Green</dc:creator>
  <cp:lastModifiedBy>CallanderA</cp:lastModifiedBy>
  <cp:revision>51</cp:revision>
  <dcterms:created xsi:type="dcterms:W3CDTF">2007-02-05T11:11:58Z</dcterms:created>
  <dcterms:modified xsi:type="dcterms:W3CDTF">2014-05-23T09:12:54Z</dcterms:modified>
</cp:coreProperties>
</file>