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1"/>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3" r:id="rId19"/>
    <p:sldId id="282" r:id="rId2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E1C34"/>
    <a:srgbClr val="FF5C00"/>
    <a:srgbClr val="6E20A0"/>
    <a:srgbClr val="00533E"/>
    <a:srgbClr val="11147D"/>
    <a:srgbClr val="BBC7E1"/>
    <a:srgbClr val="009530"/>
    <a:srgbClr val="3E7AB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27" autoAdjust="0"/>
    <p:restoredTop sz="85198" autoAdjust="0"/>
  </p:normalViewPr>
  <p:slideViewPr>
    <p:cSldViewPr>
      <p:cViewPr>
        <p:scale>
          <a:sx n="99" d="100"/>
          <a:sy n="99" d="100"/>
        </p:scale>
        <p:origin x="-61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A5CD0D9-574B-4CDA-BC36-7D5A3E6BA44A}" type="slidenum">
              <a:rPr lang="en-GB"/>
              <a:pPr/>
              <a:t>‹#›</a:t>
            </a:fld>
            <a:endParaRPr lang="en-GB"/>
          </a:p>
        </p:txBody>
      </p:sp>
    </p:spTree>
    <p:extLst>
      <p:ext uri="{BB962C8B-B14F-4D97-AF65-F5344CB8AC3E}">
        <p14:creationId xmlns="" xmlns:p14="http://schemas.microsoft.com/office/powerpoint/2010/main" val="22442142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E9FB5BC5-148B-481B-B950-181D60898530}" type="slidenum">
              <a:rPr lang="en-GB" sz="1200"/>
              <a:pPr/>
              <a:t>1</a:t>
            </a:fld>
            <a:endParaRPr lang="en-GB"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 xmlns:p14="http://schemas.microsoft.com/office/powerpoint/2010/main" val="41968886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5789613"/>
            <a:ext cx="2819400" cy="24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33400" y="990600"/>
            <a:ext cx="3352800" cy="941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 xmlns:p14="http://schemas.microsoft.com/office/powerpoint/2010/main" val="143562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403375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438722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202241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4087232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167879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3319046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 xmlns:p14="http://schemas.microsoft.com/office/powerpoint/2010/main" val="3054654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7717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865241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565602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533400" y="5938838"/>
            <a:ext cx="22860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9"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2492375"/>
            <a:ext cx="8497888" cy="971550"/>
          </a:xfrm>
        </p:spPr>
        <p:txBody>
          <a:bodyPr/>
          <a:lstStyle/>
          <a:p>
            <a:pPr marL="0" indent="192088" algn="ctr" eaLnBrk="1" hangingPunct="1"/>
            <a:r>
              <a:rPr lang="en-US" sz="5400" dirty="0" smtClean="0">
                <a:solidFill>
                  <a:schemeClr val="tx1"/>
                </a:solidFill>
                <a:latin typeface="Calibri" panose="020F0502020204030204" pitchFamily="34" charset="0"/>
                <a:cs typeface="Calibri" panose="020F0502020204030204" pitchFamily="34" charset="0"/>
              </a:rPr>
              <a:t>5. Utilitarianism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Universalisibility</a:t>
            </a:r>
          </a:p>
        </p:txBody>
      </p:sp>
      <p:pic>
        <p:nvPicPr>
          <p:cNvPr id="2050" name="Picture 2" descr="P:\Frontlist Production Teams\Humanities\Live Projects\Anna\OCR Religious Ethics 3e\WEBSITE MATERIAL\OCR Jpeg files\OCR Religious 05.02.jpg"/>
          <p:cNvPicPr>
            <a:picLocks noChangeAspect="1" noChangeArrowheads="1"/>
          </p:cNvPicPr>
          <p:nvPr/>
        </p:nvPicPr>
        <p:blipFill>
          <a:blip r:embed="rId2" cstate="print"/>
          <a:srcRect/>
          <a:stretch>
            <a:fillRect/>
          </a:stretch>
        </p:blipFill>
        <p:spPr bwMode="auto">
          <a:xfrm>
            <a:off x="1259631" y="1412776"/>
            <a:ext cx="4889937" cy="318887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Rule Utilitarianism</a:t>
            </a:r>
          </a:p>
        </p:txBody>
      </p:sp>
      <p:pic>
        <p:nvPicPr>
          <p:cNvPr id="3074" name="Picture 2" descr="P:\Frontlist Production Teams\Humanities\Live Projects\Anna\OCR Religious Ethics 3e\WEBSITE MATERIAL\OCR Jpeg files\OCR Religious 05.03.jpg"/>
          <p:cNvPicPr>
            <a:picLocks noChangeAspect="1" noChangeArrowheads="1"/>
          </p:cNvPicPr>
          <p:nvPr/>
        </p:nvPicPr>
        <p:blipFill>
          <a:blip r:embed="rId2" cstate="print"/>
          <a:srcRect/>
          <a:stretch>
            <a:fillRect/>
          </a:stretch>
        </p:blipFill>
        <p:spPr bwMode="auto">
          <a:xfrm>
            <a:off x="1115616" y="1916832"/>
            <a:ext cx="6104077" cy="2157527"/>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Bentham and Mill</a:t>
            </a:r>
          </a:p>
        </p:txBody>
      </p:sp>
      <p:pic>
        <p:nvPicPr>
          <p:cNvPr id="4101" name="Picture 5" descr="P:\Frontlist Production Teams\Humanities\Live Projects\Anna\OCR Religious Ethics 3e\WEBSITE MATERIAL\OCR Jpeg files\Page 71 table.jpg"/>
          <p:cNvPicPr>
            <a:picLocks noChangeAspect="1" noChangeArrowheads="1"/>
          </p:cNvPicPr>
          <p:nvPr/>
        </p:nvPicPr>
        <p:blipFill>
          <a:blip r:embed="rId2" cstate="print"/>
          <a:srcRect/>
          <a:stretch>
            <a:fillRect/>
          </a:stretch>
        </p:blipFill>
        <p:spPr bwMode="auto">
          <a:xfrm>
            <a:off x="1475655" y="1340765"/>
            <a:ext cx="5968841" cy="380266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Henry Sidgwick</a:t>
            </a:r>
          </a:p>
        </p:txBody>
      </p:sp>
      <p:sp>
        <p:nvSpPr>
          <p:cNvPr id="15363" name="Content Placeholder 2"/>
          <p:cNvSpPr>
            <a:spLocks noGrp="1"/>
          </p:cNvSpPr>
          <p:nvPr>
            <p:ph idx="1"/>
          </p:nvPr>
        </p:nvSpPr>
        <p:spPr>
          <a:xfrm>
            <a:off x="406400" y="1412776"/>
            <a:ext cx="8205788" cy="4378424"/>
          </a:xfrm>
        </p:spPr>
        <p:txBody>
          <a:bodyPr/>
          <a:lstStyle/>
          <a:p>
            <a:pPr>
              <a:buClrTx/>
            </a:pPr>
            <a:r>
              <a:rPr lang="en-GB" dirty="0" smtClean="0">
                <a:solidFill>
                  <a:schemeClr val="tx1"/>
                </a:solidFill>
              </a:rPr>
              <a:t>In </a:t>
            </a:r>
            <a:r>
              <a:rPr lang="en-GB" i="1" dirty="0" smtClean="0">
                <a:solidFill>
                  <a:schemeClr val="tx1"/>
                </a:solidFill>
              </a:rPr>
              <a:t>The Methods of Ethics </a:t>
            </a:r>
            <a:r>
              <a:rPr lang="en-GB" dirty="0" err="1" smtClean="0">
                <a:solidFill>
                  <a:schemeClr val="tx1"/>
                </a:solidFill>
              </a:rPr>
              <a:t>Sidgwick</a:t>
            </a:r>
            <a:r>
              <a:rPr lang="en-GB" dirty="0" smtClean="0">
                <a:solidFill>
                  <a:schemeClr val="tx1"/>
                </a:solidFill>
              </a:rPr>
              <a:t> argues that the balance of pleasure over pain is the ultimate goal of ethical decisions. </a:t>
            </a:r>
          </a:p>
          <a:p>
            <a:pPr>
              <a:buClrTx/>
            </a:pPr>
            <a:r>
              <a:rPr lang="en-GB" dirty="0" smtClean="0">
                <a:solidFill>
                  <a:schemeClr val="tx1"/>
                </a:solidFill>
              </a:rPr>
              <a:t>His argument is closer to Bentham than to Mill, as he questions how it is possible to distinguish between higher- and lower-order pleasures, and how we can distinguish one higher-order pleasure from another.</a:t>
            </a:r>
          </a:p>
          <a:p>
            <a:pPr>
              <a:buClrTx/>
            </a:pPr>
            <a:r>
              <a:rPr lang="en-GB" dirty="0" smtClean="0">
                <a:solidFill>
                  <a:schemeClr val="tx1"/>
                </a:solidFill>
              </a:rPr>
              <a:t>However, </a:t>
            </a:r>
            <a:r>
              <a:rPr lang="en-GB" dirty="0" err="1" smtClean="0">
                <a:solidFill>
                  <a:schemeClr val="tx1"/>
                </a:solidFill>
              </a:rPr>
              <a:t>Sidgwick</a:t>
            </a:r>
            <a:r>
              <a:rPr lang="en-GB" dirty="0" smtClean="0">
                <a:solidFill>
                  <a:schemeClr val="tx1"/>
                </a:solidFill>
              </a:rPr>
              <a:t> does argue that the process of deciding is </a:t>
            </a:r>
            <a:r>
              <a:rPr lang="en-GB" i="1" dirty="0" smtClean="0">
                <a:solidFill>
                  <a:schemeClr val="tx1"/>
                </a:solidFill>
              </a:rPr>
              <a:t>intuitive </a:t>
            </a:r>
            <a:r>
              <a:rPr lang="en-GB" dirty="0" smtClean="0">
                <a:solidFill>
                  <a:schemeClr val="tx1"/>
                </a:solidFill>
              </a:rPr>
              <a:t>– we make self-evident judgements about what we ought to do.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Preference Utilitarianism</a:t>
            </a:r>
          </a:p>
        </p:txBody>
      </p:sp>
      <p:sp>
        <p:nvSpPr>
          <p:cNvPr id="16387" name="Content Placeholder 2"/>
          <p:cNvSpPr>
            <a:spLocks noGrp="1"/>
          </p:cNvSpPr>
          <p:nvPr>
            <p:ph idx="1"/>
          </p:nvPr>
        </p:nvSpPr>
        <p:spPr>
          <a:xfrm>
            <a:off x="406400" y="1412776"/>
            <a:ext cx="8205788" cy="4378424"/>
          </a:xfrm>
        </p:spPr>
        <p:txBody>
          <a:bodyPr/>
          <a:lstStyle/>
          <a:p>
            <a:pPr>
              <a:buClrTx/>
            </a:pPr>
            <a:r>
              <a:rPr lang="en-GB" dirty="0" smtClean="0">
                <a:solidFill>
                  <a:schemeClr val="tx1"/>
                </a:solidFill>
              </a:rPr>
              <a:t>Preference Utilitarianism is a more recent form of Utilitarianism and is associated with R.M. Hare, Peter Singer and Richard Brandt. </a:t>
            </a:r>
          </a:p>
          <a:p>
            <a:pPr>
              <a:buClrTx/>
            </a:pPr>
            <a:r>
              <a:rPr lang="en-GB" dirty="0" smtClean="0">
                <a:solidFill>
                  <a:schemeClr val="tx1"/>
                </a:solidFill>
              </a:rPr>
              <a:t>An Act Utilitarian judges right or wrong according to the maximising of pleasure and minimising of pain; a Rule Utilitarian judges right or wrong according to the keeping of rules derived from utility.</a:t>
            </a:r>
          </a:p>
          <a:p>
            <a:pPr>
              <a:buClrTx/>
            </a:pPr>
            <a:r>
              <a:rPr lang="en-GB" dirty="0" smtClean="0">
                <a:solidFill>
                  <a:schemeClr val="tx1"/>
                </a:solidFill>
              </a:rPr>
              <a:t>A Preference Utilitarian judges moral actions according to whether they fit in with the preferences of the individuals involved.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Preference Utilitarianism</a:t>
            </a:r>
          </a:p>
        </p:txBody>
      </p:sp>
      <p:pic>
        <p:nvPicPr>
          <p:cNvPr id="5122" name="Picture 2" descr="P:\Frontlist Production Teams\Humanities\Live Projects\Anna\OCR Religious Ethics 3e\WEBSITE MATERIAL\OCR Jpeg files\OCR Religious 05.06.jpg"/>
          <p:cNvPicPr>
            <a:picLocks noChangeAspect="1" noChangeArrowheads="1"/>
          </p:cNvPicPr>
          <p:nvPr/>
        </p:nvPicPr>
        <p:blipFill>
          <a:blip r:embed="rId2" cstate="print"/>
          <a:srcRect/>
          <a:stretch>
            <a:fillRect/>
          </a:stretch>
        </p:blipFill>
        <p:spPr bwMode="auto">
          <a:xfrm>
            <a:off x="1043602" y="1700807"/>
            <a:ext cx="7168378" cy="2533711"/>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Peter Singer</a:t>
            </a:r>
          </a:p>
        </p:txBody>
      </p:sp>
      <p:sp>
        <p:nvSpPr>
          <p:cNvPr id="18435" name="Content Placeholder 2"/>
          <p:cNvSpPr>
            <a:spLocks noGrp="1"/>
          </p:cNvSpPr>
          <p:nvPr>
            <p:ph idx="1"/>
          </p:nvPr>
        </p:nvSpPr>
        <p:spPr/>
        <p:txBody>
          <a:bodyPr/>
          <a:lstStyle/>
          <a:p>
            <a:pPr>
              <a:buClrTx/>
            </a:pPr>
            <a:r>
              <a:rPr lang="en-GB" sz="2800" dirty="0" smtClean="0">
                <a:solidFill>
                  <a:schemeClr val="tx1"/>
                </a:solidFill>
              </a:rPr>
              <a:t>He says that ‘our own preferences cannot count any more than the preferences of others’. </a:t>
            </a:r>
          </a:p>
          <a:p>
            <a:pPr>
              <a:buClrTx/>
            </a:pPr>
            <a:r>
              <a:rPr lang="en-GB" sz="2800" dirty="0" smtClean="0">
                <a:solidFill>
                  <a:schemeClr val="tx1"/>
                </a:solidFill>
              </a:rPr>
              <a:t>For Singer, the ‘best possible consequences’ means what is in the </a:t>
            </a:r>
            <a:r>
              <a:rPr lang="en-GB" sz="2800" i="1" dirty="0" smtClean="0">
                <a:solidFill>
                  <a:schemeClr val="tx1"/>
                </a:solidFill>
              </a:rPr>
              <a:t>best interests </a:t>
            </a:r>
            <a:r>
              <a:rPr lang="en-GB" sz="2800" dirty="0" smtClean="0">
                <a:solidFill>
                  <a:schemeClr val="tx1"/>
                </a:solidFill>
              </a:rPr>
              <a:t>of the individuals concerned – this is different from Bentham, Mill and </a:t>
            </a:r>
            <a:r>
              <a:rPr lang="en-GB" sz="2800" dirty="0" err="1" smtClean="0">
                <a:solidFill>
                  <a:schemeClr val="tx1"/>
                </a:solidFill>
              </a:rPr>
              <a:t>Sidgwick</a:t>
            </a:r>
            <a:r>
              <a:rPr lang="en-GB" sz="2800" dirty="0" smtClean="0">
                <a:solidFill>
                  <a:schemeClr val="tx1"/>
                </a:solidFill>
              </a:rPr>
              <a:t>, as he is not considering what increases pleasure and diminishes pain.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Richard Brandt</a:t>
            </a:r>
          </a:p>
        </p:txBody>
      </p:sp>
      <p:sp>
        <p:nvSpPr>
          <p:cNvPr id="8195" name="Content Placeholder 2"/>
          <p:cNvSpPr>
            <a:spLocks noGrp="1"/>
          </p:cNvSpPr>
          <p:nvPr>
            <p:ph idx="1"/>
          </p:nvPr>
        </p:nvSpPr>
        <p:spPr/>
        <p:txBody>
          <a:bodyPr/>
          <a:lstStyle/>
          <a:p>
            <a:pPr>
              <a:buClrTx/>
              <a:defRPr/>
            </a:pPr>
            <a:r>
              <a:rPr lang="en-GB" dirty="0" smtClean="0">
                <a:solidFill>
                  <a:schemeClr val="tx1"/>
                </a:solidFill>
              </a:rPr>
              <a:t>In his book </a:t>
            </a:r>
            <a:r>
              <a:rPr lang="en-GB" i="1" dirty="0">
                <a:solidFill>
                  <a:schemeClr val="tx1"/>
                </a:solidFill>
              </a:rPr>
              <a:t>A Theory of the Good and the Right </a:t>
            </a:r>
            <a:r>
              <a:rPr lang="en-GB" dirty="0">
                <a:solidFill>
                  <a:schemeClr val="tx1"/>
                </a:solidFill>
              </a:rPr>
              <a:t>(1979), he talks about the </a:t>
            </a:r>
            <a:r>
              <a:rPr lang="en-GB" dirty="0" smtClean="0">
                <a:solidFill>
                  <a:schemeClr val="tx1"/>
                </a:solidFill>
              </a:rPr>
              <a:t>preferences you </a:t>
            </a:r>
            <a:r>
              <a:rPr lang="en-GB" dirty="0">
                <a:solidFill>
                  <a:schemeClr val="tx1"/>
                </a:solidFill>
              </a:rPr>
              <a:t>would have if you had gone through a process of </a:t>
            </a:r>
            <a:r>
              <a:rPr lang="en-GB" dirty="0" smtClean="0">
                <a:solidFill>
                  <a:schemeClr val="tx1"/>
                </a:solidFill>
              </a:rPr>
              <a:t>cognitive psychotherapy </a:t>
            </a:r>
            <a:r>
              <a:rPr lang="en-GB" dirty="0">
                <a:solidFill>
                  <a:schemeClr val="tx1"/>
                </a:solidFill>
              </a:rPr>
              <a:t>and explored all the reasons for your preferences and </a:t>
            </a:r>
            <a:r>
              <a:rPr lang="en-GB" dirty="0" smtClean="0">
                <a:solidFill>
                  <a:schemeClr val="tx1"/>
                </a:solidFill>
              </a:rPr>
              <a:t>rejected any </a:t>
            </a:r>
            <a:r>
              <a:rPr lang="en-GB" dirty="0">
                <a:solidFill>
                  <a:schemeClr val="tx1"/>
                </a:solidFill>
              </a:rPr>
              <a:t>you felt were not true to your real values. </a:t>
            </a:r>
            <a:endParaRPr lang="en-GB" dirty="0" smtClean="0">
              <a:solidFill>
                <a:schemeClr val="tx1"/>
              </a:solidFill>
            </a:endParaRPr>
          </a:p>
          <a:p>
            <a:pPr marL="0" indent="0">
              <a:buFontTx/>
              <a:buNone/>
              <a:defRPr/>
            </a:pPr>
            <a:endParaRPr lang="en-GB" dirty="0" smtClean="0">
              <a:solidFill>
                <a:schemeClr val="tx1"/>
              </a:solidFill>
            </a:endParaRPr>
          </a:p>
          <a:p>
            <a:pPr>
              <a:buClrTx/>
              <a:defRPr/>
            </a:pPr>
            <a:r>
              <a:rPr lang="en-GB" dirty="0" smtClean="0">
                <a:solidFill>
                  <a:schemeClr val="tx1"/>
                </a:solidFill>
              </a:rPr>
              <a:t>He </a:t>
            </a:r>
            <a:r>
              <a:rPr lang="en-GB" dirty="0">
                <a:solidFill>
                  <a:schemeClr val="tx1"/>
                </a:solidFill>
              </a:rPr>
              <a:t>argued that the </a:t>
            </a:r>
            <a:r>
              <a:rPr lang="en-GB" dirty="0" smtClean="0">
                <a:solidFill>
                  <a:schemeClr val="tx1"/>
                </a:solidFill>
              </a:rPr>
              <a:t>morality you </a:t>
            </a:r>
            <a:r>
              <a:rPr lang="en-GB" dirty="0">
                <a:solidFill>
                  <a:schemeClr val="tx1"/>
                </a:solidFill>
              </a:rPr>
              <a:t>would then accept would be a form of </a:t>
            </a:r>
            <a:r>
              <a:rPr lang="en-GB" dirty="0" smtClean="0">
                <a:solidFill>
                  <a:schemeClr val="tx1"/>
                </a:solidFill>
              </a:rPr>
              <a:t>Utilitarianism.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Karl Popper</a:t>
            </a:r>
          </a:p>
        </p:txBody>
      </p:sp>
      <p:sp>
        <p:nvSpPr>
          <p:cNvPr id="8195" name="Content Placeholder 2"/>
          <p:cNvSpPr>
            <a:spLocks noGrp="1"/>
          </p:cNvSpPr>
          <p:nvPr>
            <p:ph idx="1"/>
          </p:nvPr>
        </p:nvSpPr>
        <p:spPr/>
        <p:txBody>
          <a:bodyPr/>
          <a:lstStyle/>
          <a:p>
            <a:pPr>
              <a:buClrTx/>
            </a:pPr>
            <a:r>
              <a:rPr lang="en-GB" dirty="0">
                <a:solidFill>
                  <a:schemeClr val="tx1"/>
                </a:solidFill>
              </a:rPr>
              <a:t>Karl Popper coined the term </a:t>
            </a:r>
            <a:r>
              <a:rPr lang="en-GB" b="1" dirty="0">
                <a:solidFill>
                  <a:schemeClr val="tx1"/>
                </a:solidFill>
              </a:rPr>
              <a:t>Negative Utilitarianism</a:t>
            </a:r>
            <a:r>
              <a:rPr lang="en-GB" dirty="0">
                <a:solidFill>
                  <a:schemeClr val="tx1"/>
                </a:solidFill>
              </a:rPr>
              <a:t> </a:t>
            </a:r>
            <a:r>
              <a:rPr lang="en-GB" dirty="0" smtClean="0">
                <a:solidFill>
                  <a:schemeClr val="tx1"/>
                </a:solidFill>
              </a:rPr>
              <a:t>and argues </a:t>
            </a:r>
            <a:r>
              <a:rPr lang="en-GB" dirty="0">
                <a:solidFill>
                  <a:schemeClr val="tx1"/>
                </a:solidFill>
              </a:rPr>
              <a:t>that we should aim to minimise suffering rather than maximise pleasure. </a:t>
            </a:r>
            <a:endParaRPr lang="en-GB" dirty="0" smtClean="0">
              <a:solidFill>
                <a:schemeClr val="tx1"/>
              </a:solidFill>
            </a:endParaRPr>
          </a:p>
          <a:p>
            <a:pPr>
              <a:buClrTx/>
            </a:pPr>
            <a:r>
              <a:rPr lang="en-GB" dirty="0" smtClean="0">
                <a:solidFill>
                  <a:schemeClr val="tx1"/>
                </a:solidFill>
              </a:rPr>
              <a:t>He </a:t>
            </a:r>
            <a:r>
              <a:rPr lang="en-GB" dirty="0">
                <a:solidFill>
                  <a:schemeClr val="tx1"/>
                </a:solidFill>
              </a:rPr>
              <a:t>considered that the principle of utility and the search for the happiness of the majority could easily lead to benevolent dictatorship. </a:t>
            </a:r>
            <a:endParaRPr lang="en-GB" dirty="0" smtClean="0">
              <a:solidFill>
                <a:schemeClr val="tx1"/>
              </a:solidFill>
            </a:endParaRPr>
          </a:p>
          <a:p>
            <a:pPr>
              <a:buClrTx/>
            </a:pPr>
            <a:r>
              <a:rPr lang="en-GB" dirty="0" smtClean="0">
                <a:solidFill>
                  <a:schemeClr val="tx1"/>
                </a:solidFill>
              </a:rPr>
              <a:t>He </a:t>
            </a:r>
            <a:r>
              <a:rPr lang="en-GB" dirty="0">
                <a:solidFill>
                  <a:schemeClr val="tx1"/>
                </a:solidFill>
              </a:rPr>
              <a:t>thought that the increase in happiness should be left to private initiative and public policy should aim to minimise suffering.</a:t>
            </a:r>
          </a:p>
        </p:txBody>
      </p:sp>
    </p:spTree>
    <p:extLst>
      <p:ext uri="{BB962C8B-B14F-4D97-AF65-F5344CB8AC3E}">
        <p14:creationId xmlns="" xmlns:p14="http://schemas.microsoft.com/office/powerpoint/2010/main" val="397680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Utilitarianism and religious </a:t>
            </a:r>
            <a:r>
              <a:rPr lang="en-GB" dirty="0"/>
              <a:t>e</a:t>
            </a:r>
            <a:r>
              <a:rPr lang="en-GB" dirty="0" smtClean="0"/>
              <a:t>thics</a:t>
            </a:r>
          </a:p>
        </p:txBody>
      </p:sp>
      <p:sp>
        <p:nvSpPr>
          <p:cNvPr id="20483" name="Content Placeholder 2"/>
          <p:cNvSpPr>
            <a:spLocks noGrp="1"/>
          </p:cNvSpPr>
          <p:nvPr>
            <p:ph idx="1"/>
          </p:nvPr>
        </p:nvSpPr>
        <p:spPr/>
        <p:txBody>
          <a:bodyPr/>
          <a:lstStyle/>
          <a:p>
            <a:pPr>
              <a:buClrTx/>
            </a:pPr>
            <a:r>
              <a:rPr lang="en-GB" sz="2800" dirty="0" smtClean="0">
                <a:solidFill>
                  <a:schemeClr val="tx1"/>
                </a:solidFill>
              </a:rPr>
              <a:t>Utilitarianism has a teleological approach to ethics, focusing on the outcome of actions.</a:t>
            </a:r>
          </a:p>
          <a:p>
            <a:pPr>
              <a:buClrTx/>
            </a:pPr>
            <a:r>
              <a:rPr lang="en-GB" sz="2800" dirty="0" smtClean="0">
                <a:solidFill>
                  <a:schemeClr val="tx1"/>
                </a:solidFill>
              </a:rPr>
              <a:t>Christian ethics seems more deontological as shown in the absolutes of the Ten Commandments.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indent="0" eaLnBrk="1" hangingPunct="1"/>
            <a:r>
              <a:rPr lang="en-US" dirty="0" smtClean="0"/>
              <a:t>What is </a:t>
            </a:r>
            <a:r>
              <a:rPr lang="en-US" dirty="0"/>
              <a:t>U</a:t>
            </a:r>
            <a:r>
              <a:rPr lang="en-US" dirty="0" smtClean="0"/>
              <a:t>tilitarianism?</a:t>
            </a:r>
          </a:p>
        </p:txBody>
      </p:sp>
      <p:sp>
        <p:nvSpPr>
          <p:cNvPr id="4099" name="Rectangle 3"/>
          <p:cNvSpPr>
            <a:spLocks noGrp="1" noChangeArrowheads="1"/>
          </p:cNvSpPr>
          <p:nvPr>
            <p:ph idx="1"/>
          </p:nvPr>
        </p:nvSpPr>
        <p:spPr/>
        <p:txBody>
          <a:bodyPr/>
          <a:lstStyle/>
          <a:p>
            <a:pPr>
              <a:buClrTx/>
            </a:pPr>
            <a:r>
              <a:rPr lang="en-GB" dirty="0" smtClean="0">
                <a:solidFill>
                  <a:schemeClr val="tx1"/>
                </a:solidFill>
              </a:rPr>
              <a:t>You have probably heard someone justify their actions as being for the greater good. Utilitarianism is the ethical theory behind such justifications.</a:t>
            </a:r>
          </a:p>
          <a:p>
            <a:pPr>
              <a:buClrTx/>
            </a:pPr>
            <a:r>
              <a:rPr lang="en-GB" dirty="0" smtClean="0">
                <a:solidFill>
                  <a:schemeClr val="tx1"/>
                </a:solidFill>
              </a:rPr>
              <a:t>Utilitarianism is a teleological theory of ethics. Teleological theories of ethics look at the consequences – the results of an action – to decide whether it is right or wrong. </a:t>
            </a:r>
          </a:p>
          <a:p>
            <a:pPr>
              <a:buClrTx/>
            </a:pPr>
            <a:r>
              <a:rPr lang="en-GB" dirty="0" smtClean="0">
                <a:solidFill>
                  <a:schemeClr val="tx1"/>
                </a:solidFill>
              </a:rPr>
              <a:t>Utilitarianism is a consequentialist theory.</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23528" y="332656"/>
            <a:ext cx="8754616" cy="1066800"/>
          </a:xfrm>
        </p:spPr>
        <p:txBody>
          <a:bodyPr/>
          <a:lstStyle/>
          <a:p>
            <a:r>
              <a:rPr lang="en-GB" dirty="0" smtClean="0"/>
              <a:t>Hedonism</a:t>
            </a:r>
          </a:p>
        </p:txBody>
      </p:sp>
      <p:sp>
        <p:nvSpPr>
          <p:cNvPr id="5123" name="Content Placeholder 2"/>
          <p:cNvSpPr>
            <a:spLocks noGrp="1"/>
          </p:cNvSpPr>
          <p:nvPr>
            <p:ph idx="1"/>
          </p:nvPr>
        </p:nvSpPr>
        <p:spPr/>
        <p:txBody>
          <a:bodyPr/>
          <a:lstStyle/>
          <a:p>
            <a:pPr>
              <a:buClrTx/>
            </a:pPr>
            <a:r>
              <a:rPr lang="en-GB" sz="2800" dirty="0" smtClean="0">
                <a:solidFill>
                  <a:schemeClr val="tx1"/>
                </a:solidFill>
              </a:rPr>
              <a:t>The idea that ‘good’ is defined in terms of pleasure and happiness makes utilitarianism a hedonistic theory. </a:t>
            </a:r>
          </a:p>
          <a:p>
            <a:pPr>
              <a:buClrTx/>
            </a:pPr>
            <a:r>
              <a:rPr lang="en-GB" sz="2800" dirty="0" smtClean="0">
                <a:solidFill>
                  <a:schemeClr val="tx1"/>
                </a:solidFill>
              </a:rPr>
              <a:t>The Greek philosophers who thought along similar lines introduced the term </a:t>
            </a:r>
            <a:r>
              <a:rPr lang="en-GB" sz="2800" i="1" dirty="0" err="1" smtClean="0">
                <a:solidFill>
                  <a:schemeClr val="tx1"/>
                </a:solidFill>
              </a:rPr>
              <a:t>eudaimonia</a:t>
            </a:r>
            <a:r>
              <a:rPr lang="en-GB" sz="2800" dirty="0" smtClean="0">
                <a:solidFill>
                  <a:schemeClr val="tx1"/>
                </a:solidFill>
              </a:rPr>
              <a:t>, which is probably best translated as the harmonious well-being of life.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Jeremy Bentham</a:t>
            </a:r>
          </a:p>
        </p:txBody>
      </p:sp>
      <p:sp>
        <p:nvSpPr>
          <p:cNvPr id="6147" name="Content Placeholder 1"/>
          <p:cNvSpPr>
            <a:spLocks noGrp="1"/>
          </p:cNvSpPr>
          <p:nvPr>
            <p:ph idx="1"/>
          </p:nvPr>
        </p:nvSpPr>
        <p:spPr/>
        <p:txBody>
          <a:bodyPr/>
          <a:lstStyle/>
          <a:p>
            <a:pPr>
              <a:buClrTx/>
            </a:pPr>
            <a:r>
              <a:rPr lang="en-GB" dirty="0" smtClean="0">
                <a:solidFill>
                  <a:schemeClr val="tx1"/>
                </a:solidFill>
              </a:rPr>
              <a:t>Jeremy Bentham developed his ethical system around the idea of pleasure and it is based on ancient hedonism, which pursued physical pleasure and avoided physical pain. </a:t>
            </a:r>
          </a:p>
          <a:p>
            <a:pPr>
              <a:buClrTx/>
            </a:pPr>
            <a:r>
              <a:rPr lang="en-GB" dirty="0" smtClean="0">
                <a:solidFill>
                  <a:schemeClr val="tx1"/>
                </a:solidFill>
              </a:rPr>
              <a:t>According to Bentham, the most moral acts are those that maximise pleasure and minimise pain. This has sometimes been called the ‘utilitarian calculus’. An act would be moral if it brings the greatest amount of pleasure and the least amount of pain.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Pain vs. pleasure</a:t>
            </a:r>
          </a:p>
        </p:txBody>
      </p:sp>
      <p:sp>
        <p:nvSpPr>
          <p:cNvPr id="2" name="Content Placeholder 1"/>
          <p:cNvSpPr>
            <a:spLocks noGrp="1"/>
          </p:cNvSpPr>
          <p:nvPr>
            <p:ph idx="1"/>
          </p:nvPr>
        </p:nvSpPr>
        <p:spPr/>
        <p:txBody>
          <a:bodyPr/>
          <a:lstStyle/>
          <a:p>
            <a:pPr marL="0" indent="0">
              <a:buNone/>
              <a:defRPr/>
            </a:pPr>
            <a:r>
              <a:rPr lang="en-GB" dirty="0">
                <a:solidFill>
                  <a:schemeClr val="tx1"/>
                </a:solidFill>
              </a:rPr>
              <a:t>Bentham said: </a:t>
            </a:r>
            <a:endParaRPr lang="en-GB" dirty="0" smtClean="0">
              <a:solidFill>
                <a:schemeClr val="tx1"/>
              </a:solidFill>
            </a:endParaRPr>
          </a:p>
          <a:p>
            <a:pPr marL="0" indent="0">
              <a:buFontTx/>
              <a:buNone/>
              <a:defRPr/>
            </a:pPr>
            <a:endParaRPr lang="en-GB" dirty="0" smtClean="0">
              <a:solidFill>
                <a:schemeClr val="tx1"/>
              </a:solidFill>
            </a:endParaRPr>
          </a:p>
          <a:p>
            <a:pPr marL="108000" indent="0">
              <a:buFontTx/>
              <a:buNone/>
              <a:defRPr/>
            </a:pPr>
            <a:r>
              <a:rPr lang="en-GB" dirty="0" smtClean="0">
                <a:solidFill>
                  <a:schemeClr val="tx1"/>
                </a:solidFill>
              </a:rPr>
              <a:t>‘</a:t>
            </a:r>
            <a:r>
              <a:rPr lang="en-GB" dirty="0">
                <a:solidFill>
                  <a:schemeClr val="tx1"/>
                </a:solidFill>
              </a:rPr>
              <a:t>The principle of utility aims to promote happiness which </a:t>
            </a:r>
            <a:r>
              <a:rPr lang="en-GB" dirty="0" smtClean="0">
                <a:solidFill>
                  <a:schemeClr val="tx1"/>
                </a:solidFill>
              </a:rPr>
              <a:t>is the </a:t>
            </a:r>
            <a:r>
              <a:rPr lang="en-GB" dirty="0">
                <a:solidFill>
                  <a:schemeClr val="tx1"/>
                </a:solidFill>
              </a:rPr>
              <a:t>supreme ethical value. Nature has placed us under the governance </a:t>
            </a:r>
            <a:r>
              <a:rPr lang="en-GB" dirty="0" smtClean="0">
                <a:solidFill>
                  <a:schemeClr val="tx1"/>
                </a:solidFill>
              </a:rPr>
              <a:t>of two </a:t>
            </a:r>
            <a:r>
              <a:rPr lang="en-GB" dirty="0">
                <a:solidFill>
                  <a:schemeClr val="tx1"/>
                </a:solidFill>
              </a:rPr>
              <a:t>sovereign masters, </a:t>
            </a:r>
            <a:r>
              <a:rPr lang="en-GB" i="1" dirty="0">
                <a:solidFill>
                  <a:schemeClr val="tx1"/>
                </a:solidFill>
              </a:rPr>
              <a:t>pain </a:t>
            </a:r>
            <a:r>
              <a:rPr lang="en-GB" dirty="0">
                <a:solidFill>
                  <a:schemeClr val="tx1"/>
                </a:solidFill>
              </a:rPr>
              <a:t>and </a:t>
            </a:r>
            <a:r>
              <a:rPr lang="en-GB" i="1" dirty="0">
                <a:solidFill>
                  <a:schemeClr val="tx1"/>
                </a:solidFill>
              </a:rPr>
              <a:t>pleasure</a:t>
            </a:r>
            <a:r>
              <a:rPr lang="en-GB" dirty="0">
                <a:solidFill>
                  <a:schemeClr val="tx1"/>
                </a:solidFill>
              </a:rPr>
              <a:t>. An act is right if it delivers </a:t>
            </a:r>
            <a:r>
              <a:rPr lang="en-GB" dirty="0" smtClean="0">
                <a:solidFill>
                  <a:schemeClr val="tx1"/>
                </a:solidFill>
              </a:rPr>
              <a:t>more pleasure </a:t>
            </a:r>
            <a:r>
              <a:rPr lang="en-GB" dirty="0">
                <a:solidFill>
                  <a:schemeClr val="tx1"/>
                </a:solidFill>
              </a:rPr>
              <a:t>than pain and wrong if it brings about more pain than </a:t>
            </a:r>
            <a:r>
              <a:rPr lang="en-GB" dirty="0" smtClean="0">
                <a:solidFill>
                  <a:schemeClr val="tx1"/>
                </a:solidFill>
              </a:rPr>
              <a:t>pleasure.’</a:t>
            </a:r>
            <a:endParaRPr lang="en-GB"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Hedonic Calculus</a:t>
            </a:r>
          </a:p>
        </p:txBody>
      </p:sp>
      <p:sp>
        <p:nvSpPr>
          <p:cNvPr id="8195" name="Content Placeholder 2"/>
          <p:cNvSpPr>
            <a:spLocks noGrp="1"/>
          </p:cNvSpPr>
          <p:nvPr>
            <p:ph idx="1"/>
          </p:nvPr>
        </p:nvSpPr>
        <p:spPr/>
        <p:txBody>
          <a:bodyPr/>
          <a:lstStyle/>
          <a:p>
            <a:pPr>
              <a:buClrTx/>
            </a:pPr>
            <a:r>
              <a:rPr lang="en-GB" dirty="0" smtClean="0">
                <a:solidFill>
                  <a:schemeClr val="tx1"/>
                </a:solidFill>
              </a:rPr>
              <a:t>the intensity of the pleasure (how deep)</a:t>
            </a:r>
          </a:p>
          <a:p>
            <a:pPr>
              <a:buClrTx/>
            </a:pPr>
            <a:r>
              <a:rPr lang="en-GB" dirty="0" smtClean="0">
                <a:solidFill>
                  <a:schemeClr val="tx1"/>
                </a:solidFill>
              </a:rPr>
              <a:t>the duration of the pleasure caused (how long)</a:t>
            </a:r>
          </a:p>
          <a:p>
            <a:pPr>
              <a:buClrTx/>
            </a:pPr>
            <a:r>
              <a:rPr lang="en-GB" dirty="0" smtClean="0">
                <a:solidFill>
                  <a:schemeClr val="tx1"/>
                </a:solidFill>
              </a:rPr>
              <a:t>the certainty of the pleasure (how certain or uncertain)</a:t>
            </a:r>
          </a:p>
          <a:p>
            <a:pPr>
              <a:buClrTx/>
            </a:pPr>
            <a:r>
              <a:rPr lang="en-GB" dirty="0" smtClean="0">
                <a:solidFill>
                  <a:schemeClr val="tx1"/>
                </a:solidFill>
              </a:rPr>
              <a:t>the remoteness of the pleasure (how near or far)</a:t>
            </a:r>
          </a:p>
          <a:p>
            <a:pPr>
              <a:buClrTx/>
            </a:pPr>
            <a:r>
              <a:rPr lang="en-GB" dirty="0" smtClean="0">
                <a:solidFill>
                  <a:schemeClr val="tx1"/>
                </a:solidFill>
              </a:rPr>
              <a:t>the chance of a succession of pleasures (how continuous)</a:t>
            </a:r>
          </a:p>
          <a:p>
            <a:pPr>
              <a:buClrTx/>
            </a:pPr>
            <a:r>
              <a:rPr lang="en-GB" dirty="0" smtClean="0">
                <a:solidFill>
                  <a:schemeClr val="tx1"/>
                </a:solidFill>
              </a:rPr>
              <a:t>the purity of the pleasure (how secure)</a:t>
            </a:r>
          </a:p>
          <a:p>
            <a:pPr>
              <a:buClrTx/>
            </a:pPr>
            <a:r>
              <a:rPr lang="en-GB" dirty="0" smtClean="0">
                <a:solidFill>
                  <a:schemeClr val="tx1"/>
                </a:solidFill>
              </a:rPr>
              <a:t>the extent of the pleasure (how universal)</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Act Utilitarianism</a:t>
            </a:r>
          </a:p>
        </p:txBody>
      </p:sp>
      <p:pic>
        <p:nvPicPr>
          <p:cNvPr id="1026" name="Picture 2" descr="P:\Frontlist Production Teams\Humanities\Live Projects\Anna\OCR Religious Ethics 3e\WEBSITE MATERIAL\OCR Jpeg files\OCR Religious 05.01.jpg"/>
          <p:cNvPicPr>
            <a:picLocks noChangeAspect="1" noChangeArrowheads="1"/>
          </p:cNvPicPr>
          <p:nvPr/>
        </p:nvPicPr>
        <p:blipFill>
          <a:blip r:embed="rId2" cstate="print"/>
          <a:srcRect/>
          <a:stretch>
            <a:fillRect/>
          </a:stretch>
        </p:blipFill>
        <p:spPr bwMode="auto">
          <a:xfrm>
            <a:off x="1187615" y="1844822"/>
            <a:ext cx="6886651" cy="243413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John Stuart Mill</a:t>
            </a:r>
          </a:p>
        </p:txBody>
      </p:sp>
      <p:sp>
        <p:nvSpPr>
          <p:cNvPr id="10243" name="Content Placeholder 2"/>
          <p:cNvSpPr>
            <a:spLocks noGrp="1"/>
          </p:cNvSpPr>
          <p:nvPr>
            <p:ph idx="1"/>
          </p:nvPr>
        </p:nvSpPr>
        <p:spPr/>
        <p:txBody>
          <a:bodyPr/>
          <a:lstStyle/>
          <a:p>
            <a:pPr marL="0" indent="0">
              <a:buFontTx/>
              <a:buNone/>
            </a:pPr>
            <a:r>
              <a:rPr lang="en-GB" dirty="0" smtClean="0">
                <a:solidFill>
                  <a:schemeClr val="tx1"/>
                </a:solidFill>
              </a:rPr>
              <a:t>The Greatest Happiness Principle</a:t>
            </a:r>
          </a:p>
          <a:p>
            <a:pPr marL="0" indent="0">
              <a:buFontTx/>
              <a:buNone/>
            </a:pPr>
            <a:endParaRPr lang="en-GB" dirty="0" smtClean="0">
              <a:solidFill>
                <a:schemeClr val="tx1"/>
              </a:solidFill>
            </a:endParaRPr>
          </a:p>
          <a:p>
            <a:pPr marL="108000" indent="0">
              <a:buFontTx/>
              <a:buNone/>
            </a:pPr>
            <a:r>
              <a:rPr lang="en-GB" dirty="0" smtClean="0">
                <a:solidFill>
                  <a:schemeClr val="tx1"/>
                </a:solidFill>
              </a:rPr>
              <a:t>‘The Greatest Happiness Principle holds that actions are right in proportion as they tend to promote happiness, wrong as they tend to produce the reverse of happiness. By happiness is intended pleasure, and the absence of pain; by unhappiness, pain and the privation of pleasure.’</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John Stuart Mill</a:t>
            </a:r>
          </a:p>
        </p:txBody>
      </p:sp>
      <p:sp>
        <p:nvSpPr>
          <p:cNvPr id="8195" name="Content Placeholder 2"/>
          <p:cNvSpPr>
            <a:spLocks noGrp="1"/>
          </p:cNvSpPr>
          <p:nvPr>
            <p:ph idx="1"/>
          </p:nvPr>
        </p:nvSpPr>
        <p:spPr/>
        <p:txBody>
          <a:bodyPr/>
          <a:lstStyle/>
          <a:p>
            <a:pPr marL="0" indent="0">
              <a:buNone/>
              <a:defRPr/>
            </a:pPr>
            <a:r>
              <a:rPr lang="en-GB" dirty="0">
                <a:solidFill>
                  <a:schemeClr val="tx1"/>
                </a:solidFill>
              </a:rPr>
              <a:t>Mill </a:t>
            </a:r>
            <a:r>
              <a:rPr lang="en-GB" dirty="0" smtClean="0">
                <a:solidFill>
                  <a:schemeClr val="tx1"/>
                </a:solidFill>
              </a:rPr>
              <a:t>modifies Bentham’s </a:t>
            </a:r>
            <a:r>
              <a:rPr lang="en-GB" dirty="0">
                <a:solidFill>
                  <a:schemeClr val="tx1"/>
                </a:solidFill>
              </a:rPr>
              <a:t>approach, especially the quantitative emphasis</a:t>
            </a:r>
            <a:r>
              <a:rPr lang="en-GB" dirty="0" smtClean="0">
                <a:solidFill>
                  <a:schemeClr val="tx1"/>
                </a:solidFill>
              </a:rPr>
              <a:t>.</a:t>
            </a:r>
          </a:p>
          <a:p>
            <a:pPr marL="0" indent="0">
              <a:buFontTx/>
              <a:buNone/>
              <a:defRPr/>
            </a:pPr>
            <a:endParaRPr lang="en-GB" dirty="0" smtClean="0">
              <a:solidFill>
                <a:schemeClr val="tx1"/>
              </a:solidFill>
            </a:endParaRPr>
          </a:p>
          <a:p>
            <a:pPr marL="108000" indent="0">
              <a:buFontTx/>
              <a:buNone/>
              <a:defRPr/>
            </a:pPr>
            <a:r>
              <a:rPr lang="en-GB" dirty="0" smtClean="0">
                <a:solidFill>
                  <a:schemeClr val="tx1"/>
                </a:solidFill>
              </a:rPr>
              <a:t>‘Some kinds </a:t>
            </a:r>
            <a:r>
              <a:rPr lang="en-GB" dirty="0">
                <a:solidFill>
                  <a:schemeClr val="tx1"/>
                </a:solidFill>
              </a:rPr>
              <a:t>of pleasures are more desirable and more valuable than others, it </a:t>
            </a:r>
            <a:r>
              <a:rPr lang="en-GB" dirty="0" smtClean="0">
                <a:solidFill>
                  <a:schemeClr val="tx1"/>
                </a:solidFill>
              </a:rPr>
              <a:t>would be </a:t>
            </a:r>
            <a:r>
              <a:rPr lang="en-GB" dirty="0">
                <a:solidFill>
                  <a:schemeClr val="tx1"/>
                </a:solidFill>
              </a:rPr>
              <a:t>absurd that while, in estimating all other things, quality is not </a:t>
            </a:r>
            <a:r>
              <a:rPr lang="en-GB" dirty="0" smtClean="0">
                <a:solidFill>
                  <a:schemeClr val="tx1"/>
                </a:solidFill>
              </a:rPr>
              <a:t>also considered </a:t>
            </a:r>
            <a:r>
              <a:rPr lang="en-GB" dirty="0">
                <a:solidFill>
                  <a:schemeClr val="tx1"/>
                </a:solidFill>
              </a:rPr>
              <a:t>as well as quantity.’</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TotalTime>
  <Words>844</Words>
  <Application>Microsoft Office PowerPoint</Application>
  <PresentationFormat>On-screen Show (4:3)</PresentationFormat>
  <Paragraphs>59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5. Utilitarianism</vt:lpstr>
      <vt:lpstr>What is Utilitarianism?</vt:lpstr>
      <vt:lpstr>Hedonism</vt:lpstr>
      <vt:lpstr>Jeremy Bentham</vt:lpstr>
      <vt:lpstr>Pain vs. pleasure</vt:lpstr>
      <vt:lpstr>Hedonic Calculus</vt:lpstr>
      <vt:lpstr>Act Utilitarianism</vt:lpstr>
      <vt:lpstr>John Stuart Mill</vt:lpstr>
      <vt:lpstr>John Stuart Mill</vt:lpstr>
      <vt:lpstr>Universalisibility</vt:lpstr>
      <vt:lpstr>Rule Utilitarianism</vt:lpstr>
      <vt:lpstr>Bentham and Mill</vt:lpstr>
      <vt:lpstr>Henry Sidgwick</vt:lpstr>
      <vt:lpstr>Preference Utilitarianism</vt:lpstr>
      <vt:lpstr>Preference Utilitarianism</vt:lpstr>
      <vt:lpstr>Peter Singer</vt:lpstr>
      <vt:lpstr>Richard Brandt</vt:lpstr>
      <vt:lpstr>Karl Popper</vt:lpstr>
      <vt:lpstr>Utilitarianism and religious ethics</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18</cp:revision>
  <dcterms:created xsi:type="dcterms:W3CDTF">2007-02-05T11:11:58Z</dcterms:created>
  <dcterms:modified xsi:type="dcterms:W3CDTF">2014-06-03T15:06:37Z</dcterms:modified>
</cp:coreProperties>
</file>