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58" r:id="rId2"/>
  </p:sldMasterIdLst>
  <p:notesMasterIdLst>
    <p:notesMasterId r:id="rId24"/>
  </p:notesMasterIdLst>
  <p:sldIdLst>
    <p:sldId id="256" r:id="rId3"/>
    <p:sldId id="266" r:id="rId4"/>
    <p:sldId id="288" r:id="rId5"/>
    <p:sldId id="321" r:id="rId6"/>
    <p:sldId id="322" r:id="rId7"/>
    <p:sldId id="323" r:id="rId8"/>
    <p:sldId id="309" r:id="rId9"/>
    <p:sldId id="289" r:id="rId10"/>
    <p:sldId id="324" r:id="rId11"/>
    <p:sldId id="310" r:id="rId12"/>
    <p:sldId id="268" r:id="rId13"/>
    <p:sldId id="269" r:id="rId14"/>
    <p:sldId id="303" r:id="rId15"/>
    <p:sldId id="285" r:id="rId16"/>
    <p:sldId id="304" r:id="rId17"/>
    <p:sldId id="325" r:id="rId18"/>
    <p:sldId id="305" r:id="rId19"/>
    <p:sldId id="326" r:id="rId20"/>
    <p:sldId id="327" r:id="rId21"/>
    <p:sldId id="306" r:id="rId22"/>
    <p:sldId id="328" r:id="rId23"/>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85226" autoAdjust="0"/>
  </p:normalViewPr>
  <p:slideViewPr>
    <p:cSldViewPr>
      <p:cViewPr>
        <p:scale>
          <a:sx n="75" d="100"/>
          <a:sy n="75" d="100"/>
        </p:scale>
        <p:origin x="-1308" y="-7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a:defRPr>
            </a:lvl1pPr>
          </a:lstStyle>
          <a:p>
            <a:pPr>
              <a:defRPr/>
            </a:pPr>
            <a:endParaRPr lang="en-GB"/>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20DA030-93CB-4192-A0D8-5F290B4105B1}" type="slidenum">
              <a:rPr lang="en-GB"/>
              <a:pPr/>
              <a:t>‹#›</a:t>
            </a:fld>
            <a:endParaRPr lang="en-GB"/>
          </a:p>
        </p:txBody>
      </p:sp>
    </p:spTree>
    <p:extLst>
      <p:ext uri="{BB962C8B-B14F-4D97-AF65-F5344CB8AC3E}">
        <p14:creationId xmlns:p14="http://schemas.microsoft.com/office/powerpoint/2010/main" xmlns="" val="14201249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88C04E49-FA46-4D36-880E-522E2F4ACFA9}" type="slidenum">
              <a:rPr lang="en-GB" sz="1200"/>
              <a:pPr/>
              <a:t>1</a:t>
            </a:fld>
            <a:endParaRPr lang="en-GB"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xmlns="" val="21684467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1603157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731445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192925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1447933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1375826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438008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1507032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4062750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1112752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1277410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322533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3367656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4330292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1901033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7BB3F3-77C2-4C9D-97AB-215961B0AB97}"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26269289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1603157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67301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49326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22465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401230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1023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81284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293312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7"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7BB3F3-77C2-4C9D-97AB-215961B0AB97}" type="datetimeFigureOut">
              <a:rPr lang="en-GB" smtClean="0"/>
              <a:pPr/>
              <a:t>03/06/2014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8F08E-74F8-4512-A59A-92BB5EA39051}" type="slidenum">
              <a:rPr lang="en-GB" smtClean="0"/>
              <a:pPr/>
              <a:t>‹#›</a:t>
            </a:fld>
            <a:endParaRPr lang="en-GB"/>
          </a:p>
        </p:txBody>
      </p:sp>
    </p:spTree>
    <p:extLst>
      <p:ext uri="{BB962C8B-B14F-4D97-AF65-F5344CB8AC3E}">
        <p14:creationId xmlns:p14="http://schemas.microsoft.com/office/powerpoint/2010/main" xmlns="" val="3269318045"/>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2514600"/>
            <a:ext cx="8663880" cy="971550"/>
          </a:xfrm>
        </p:spPr>
        <p:txBody>
          <a:bodyPr>
            <a:normAutofit/>
          </a:bodyPr>
          <a:lstStyle/>
          <a:p>
            <a:pPr marL="0" indent="0"/>
            <a:r>
              <a:rPr lang="en-GB" sz="5400" dirty="0" smtClean="0"/>
              <a:t>3. Natural Moral Law</a:t>
            </a: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dirty="0" smtClean="0"/>
              <a:t>Natural inclinations</a:t>
            </a:r>
          </a:p>
        </p:txBody>
      </p:sp>
      <p:sp>
        <p:nvSpPr>
          <p:cNvPr id="12291" name="Content Placeholder 1"/>
          <p:cNvSpPr>
            <a:spLocks noGrp="1"/>
          </p:cNvSpPr>
          <p:nvPr>
            <p:ph idx="1"/>
          </p:nvPr>
        </p:nvSpPr>
        <p:spPr>
          <a:xfrm>
            <a:off x="406400" y="1412776"/>
            <a:ext cx="8205788" cy="4378424"/>
          </a:xfrm>
        </p:spPr>
        <p:txBody>
          <a:bodyPr/>
          <a:lstStyle/>
          <a:p>
            <a:pPr>
              <a:buClrTx/>
            </a:pPr>
            <a:r>
              <a:rPr lang="en-GB" dirty="0" smtClean="0">
                <a:solidFill>
                  <a:schemeClr val="tx1"/>
                </a:solidFill>
              </a:rPr>
              <a:t>Aquinas thought that God had instilled in all humans inclinations to behave in certain ways which lead us to the highest good and, by using our reason, we can discover the precepts (laws) which express God’s Natural Moral Law built into us.</a:t>
            </a:r>
          </a:p>
          <a:p>
            <a:pPr>
              <a:buClrTx/>
            </a:pPr>
            <a:r>
              <a:rPr lang="en-GB" dirty="0" smtClean="0">
                <a:solidFill>
                  <a:schemeClr val="tx1"/>
                </a:solidFill>
              </a:rPr>
              <a:t>The most fundamental inclination, according to Aquinas, is to act in such a way as to achieve good and avoid evil. He thought this because we are designed for one purpose – perfection – and so we would not knowingly pursue evil.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dirty="0" smtClean="0"/>
              <a:t>Primary precepts</a:t>
            </a:r>
          </a:p>
        </p:txBody>
      </p:sp>
      <p:sp>
        <p:nvSpPr>
          <p:cNvPr id="13315" name="Content Placeholder 1"/>
          <p:cNvSpPr>
            <a:spLocks noGrp="1"/>
          </p:cNvSpPr>
          <p:nvPr>
            <p:ph idx="1"/>
          </p:nvPr>
        </p:nvSpPr>
        <p:spPr/>
        <p:txBody>
          <a:bodyPr/>
          <a:lstStyle/>
          <a:p>
            <a:pPr>
              <a:buClrTx/>
            </a:pPr>
            <a:r>
              <a:rPr lang="en-GB" dirty="0" smtClean="0">
                <a:solidFill>
                  <a:schemeClr val="tx1"/>
                </a:solidFill>
              </a:rPr>
              <a:t>The primary precepts are as follows:</a:t>
            </a:r>
          </a:p>
          <a:p>
            <a:pPr lvl="1">
              <a:buClrTx/>
            </a:pPr>
            <a:r>
              <a:rPr lang="en-GB" sz="2400" dirty="0" smtClean="0">
                <a:solidFill>
                  <a:schemeClr val="tx1"/>
                </a:solidFill>
              </a:rPr>
              <a:t>the preservation of life</a:t>
            </a:r>
          </a:p>
          <a:p>
            <a:pPr lvl="1">
              <a:buClrTx/>
            </a:pPr>
            <a:r>
              <a:rPr lang="en-GB" sz="2400" dirty="0" smtClean="0">
                <a:solidFill>
                  <a:schemeClr val="tx1"/>
                </a:solidFill>
              </a:rPr>
              <a:t>reproduction</a:t>
            </a:r>
          </a:p>
          <a:p>
            <a:pPr lvl="1">
              <a:buClrTx/>
            </a:pPr>
            <a:r>
              <a:rPr lang="en-GB" sz="2400" dirty="0" smtClean="0">
                <a:solidFill>
                  <a:schemeClr val="tx1"/>
                </a:solidFill>
              </a:rPr>
              <a:t>the nurture and education of the young</a:t>
            </a:r>
          </a:p>
          <a:p>
            <a:pPr lvl="1">
              <a:buClrTx/>
            </a:pPr>
            <a:r>
              <a:rPr lang="en-GB" sz="2400" dirty="0" smtClean="0">
                <a:solidFill>
                  <a:schemeClr val="tx1"/>
                </a:solidFill>
              </a:rPr>
              <a:t>living peacefully in society</a:t>
            </a:r>
          </a:p>
          <a:p>
            <a:pPr lvl="1">
              <a:buClrTx/>
            </a:pPr>
            <a:r>
              <a:rPr lang="en-GB" sz="2400" dirty="0" smtClean="0">
                <a:solidFill>
                  <a:schemeClr val="tx1"/>
                </a:solidFill>
              </a:rPr>
              <a:t>to worship God.</a:t>
            </a:r>
          </a:p>
          <a:p>
            <a:pPr>
              <a:buClrTx/>
            </a:pPr>
            <a:r>
              <a:rPr lang="en-GB" dirty="0" smtClean="0">
                <a:solidFill>
                  <a:schemeClr val="tx1"/>
                </a:solidFill>
              </a:rPr>
              <a:t>These primary precepts are always true in that they point us in the right direction and are necessary for human flourishing.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smtClean="0"/>
              <a:t>Secondary precepts</a:t>
            </a:r>
          </a:p>
        </p:txBody>
      </p:sp>
      <p:sp>
        <p:nvSpPr>
          <p:cNvPr id="14339" name="Content Placeholder 4"/>
          <p:cNvSpPr>
            <a:spLocks noGrp="1"/>
          </p:cNvSpPr>
          <p:nvPr>
            <p:ph idx="1"/>
          </p:nvPr>
        </p:nvSpPr>
        <p:spPr/>
        <p:txBody>
          <a:bodyPr/>
          <a:lstStyle/>
          <a:p>
            <a:pPr>
              <a:buClrTx/>
            </a:pPr>
            <a:r>
              <a:rPr lang="en-GB" sz="2800" dirty="0" smtClean="0">
                <a:solidFill>
                  <a:schemeClr val="tx1"/>
                </a:solidFill>
              </a:rPr>
              <a:t>The secondary precepts, on the other hand, are dependent on our own judgements of what actually to do in a given situation; this makes them more teleological than deontological. </a:t>
            </a:r>
          </a:p>
          <a:p>
            <a:pPr>
              <a:buClrTx/>
            </a:pPr>
            <a:r>
              <a:rPr lang="en-GB" sz="2800" dirty="0" smtClean="0">
                <a:solidFill>
                  <a:schemeClr val="tx1"/>
                </a:solidFill>
              </a:rPr>
              <a:t>The secondary precepts require experience, the use of reason and the exercise of wisdom.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smtClean="0"/>
              <a:t>The doctrine of double </a:t>
            </a:r>
            <a:r>
              <a:rPr lang="en-GB" dirty="0"/>
              <a:t>e</a:t>
            </a:r>
            <a:r>
              <a:rPr lang="en-GB" dirty="0" smtClean="0"/>
              <a:t>ffect</a:t>
            </a:r>
          </a:p>
        </p:txBody>
      </p:sp>
      <p:sp>
        <p:nvSpPr>
          <p:cNvPr id="15363" name="Content Placeholder 4"/>
          <p:cNvSpPr>
            <a:spLocks noGrp="1"/>
          </p:cNvSpPr>
          <p:nvPr>
            <p:ph idx="1"/>
          </p:nvPr>
        </p:nvSpPr>
        <p:spPr/>
        <p:txBody>
          <a:bodyPr/>
          <a:lstStyle/>
          <a:p>
            <a:pPr>
              <a:buClrTx/>
            </a:pPr>
            <a:r>
              <a:rPr lang="en-GB" dirty="0" smtClean="0">
                <a:solidFill>
                  <a:schemeClr val="tx1"/>
                </a:solidFill>
              </a:rPr>
              <a:t>There are times when we have moral dilemmas in which we cannot do good without a bad consequence. </a:t>
            </a:r>
          </a:p>
          <a:p>
            <a:pPr>
              <a:buClrTx/>
            </a:pPr>
            <a:r>
              <a:rPr lang="en-GB" dirty="0" smtClean="0">
                <a:solidFill>
                  <a:schemeClr val="tx1"/>
                </a:solidFill>
              </a:rPr>
              <a:t>To solve this dilemma the doctrine of double effect was devised, roughly saying that it is always wrong to do a bad act intentionally in order to bring about good consequences, but that it is sometimes all right to do a good act despite knowing that it will bring about bad consequences.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Summary of Natural Moral Law</a:t>
            </a:r>
          </a:p>
        </p:txBody>
      </p:sp>
      <p:pic>
        <p:nvPicPr>
          <p:cNvPr id="1026" name="Picture 2" descr="P:\Frontlist Production Teams\Humanities\Live Projects\Anna\OCR Religious Ethics 3e\WEBSITE MATERIAL\OCR Jpeg files\OCR Religious 03.03.jpg"/>
          <p:cNvPicPr>
            <a:picLocks noChangeAspect="1" noChangeArrowheads="1"/>
          </p:cNvPicPr>
          <p:nvPr/>
        </p:nvPicPr>
        <p:blipFill>
          <a:blip r:embed="rId2" cstate="print"/>
          <a:srcRect/>
          <a:stretch>
            <a:fillRect/>
          </a:stretch>
        </p:blipFill>
        <p:spPr bwMode="auto">
          <a:xfrm>
            <a:off x="1763688" y="1268760"/>
            <a:ext cx="5688632" cy="446449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Strengths of Natural Moral Law</a:t>
            </a:r>
          </a:p>
        </p:txBody>
      </p:sp>
      <p:sp>
        <p:nvSpPr>
          <p:cNvPr id="17411" name="Content Placeholder 1"/>
          <p:cNvSpPr>
            <a:spLocks noGrp="1"/>
          </p:cNvSpPr>
          <p:nvPr>
            <p:ph idx="1"/>
          </p:nvPr>
        </p:nvSpPr>
        <p:spPr/>
        <p:txBody>
          <a:bodyPr/>
          <a:lstStyle/>
          <a:p>
            <a:pPr>
              <a:buClrTx/>
            </a:pPr>
            <a:r>
              <a:rPr lang="en-GB" sz="2600" dirty="0" smtClean="0">
                <a:solidFill>
                  <a:schemeClr val="tx1"/>
                </a:solidFill>
              </a:rPr>
              <a:t>It allows for a clear-cut approach to morality and establishes common rules.</a:t>
            </a:r>
          </a:p>
          <a:p>
            <a:pPr>
              <a:buClrTx/>
            </a:pPr>
            <a:r>
              <a:rPr lang="en-GB" sz="2600" dirty="0" smtClean="0">
                <a:solidFill>
                  <a:schemeClr val="tx1"/>
                </a:solidFill>
              </a:rPr>
              <a:t>The basic principles of preserving human life, reproduction, learning and living in society are common in all cultures and so Natural Moral Law is reasonable.</a:t>
            </a:r>
          </a:p>
          <a:p>
            <a:pPr>
              <a:buClrTx/>
            </a:pPr>
            <a:r>
              <a:rPr lang="en-GB" sz="2600" dirty="0" smtClean="0">
                <a:solidFill>
                  <a:schemeClr val="tx1"/>
                </a:solidFill>
              </a:rPr>
              <a:t>Natural Moral Law does not simply dictate what should be done in individual cases from general moral principles.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Strengths of Natural Moral Law</a:t>
            </a:r>
          </a:p>
        </p:txBody>
      </p:sp>
      <p:sp>
        <p:nvSpPr>
          <p:cNvPr id="18435" name="Content Placeholder 1"/>
          <p:cNvSpPr>
            <a:spLocks noGrp="1"/>
          </p:cNvSpPr>
          <p:nvPr>
            <p:ph idx="1"/>
          </p:nvPr>
        </p:nvSpPr>
        <p:spPr/>
        <p:txBody>
          <a:bodyPr/>
          <a:lstStyle/>
          <a:p>
            <a:pPr>
              <a:buClrTx/>
            </a:pPr>
            <a:r>
              <a:rPr lang="en-GB" sz="2800" dirty="0" smtClean="0">
                <a:solidFill>
                  <a:schemeClr val="tx1"/>
                </a:solidFill>
              </a:rPr>
              <a:t>Natural Moral Law concentrates on human character and its potential for goodness and flourishing rather than on the rightness or wrongness of particular acts, and so it allows for some measure of flexibility.</a:t>
            </a:r>
          </a:p>
          <a:p>
            <a:pPr>
              <a:buClrTx/>
            </a:pPr>
            <a:r>
              <a:rPr lang="en-GB" sz="2800" dirty="0" smtClean="0">
                <a:solidFill>
                  <a:schemeClr val="tx1"/>
                </a:solidFill>
              </a:rPr>
              <a:t>Moral decision making is not done by reason alone. </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smtClean="0"/>
              <a:t>Weaknesses of Natural Moral Law</a:t>
            </a:r>
          </a:p>
        </p:txBody>
      </p:sp>
      <p:sp>
        <p:nvSpPr>
          <p:cNvPr id="19459" name="Content Placeholder 1"/>
          <p:cNvSpPr>
            <a:spLocks noGrp="1"/>
          </p:cNvSpPr>
          <p:nvPr>
            <p:ph idx="1"/>
          </p:nvPr>
        </p:nvSpPr>
        <p:spPr>
          <a:xfrm>
            <a:off x="406400" y="1557338"/>
            <a:ext cx="8205788" cy="4103910"/>
          </a:xfrm>
        </p:spPr>
        <p:txBody>
          <a:bodyPr/>
          <a:lstStyle/>
          <a:p>
            <a:pPr>
              <a:buClrTx/>
            </a:pPr>
            <a:r>
              <a:rPr lang="en-GB" dirty="0" smtClean="0">
                <a:solidFill>
                  <a:schemeClr val="tx1"/>
                </a:solidFill>
              </a:rPr>
              <a:t>Natural Moral Law finds it difficult to relate complex decisions to basic principles in practice. </a:t>
            </a:r>
          </a:p>
          <a:p>
            <a:pPr>
              <a:buClrTx/>
            </a:pPr>
            <a:r>
              <a:rPr lang="en-GB" dirty="0" smtClean="0">
                <a:solidFill>
                  <a:schemeClr val="tx1"/>
                </a:solidFill>
              </a:rPr>
              <a:t>Natural Moral Law depends on defining what is good, but according to G.E. Moore this commits the </a:t>
            </a:r>
            <a:r>
              <a:rPr lang="en-GB" i="1" dirty="0" smtClean="0">
                <a:solidFill>
                  <a:schemeClr val="tx1"/>
                </a:solidFill>
              </a:rPr>
              <a:t>naturalistic fallacy</a:t>
            </a:r>
            <a:r>
              <a:rPr lang="en-GB" dirty="0" smtClean="0">
                <a:solidFill>
                  <a:schemeClr val="tx1"/>
                </a:solidFill>
              </a:rPr>
              <a:t>. </a:t>
            </a:r>
          </a:p>
          <a:p>
            <a:pPr>
              <a:buClrTx/>
            </a:pPr>
            <a:r>
              <a:rPr lang="en-GB" dirty="0" smtClean="0">
                <a:solidFill>
                  <a:schemeClr val="tx1"/>
                </a:solidFill>
              </a:rPr>
              <a:t>Others argue that Natural Moral Law is based on assumptions about the world and the inbuilt purpose of things that are questioned by modern science.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smtClean="0"/>
              <a:t>Weaknesses of Natural Moral Law</a:t>
            </a:r>
          </a:p>
        </p:txBody>
      </p:sp>
      <p:sp>
        <p:nvSpPr>
          <p:cNvPr id="20483" name="Content Placeholder 1"/>
          <p:cNvSpPr>
            <a:spLocks noGrp="1"/>
          </p:cNvSpPr>
          <p:nvPr>
            <p:ph idx="1"/>
          </p:nvPr>
        </p:nvSpPr>
        <p:spPr/>
        <p:txBody>
          <a:bodyPr/>
          <a:lstStyle/>
          <a:p>
            <a:pPr>
              <a:buClrTx/>
            </a:pPr>
            <a:r>
              <a:rPr lang="en-GB" sz="2800" dirty="0" smtClean="0">
                <a:solidFill>
                  <a:schemeClr val="tx1"/>
                </a:solidFill>
              </a:rPr>
              <a:t>Darwin shows that nature has particular characteristics due to natural selection. There is no divine purpose – it is simply the way things are.</a:t>
            </a:r>
          </a:p>
          <a:p>
            <a:pPr>
              <a:buClrTx/>
            </a:pPr>
            <a:r>
              <a:rPr lang="en-GB" sz="2800" dirty="0" smtClean="0">
                <a:solidFill>
                  <a:schemeClr val="tx1"/>
                </a:solidFill>
              </a:rPr>
              <a:t>Kai </a:t>
            </a:r>
            <a:r>
              <a:rPr lang="en-GB" sz="2800" dirty="0" err="1" smtClean="0">
                <a:solidFill>
                  <a:schemeClr val="tx1"/>
                </a:solidFill>
              </a:rPr>
              <a:t>Neilsen</a:t>
            </a:r>
            <a:r>
              <a:rPr lang="en-GB" sz="2800" dirty="0" smtClean="0">
                <a:solidFill>
                  <a:schemeClr val="tx1"/>
                </a:solidFill>
              </a:rPr>
              <a:t> argues against Aquinas’ belief in a single human nature common to all societies.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smtClean="0"/>
              <a:t>Weaknesses of Natural Moral Law</a:t>
            </a:r>
          </a:p>
        </p:txBody>
      </p:sp>
      <p:sp>
        <p:nvSpPr>
          <p:cNvPr id="21507" name="Content Placeholder 1"/>
          <p:cNvSpPr>
            <a:spLocks noGrp="1"/>
          </p:cNvSpPr>
          <p:nvPr>
            <p:ph idx="1"/>
          </p:nvPr>
        </p:nvSpPr>
        <p:spPr>
          <a:xfrm>
            <a:off x="406400" y="1556792"/>
            <a:ext cx="8205788" cy="4234408"/>
          </a:xfrm>
        </p:spPr>
        <p:txBody>
          <a:bodyPr/>
          <a:lstStyle/>
          <a:p>
            <a:pPr>
              <a:buClrTx/>
            </a:pPr>
            <a:r>
              <a:rPr lang="en-GB" sz="2600" dirty="0" smtClean="0">
                <a:solidFill>
                  <a:schemeClr val="tx1"/>
                </a:solidFill>
              </a:rPr>
              <a:t>Karl Barth thought that Natural Moral Law relies too much on reason and not enough on the grace of God and revelation in the Bible.</a:t>
            </a:r>
          </a:p>
          <a:p>
            <a:pPr>
              <a:buClrTx/>
            </a:pPr>
            <a:r>
              <a:rPr lang="en-GB" sz="2600" dirty="0" smtClean="0">
                <a:solidFill>
                  <a:schemeClr val="tx1"/>
                </a:solidFill>
              </a:rPr>
              <a:t>Some Catholic scholars also distrust philosophical theories such as Natural Moral Law, and insist it must be supplemented by revelation or by Church teaching – this has led to some rigid interpretations of Natural Moral Law.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dirty="0" smtClean="0"/>
              <a:t>What is Natural Moral Law?</a:t>
            </a:r>
            <a:endParaRPr lang="en-US" dirty="0" smtClean="0"/>
          </a:p>
        </p:txBody>
      </p:sp>
      <p:sp>
        <p:nvSpPr>
          <p:cNvPr id="4099" name="Rectangle 3"/>
          <p:cNvSpPr>
            <a:spLocks noGrp="1" noChangeArrowheads="1"/>
          </p:cNvSpPr>
          <p:nvPr>
            <p:ph type="body" idx="1"/>
          </p:nvPr>
        </p:nvSpPr>
        <p:spPr/>
        <p:txBody>
          <a:bodyPr/>
          <a:lstStyle/>
          <a:p>
            <a:pPr>
              <a:buClrTx/>
            </a:pPr>
            <a:r>
              <a:rPr lang="en-GB" dirty="0" smtClean="0">
                <a:solidFill>
                  <a:schemeClr val="tx1"/>
                </a:solidFill>
              </a:rPr>
              <a:t>Natural Moral Law is not just about ‘doing what comes naturally’ – it is not about what nature does in the sense of being observed in nature. </a:t>
            </a:r>
          </a:p>
          <a:p>
            <a:pPr>
              <a:buClrTx/>
            </a:pPr>
            <a:r>
              <a:rPr lang="en-GB" dirty="0" smtClean="0">
                <a:solidFill>
                  <a:schemeClr val="tx1"/>
                </a:solidFill>
              </a:rPr>
              <a:t>Natural Moral Law is based on nature interpreted by people – reason.</a:t>
            </a:r>
          </a:p>
          <a:p>
            <a:pPr>
              <a:buClrTx/>
            </a:pPr>
            <a:r>
              <a:rPr lang="en-GB" dirty="0" smtClean="0">
                <a:solidFill>
                  <a:schemeClr val="tx1"/>
                </a:solidFill>
              </a:rPr>
              <a:t>Natural Moral Law is not exactly a law in that it does not give you a fixed law – it is not always straightforward and there is some flexibility in its application.</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John </a:t>
            </a:r>
            <a:r>
              <a:rPr lang="en-GB" dirty="0" err="1" smtClean="0"/>
              <a:t>Finnis</a:t>
            </a:r>
            <a:endParaRPr lang="en-GB" dirty="0" smtClean="0"/>
          </a:p>
        </p:txBody>
      </p:sp>
      <p:sp>
        <p:nvSpPr>
          <p:cNvPr id="22531" name="Content Placeholder 1"/>
          <p:cNvSpPr>
            <a:spLocks noGrp="1"/>
          </p:cNvSpPr>
          <p:nvPr>
            <p:ph idx="1"/>
          </p:nvPr>
        </p:nvSpPr>
        <p:spPr/>
        <p:txBody>
          <a:bodyPr/>
          <a:lstStyle/>
          <a:p>
            <a:pPr>
              <a:buClrTx/>
            </a:pPr>
            <a:r>
              <a:rPr lang="en-GB" dirty="0" smtClean="0">
                <a:solidFill>
                  <a:schemeClr val="tx1"/>
                </a:solidFill>
              </a:rPr>
              <a:t>John </a:t>
            </a:r>
            <a:r>
              <a:rPr lang="en-GB" dirty="0" err="1" smtClean="0">
                <a:solidFill>
                  <a:schemeClr val="tx1"/>
                </a:solidFill>
              </a:rPr>
              <a:t>Finnis</a:t>
            </a:r>
            <a:r>
              <a:rPr lang="en-GB" dirty="0" smtClean="0">
                <a:solidFill>
                  <a:schemeClr val="tx1"/>
                </a:solidFill>
              </a:rPr>
              <a:t> approaches Natural Moral Law in the same way as Aquinas – as a type of moral theory not a type of legal theory, but with one difference: without the need for God. </a:t>
            </a:r>
          </a:p>
          <a:p>
            <a:pPr>
              <a:buClrTx/>
            </a:pPr>
            <a:r>
              <a:rPr lang="en-GB" dirty="0" smtClean="0">
                <a:solidFill>
                  <a:schemeClr val="tx1"/>
                </a:solidFill>
              </a:rPr>
              <a:t>He defines Natural Moral Law as requiring ‘a set of basic practical principles which indicate the basic forms of human flourishing as goods to be pursued and realised, and which are in one way or another used by everyone who considers what to do, however unsound his conclusions’.</a:t>
            </a:r>
            <a:endParaRPr lang="en-GB" sz="1800" dirty="0"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dirty="0" smtClean="0"/>
              <a:t>John </a:t>
            </a:r>
            <a:r>
              <a:rPr lang="en-GB" dirty="0" err="1" smtClean="0"/>
              <a:t>Finnis</a:t>
            </a:r>
            <a:r>
              <a:rPr lang="en-GB" smtClean="0"/>
              <a:t>: Seven basic </a:t>
            </a:r>
            <a:r>
              <a:rPr lang="en-GB" dirty="0"/>
              <a:t>g</a:t>
            </a:r>
            <a:r>
              <a:rPr lang="en-GB" smtClean="0"/>
              <a:t>oods</a:t>
            </a:r>
            <a:endParaRPr lang="en-GB" dirty="0" smtClean="0"/>
          </a:p>
        </p:txBody>
      </p:sp>
      <p:sp>
        <p:nvSpPr>
          <p:cNvPr id="23555" name="Content Placeholder 1"/>
          <p:cNvSpPr>
            <a:spLocks noGrp="1"/>
          </p:cNvSpPr>
          <p:nvPr>
            <p:ph idx="1"/>
          </p:nvPr>
        </p:nvSpPr>
        <p:spPr/>
        <p:txBody>
          <a:bodyPr/>
          <a:lstStyle/>
          <a:p>
            <a:pPr>
              <a:buClrTx/>
            </a:pPr>
            <a:r>
              <a:rPr lang="en-GB" sz="2800" dirty="0" smtClean="0">
                <a:solidFill>
                  <a:schemeClr val="tx1"/>
                </a:solidFill>
              </a:rPr>
              <a:t>Life </a:t>
            </a:r>
          </a:p>
          <a:p>
            <a:pPr>
              <a:buClrTx/>
            </a:pPr>
            <a:r>
              <a:rPr lang="en-GB" sz="2800" dirty="0" smtClean="0">
                <a:solidFill>
                  <a:schemeClr val="tx1"/>
                </a:solidFill>
              </a:rPr>
              <a:t>Knowledge </a:t>
            </a:r>
          </a:p>
          <a:p>
            <a:pPr>
              <a:buClrTx/>
            </a:pPr>
            <a:r>
              <a:rPr lang="en-GB" sz="2800" dirty="0" smtClean="0">
                <a:solidFill>
                  <a:schemeClr val="tx1"/>
                </a:solidFill>
              </a:rPr>
              <a:t>Play </a:t>
            </a:r>
          </a:p>
          <a:p>
            <a:pPr>
              <a:buClrTx/>
            </a:pPr>
            <a:r>
              <a:rPr lang="en-GB" sz="2800" dirty="0" smtClean="0">
                <a:solidFill>
                  <a:schemeClr val="tx1"/>
                </a:solidFill>
              </a:rPr>
              <a:t>Aesthetic experience </a:t>
            </a:r>
          </a:p>
          <a:p>
            <a:pPr>
              <a:buClrTx/>
            </a:pPr>
            <a:r>
              <a:rPr lang="en-GB" sz="2800" dirty="0" smtClean="0">
                <a:solidFill>
                  <a:schemeClr val="tx1"/>
                </a:solidFill>
              </a:rPr>
              <a:t>Sociability </a:t>
            </a:r>
          </a:p>
          <a:p>
            <a:pPr>
              <a:buClrTx/>
            </a:pPr>
            <a:r>
              <a:rPr lang="en-GB" sz="2800" dirty="0" smtClean="0">
                <a:solidFill>
                  <a:schemeClr val="tx1"/>
                </a:solidFill>
              </a:rPr>
              <a:t>Practical reasonableness </a:t>
            </a:r>
          </a:p>
          <a:p>
            <a:pPr>
              <a:buClrTx/>
            </a:pPr>
            <a:r>
              <a:rPr lang="en-GB" sz="2800" dirty="0" smtClean="0">
                <a:solidFill>
                  <a:schemeClr val="tx1"/>
                </a:solidFill>
              </a:rPr>
              <a:t>Religion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dirty="0" smtClean="0"/>
              <a:t>The origins of Natural Moral Law</a:t>
            </a:r>
          </a:p>
        </p:txBody>
      </p:sp>
      <p:sp>
        <p:nvSpPr>
          <p:cNvPr id="5123" name="Content Placeholder 1"/>
          <p:cNvSpPr>
            <a:spLocks noGrp="1"/>
          </p:cNvSpPr>
          <p:nvPr>
            <p:ph idx="1"/>
          </p:nvPr>
        </p:nvSpPr>
        <p:spPr>
          <a:xfrm>
            <a:off x="406400" y="1412776"/>
            <a:ext cx="8205788" cy="4378424"/>
          </a:xfrm>
        </p:spPr>
        <p:txBody>
          <a:bodyPr/>
          <a:lstStyle/>
          <a:p>
            <a:pPr>
              <a:buClrTx/>
            </a:pPr>
            <a:r>
              <a:rPr lang="en-GB" dirty="0" smtClean="0">
                <a:solidFill>
                  <a:schemeClr val="tx1"/>
                </a:solidFill>
              </a:rPr>
              <a:t>The earliest theory of Natural Moral Law first appeared among the Stoics, who believed that God is everywhere and in everyone. </a:t>
            </a:r>
          </a:p>
          <a:p>
            <a:pPr>
              <a:buClrTx/>
            </a:pPr>
            <a:r>
              <a:rPr lang="en-GB" dirty="0" smtClean="0">
                <a:solidFill>
                  <a:schemeClr val="tx1"/>
                </a:solidFill>
              </a:rPr>
              <a:t>Humans have within them a divine spark which helps them find out how to live according to the will of God, or in other words to live according to nature. </a:t>
            </a:r>
          </a:p>
          <a:p>
            <a:pPr>
              <a:buClrTx/>
            </a:pPr>
            <a:r>
              <a:rPr lang="en-GB" dirty="0" smtClean="0">
                <a:solidFill>
                  <a:schemeClr val="tx1"/>
                </a:solidFill>
              </a:rPr>
              <a:t>Humans have a choice whether to obey the laws that govern the universe but they need to use their reason to understand and decide whether to obey these cosmic laws.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dirty="0" smtClean="0"/>
              <a:t>The origins of Natural Moral Law</a:t>
            </a:r>
          </a:p>
        </p:txBody>
      </p:sp>
      <p:sp>
        <p:nvSpPr>
          <p:cNvPr id="6147" name="Content Placeholder 1"/>
          <p:cNvSpPr>
            <a:spLocks noGrp="1"/>
          </p:cNvSpPr>
          <p:nvPr>
            <p:ph idx="1"/>
          </p:nvPr>
        </p:nvSpPr>
        <p:spPr/>
        <p:txBody>
          <a:bodyPr/>
          <a:lstStyle/>
          <a:p>
            <a:pPr>
              <a:buClrTx/>
            </a:pPr>
            <a:r>
              <a:rPr lang="en-GB" dirty="0" smtClean="0">
                <a:solidFill>
                  <a:schemeClr val="tx1"/>
                </a:solidFill>
              </a:rPr>
              <a:t>Thomas Aquinas linked this idea of a cosmic Natural Moral Law with Aristotle’s view that people, like every other natural object, have a specific nature, purpose and function. </a:t>
            </a:r>
          </a:p>
          <a:p>
            <a:pPr>
              <a:buClrTx/>
            </a:pPr>
            <a:r>
              <a:rPr lang="en-GB" dirty="0" smtClean="0">
                <a:solidFill>
                  <a:schemeClr val="tx1"/>
                </a:solidFill>
              </a:rPr>
              <a:t>Aristotle considered that, not only does everything have a purpose but that its supreme good is found when it fulfils that purpose (e.g. the knife cuts sharply). </a:t>
            </a:r>
          </a:p>
          <a:p>
            <a:pPr>
              <a:buClrTx/>
            </a:pPr>
            <a:r>
              <a:rPr lang="en-GB" dirty="0" smtClean="0">
                <a:solidFill>
                  <a:schemeClr val="tx1"/>
                </a:solidFill>
              </a:rPr>
              <a:t>His idea of purpose leads to his idea of what is good.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The origins of Natural Moral Law</a:t>
            </a:r>
          </a:p>
        </p:txBody>
      </p:sp>
      <p:sp>
        <p:nvSpPr>
          <p:cNvPr id="7171" name="Content Placeholder 1"/>
          <p:cNvSpPr>
            <a:spLocks noGrp="1"/>
          </p:cNvSpPr>
          <p:nvPr>
            <p:ph idx="1"/>
          </p:nvPr>
        </p:nvSpPr>
        <p:spPr/>
        <p:txBody>
          <a:bodyPr/>
          <a:lstStyle/>
          <a:p>
            <a:pPr>
              <a:buClrTx/>
            </a:pPr>
            <a:r>
              <a:rPr lang="en-GB" sz="2800" dirty="0" smtClean="0">
                <a:solidFill>
                  <a:schemeClr val="tx1"/>
                </a:solidFill>
              </a:rPr>
              <a:t>The supreme good for humans is </a:t>
            </a:r>
            <a:r>
              <a:rPr lang="en-GB" sz="2800" i="1" dirty="0" err="1" smtClean="0">
                <a:solidFill>
                  <a:schemeClr val="tx1"/>
                </a:solidFill>
              </a:rPr>
              <a:t>eudaimonia</a:t>
            </a:r>
            <a:r>
              <a:rPr lang="en-GB" sz="2800" dirty="0" smtClean="0">
                <a:solidFill>
                  <a:schemeClr val="tx1"/>
                </a:solidFill>
              </a:rPr>
              <a:t>, which is usually translated as happiness but includes the idea of living well, thriving and flourishing with others in society. </a:t>
            </a:r>
          </a:p>
          <a:p>
            <a:pPr>
              <a:buClrTx/>
            </a:pPr>
            <a:r>
              <a:rPr lang="en-GB" sz="2800" dirty="0" smtClean="0">
                <a:solidFill>
                  <a:schemeClr val="tx1"/>
                </a:solidFill>
              </a:rPr>
              <a:t>Aristotle saw this as the final goal for humans, but this is to be achieved by living a life of reason.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The origins of Natural Moral Law</a:t>
            </a:r>
          </a:p>
        </p:txBody>
      </p:sp>
      <p:sp>
        <p:nvSpPr>
          <p:cNvPr id="8195" name="Content Placeholder 1"/>
          <p:cNvSpPr>
            <a:spLocks noGrp="1"/>
          </p:cNvSpPr>
          <p:nvPr>
            <p:ph idx="1"/>
          </p:nvPr>
        </p:nvSpPr>
        <p:spPr/>
        <p:txBody>
          <a:bodyPr/>
          <a:lstStyle/>
          <a:p>
            <a:pPr>
              <a:buClrTx/>
            </a:pPr>
            <a:r>
              <a:rPr lang="en-GB" sz="2800" dirty="0" smtClean="0">
                <a:solidFill>
                  <a:schemeClr val="tx1"/>
                </a:solidFill>
              </a:rPr>
              <a:t>Understanding Aristotle’s theory of causality is vital for understanding his approach to ethics: there are four causes that lead to a thing being the way it is:</a:t>
            </a:r>
          </a:p>
          <a:p>
            <a:pPr lvl="1">
              <a:buClrTx/>
            </a:pPr>
            <a:r>
              <a:rPr lang="en-GB" sz="2800" dirty="0" smtClean="0">
                <a:solidFill>
                  <a:schemeClr val="tx1"/>
                </a:solidFill>
              </a:rPr>
              <a:t>Material cause </a:t>
            </a:r>
          </a:p>
          <a:p>
            <a:pPr lvl="1">
              <a:buClrTx/>
            </a:pPr>
            <a:r>
              <a:rPr lang="en-GB" sz="2800" dirty="0" smtClean="0">
                <a:solidFill>
                  <a:schemeClr val="tx1"/>
                </a:solidFill>
              </a:rPr>
              <a:t>Formal cause </a:t>
            </a:r>
          </a:p>
          <a:p>
            <a:pPr lvl="1">
              <a:buClrTx/>
            </a:pPr>
            <a:r>
              <a:rPr lang="en-GB" sz="2800" dirty="0" smtClean="0">
                <a:solidFill>
                  <a:schemeClr val="tx1"/>
                </a:solidFill>
              </a:rPr>
              <a:t>Efficient cause </a:t>
            </a:r>
          </a:p>
          <a:p>
            <a:pPr lvl="1">
              <a:buClrTx/>
            </a:pPr>
            <a:r>
              <a:rPr lang="en-GB" sz="2800" dirty="0" smtClean="0">
                <a:solidFill>
                  <a:schemeClr val="tx1"/>
                </a:solidFill>
              </a:rPr>
              <a:t>Final cause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52400" y="304800"/>
            <a:ext cx="7803976" cy="1066800"/>
          </a:xfrm>
        </p:spPr>
        <p:txBody>
          <a:bodyPr/>
          <a:lstStyle/>
          <a:p>
            <a:r>
              <a:rPr lang="en-GB" dirty="0" smtClean="0"/>
              <a:t>The Natural Moral Law of Thomas Aquinas</a:t>
            </a:r>
          </a:p>
        </p:txBody>
      </p:sp>
      <p:sp>
        <p:nvSpPr>
          <p:cNvPr id="9219" name="Content Placeholder 1"/>
          <p:cNvSpPr>
            <a:spLocks noGrp="1"/>
          </p:cNvSpPr>
          <p:nvPr>
            <p:ph idx="1"/>
          </p:nvPr>
        </p:nvSpPr>
        <p:spPr>
          <a:xfrm>
            <a:off x="323528" y="1772816"/>
            <a:ext cx="8424936" cy="4018384"/>
          </a:xfrm>
        </p:spPr>
        <p:txBody>
          <a:bodyPr/>
          <a:lstStyle/>
          <a:p>
            <a:pPr>
              <a:buClrTx/>
            </a:pPr>
            <a:r>
              <a:rPr lang="en-GB" dirty="0" smtClean="0">
                <a:solidFill>
                  <a:schemeClr val="tx1"/>
                </a:solidFill>
              </a:rPr>
              <a:t>Aquinas used the ideas of Aristotle and the Stoics as an underpinning for Natural Moral Law:</a:t>
            </a:r>
          </a:p>
          <a:p>
            <a:pPr lvl="1">
              <a:buClrTx/>
            </a:pPr>
            <a:r>
              <a:rPr lang="en-GB" sz="2400" dirty="0" smtClean="0">
                <a:solidFill>
                  <a:schemeClr val="tx1"/>
                </a:solidFill>
              </a:rPr>
              <a:t>Human beings have an essential rational nature given by God in order for us to live and flourish </a:t>
            </a:r>
          </a:p>
          <a:p>
            <a:pPr lvl="1">
              <a:buClrTx/>
            </a:pPr>
            <a:r>
              <a:rPr lang="en-GB" sz="2400" dirty="0" smtClean="0">
                <a:solidFill>
                  <a:schemeClr val="tx1"/>
                </a:solidFill>
              </a:rPr>
              <a:t>Even without knowledge of God, reason can discover the laws that lead to human flourishing</a:t>
            </a:r>
          </a:p>
          <a:p>
            <a:pPr lvl="1">
              <a:buClrTx/>
            </a:pPr>
            <a:r>
              <a:rPr lang="en-GB" sz="2400" dirty="0" smtClean="0">
                <a:solidFill>
                  <a:schemeClr val="tx1"/>
                </a:solidFill>
              </a:rPr>
              <a:t>The Natural Moral Laws are universal and unchangeable and should be used to judge the laws of particular societies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The purpose of human </a:t>
            </a:r>
            <a:r>
              <a:rPr lang="en-GB" dirty="0"/>
              <a:t>b</a:t>
            </a:r>
            <a:r>
              <a:rPr lang="en-GB" dirty="0" smtClean="0"/>
              <a:t>eings</a:t>
            </a:r>
          </a:p>
        </p:txBody>
      </p:sp>
      <p:sp>
        <p:nvSpPr>
          <p:cNvPr id="10243" name="Content Placeholder 1"/>
          <p:cNvSpPr>
            <a:spLocks noGrp="1"/>
          </p:cNvSpPr>
          <p:nvPr>
            <p:ph idx="1"/>
          </p:nvPr>
        </p:nvSpPr>
        <p:spPr>
          <a:xfrm>
            <a:off x="406400" y="1412776"/>
            <a:ext cx="8205788" cy="4378424"/>
          </a:xfrm>
        </p:spPr>
        <p:txBody>
          <a:bodyPr/>
          <a:lstStyle/>
          <a:p>
            <a:pPr>
              <a:buClrTx/>
            </a:pPr>
            <a:r>
              <a:rPr lang="en-GB" dirty="0" smtClean="0">
                <a:solidFill>
                  <a:schemeClr val="tx1"/>
                </a:solidFill>
              </a:rPr>
              <a:t>Like Aristotle, Aquinas concludes that humans aim for some goal or purpose – but he does not see this as </a:t>
            </a:r>
            <a:r>
              <a:rPr lang="en-GB" i="1" dirty="0" err="1" smtClean="0">
                <a:solidFill>
                  <a:schemeClr val="tx1"/>
                </a:solidFill>
              </a:rPr>
              <a:t>eudaimonia</a:t>
            </a:r>
            <a:r>
              <a:rPr lang="en-GB" dirty="0" smtClean="0">
                <a:solidFill>
                  <a:schemeClr val="tx1"/>
                </a:solidFill>
              </a:rPr>
              <a:t>. </a:t>
            </a:r>
          </a:p>
          <a:p>
            <a:pPr>
              <a:buClrTx/>
            </a:pPr>
            <a:r>
              <a:rPr lang="en-GB" dirty="0" smtClean="0">
                <a:solidFill>
                  <a:schemeClr val="tx1"/>
                </a:solidFill>
              </a:rPr>
              <a:t>Humans, for Aquinas, are all made ‘in the image of God’ and so the supreme good must be the development of this image – perfection. </a:t>
            </a:r>
          </a:p>
          <a:p>
            <a:pPr>
              <a:buClrTx/>
            </a:pPr>
            <a:r>
              <a:rPr lang="en-GB" dirty="0" smtClean="0">
                <a:solidFill>
                  <a:schemeClr val="tx1"/>
                </a:solidFill>
              </a:rPr>
              <a:t>Unlike Aristotle, Aquinas did not think that this perfection, or perfect happiness, was possible in this life.</a:t>
            </a:r>
          </a:p>
          <a:p>
            <a:pPr>
              <a:buClrTx/>
            </a:pPr>
            <a:r>
              <a:rPr lang="en-GB" dirty="0" smtClean="0">
                <a:solidFill>
                  <a:schemeClr val="tx1"/>
                </a:solidFill>
              </a:rPr>
              <a:t>Aquinas sees happiness as beginning now and continuing in the next life.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The purpose of human </a:t>
            </a:r>
            <a:r>
              <a:rPr lang="en-GB" dirty="0"/>
              <a:t>b</a:t>
            </a:r>
            <a:r>
              <a:rPr lang="en-GB" dirty="0" smtClean="0"/>
              <a:t>eings</a:t>
            </a:r>
          </a:p>
        </p:txBody>
      </p:sp>
      <p:sp>
        <p:nvSpPr>
          <p:cNvPr id="11267" name="Content Placeholder 1"/>
          <p:cNvSpPr>
            <a:spLocks noGrp="1"/>
          </p:cNvSpPr>
          <p:nvPr>
            <p:ph idx="1"/>
          </p:nvPr>
        </p:nvSpPr>
        <p:spPr>
          <a:xfrm>
            <a:off x="406400" y="1628800"/>
            <a:ext cx="8205788" cy="3600400"/>
          </a:xfrm>
        </p:spPr>
        <p:txBody>
          <a:bodyPr/>
          <a:lstStyle/>
          <a:p>
            <a:pPr>
              <a:buClrTx/>
            </a:pPr>
            <a:r>
              <a:rPr lang="en-GB" dirty="0" smtClean="0">
                <a:solidFill>
                  <a:schemeClr val="tx1"/>
                </a:solidFill>
              </a:rPr>
              <a:t>In his book </a:t>
            </a:r>
            <a:r>
              <a:rPr lang="en-GB" i="1" dirty="0" smtClean="0">
                <a:solidFill>
                  <a:schemeClr val="tx1"/>
                </a:solidFill>
              </a:rPr>
              <a:t>Summa </a:t>
            </a:r>
            <a:r>
              <a:rPr lang="en-GB" i="1" dirty="0" err="1" smtClean="0">
                <a:solidFill>
                  <a:schemeClr val="tx1"/>
                </a:solidFill>
              </a:rPr>
              <a:t>Theologiae</a:t>
            </a:r>
            <a:r>
              <a:rPr lang="en-GB" dirty="0" smtClean="0">
                <a:solidFill>
                  <a:schemeClr val="tx1"/>
                </a:solidFill>
              </a:rPr>
              <a:t>, Aquinas attempts to work out what this perfection actually is by examining the ‘reflections’ of Natural Moral Law as revealed by:</a:t>
            </a:r>
          </a:p>
          <a:p>
            <a:pPr>
              <a:buClrTx/>
            </a:pPr>
            <a:endParaRPr lang="en-GB" dirty="0" smtClean="0">
              <a:solidFill>
                <a:schemeClr val="tx1"/>
              </a:solidFill>
            </a:endParaRPr>
          </a:p>
          <a:p>
            <a:pPr lvl="1">
              <a:buClrTx/>
            </a:pPr>
            <a:r>
              <a:rPr lang="en-GB" sz="2400" dirty="0" smtClean="0">
                <a:solidFill>
                  <a:schemeClr val="tx1"/>
                </a:solidFill>
              </a:rPr>
              <a:t>Eternal Law</a:t>
            </a:r>
          </a:p>
          <a:p>
            <a:pPr lvl="1">
              <a:buClrTx/>
            </a:pPr>
            <a:r>
              <a:rPr lang="en-GB" sz="2400" dirty="0" smtClean="0">
                <a:solidFill>
                  <a:schemeClr val="tx1"/>
                </a:solidFill>
              </a:rPr>
              <a:t>Divine Law </a:t>
            </a:r>
          </a:p>
          <a:p>
            <a:pPr lvl="1">
              <a:buClrTx/>
            </a:pPr>
            <a:r>
              <a:rPr lang="en-GB" sz="2400" dirty="0" smtClean="0">
                <a:solidFill>
                  <a:schemeClr val="tx1"/>
                </a:solidFill>
              </a:rPr>
              <a:t>Natural Moral Law.</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1815</TotalTime>
  <Words>1264</Words>
  <Application>Microsoft Office PowerPoint</Application>
  <PresentationFormat>On-screen Show (4:3)</PresentationFormat>
  <Paragraphs>85</Paragraphs>
  <Slides>21</Slides>
  <Notes>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1_Office Theme</vt:lpstr>
      <vt:lpstr>3. Natural Moral Law</vt:lpstr>
      <vt:lpstr>What is Natural Moral Law?</vt:lpstr>
      <vt:lpstr>The origins of Natural Moral Law</vt:lpstr>
      <vt:lpstr>The origins of Natural Moral Law</vt:lpstr>
      <vt:lpstr>The origins of Natural Moral Law</vt:lpstr>
      <vt:lpstr>The origins of Natural Moral Law</vt:lpstr>
      <vt:lpstr>The Natural Moral Law of Thomas Aquinas</vt:lpstr>
      <vt:lpstr>The purpose of human beings</vt:lpstr>
      <vt:lpstr>The purpose of human beings</vt:lpstr>
      <vt:lpstr>Natural inclinations</vt:lpstr>
      <vt:lpstr>Primary precepts</vt:lpstr>
      <vt:lpstr>Secondary precepts</vt:lpstr>
      <vt:lpstr>The doctrine of double effect</vt:lpstr>
      <vt:lpstr>Summary of Natural Moral Law</vt:lpstr>
      <vt:lpstr>Strengths of Natural Moral Law</vt:lpstr>
      <vt:lpstr>Strengths of Natural Moral Law</vt:lpstr>
      <vt:lpstr>Weaknesses of Natural Moral Law</vt:lpstr>
      <vt:lpstr>Weaknesses of Natural Moral Law</vt:lpstr>
      <vt:lpstr>Weaknesses of Natural Moral Law</vt:lpstr>
      <vt:lpstr>John Finnis</vt:lpstr>
      <vt:lpstr>John Finnis: Seven basic goods</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51</cp:revision>
  <dcterms:created xsi:type="dcterms:W3CDTF">2007-02-05T11:11:58Z</dcterms:created>
  <dcterms:modified xsi:type="dcterms:W3CDTF">2014-06-03T14:55:02Z</dcterms:modified>
</cp:coreProperties>
</file>