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 id="2147483770" r:id="rId2"/>
  </p:sldMasterIdLst>
  <p:notesMasterIdLst>
    <p:notesMasterId r:id="rId23"/>
  </p:notesMasterIdLst>
  <p:sldIdLst>
    <p:sldId id="256" r:id="rId3"/>
    <p:sldId id="266" r:id="rId4"/>
    <p:sldId id="448" r:id="rId5"/>
    <p:sldId id="449" r:id="rId6"/>
    <p:sldId id="450" r:id="rId7"/>
    <p:sldId id="451" r:id="rId8"/>
    <p:sldId id="452" r:id="rId9"/>
    <p:sldId id="453" r:id="rId10"/>
    <p:sldId id="454" r:id="rId11"/>
    <p:sldId id="455" r:id="rId12"/>
    <p:sldId id="456" r:id="rId13"/>
    <p:sldId id="457" r:id="rId14"/>
    <p:sldId id="458" r:id="rId15"/>
    <p:sldId id="459" r:id="rId16"/>
    <p:sldId id="460" r:id="rId17"/>
    <p:sldId id="461" r:id="rId18"/>
    <p:sldId id="462" r:id="rId19"/>
    <p:sldId id="463" r:id="rId20"/>
    <p:sldId id="464" r:id="rId21"/>
    <p:sldId id="465" r:id="rId22"/>
  </p:sldIdLst>
  <p:sldSz cx="9144000" cy="6858000" type="screen4x3"/>
  <p:notesSz cx="6858000" cy="9144000"/>
  <p:defaultTextStyle>
    <a:defPPr>
      <a:defRPr lang="en-GB"/>
    </a:defPPr>
    <a:lvl1pPr algn="l" rtl="0" fontAlgn="base">
      <a:spcBef>
        <a:spcPct val="0"/>
      </a:spcBef>
      <a:spcAft>
        <a:spcPct val="0"/>
      </a:spcAft>
      <a:defRPr sz="2400" kern="1200">
        <a:solidFill>
          <a:schemeClr val="tx1"/>
        </a:solidFill>
        <a:latin typeface="Times" pitchFamily="18" charset="0"/>
        <a:ea typeface="+mn-ea"/>
        <a:cs typeface="Arial" panose="020B0604020202020204" pitchFamily="34" charset="0"/>
      </a:defRPr>
    </a:lvl1pPr>
    <a:lvl2pPr marL="457200" algn="l" rtl="0" fontAlgn="base">
      <a:spcBef>
        <a:spcPct val="0"/>
      </a:spcBef>
      <a:spcAft>
        <a:spcPct val="0"/>
      </a:spcAft>
      <a:defRPr sz="2400" kern="1200">
        <a:solidFill>
          <a:schemeClr val="tx1"/>
        </a:solidFill>
        <a:latin typeface="Times" pitchFamily="18" charset="0"/>
        <a:ea typeface="+mn-ea"/>
        <a:cs typeface="Arial" panose="020B0604020202020204" pitchFamily="34" charset="0"/>
      </a:defRPr>
    </a:lvl2pPr>
    <a:lvl3pPr marL="914400" algn="l" rtl="0" fontAlgn="base">
      <a:spcBef>
        <a:spcPct val="0"/>
      </a:spcBef>
      <a:spcAft>
        <a:spcPct val="0"/>
      </a:spcAft>
      <a:defRPr sz="2400" kern="1200">
        <a:solidFill>
          <a:schemeClr val="tx1"/>
        </a:solidFill>
        <a:latin typeface="Times" pitchFamily="18" charset="0"/>
        <a:ea typeface="+mn-ea"/>
        <a:cs typeface="Arial" panose="020B0604020202020204" pitchFamily="34" charset="0"/>
      </a:defRPr>
    </a:lvl3pPr>
    <a:lvl4pPr marL="1371600" algn="l" rtl="0" fontAlgn="base">
      <a:spcBef>
        <a:spcPct val="0"/>
      </a:spcBef>
      <a:spcAft>
        <a:spcPct val="0"/>
      </a:spcAft>
      <a:defRPr sz="2400" kern="1200">
        <a:solidFill>
          <a:schemeClr val="tx1"/>
        </a:solidFill>
        <a:latin typeface="Times" pitchFamily="18" charset="0"/>
        <a:ea typeface="+mn-ea"/>
        <a:cs typeface="Arial" panose="020B0604020202020204" pitchFamily="34" charset="0"/>
      </a:defRPr>
    </a:lvl4pPr>
    <a:lvl5pPr marL="1828800" algn="l" rtl="0" fontAlgn="base">
      <a:spcBef>
        <a:spcPct val="0"/>
      </a:spcBef>
      <a:spcAft>
        <a:spcPct val="0"/>
      </a:spcAft>
      <a:defRPr sz="2400" kern="1200">
        <a:solidFill>
          <a:schemeClr val="tx1"/>
        </a:solidFill>
        <a:latin typeface="Times"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pitchFamily="18" charset="0"/>
        <a:ea typeface="+mn-ea"/>
        <a:cs typeface="Arial" panose="020B0604020202020204" pitchFamily="34"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E1C34"/>
    <a:srgbClr val="FF5C00"/>
    <a:srgbClr val="6E20A0"/>
    <a:srgbClr val="00533E"/>
    <a:srgbClr val="11147D"/>
    <a:srgbClr val="BBC7E1"/>
    <a:srgbClr val="009530"/>
    <a:srgbClr val="3E7AB8"/>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741" autoAdjust="0"/>
    <p:restoredTop sz="85198" autoAdjust="0"/>
  </p:normalViewPr>
  <p:slideViewPr>
    <p:cSldViewPr>
      <p:cViewPr>
        <p:scale>
          <a:sx n="99" d="100"/>
          <a:sy n="99" d="100"/>
        </p:scale>
        <p:origin x="-396" y="19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a:cs typeface="+mn-cs"/>
              </a:defRPr>
            </a:lvl1pPr>
          </a:lstStyle>
          <a:p>
            <a:pPr>
              <a:defRPr/>
            </a:pPr>
            <a:endParaRPr lang="en-GB"/>
          </a:p>
        </p:txBody>
      </p:sp>
      <p:sp>
        <p:nvSpPr>
          <p:cNvPr id="112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a:cs typeface="+mn-cs"/>
              </a:defRPr>
            </a:lvl1pPr>
          </a:lstStyle>
          <a:p>
            <a:pPr>
              <a:defRPr/>
            </a:pPr>
            <a:endParaRPr lang="en-GB"/>
          </a:p>
        </p:txBody>
      </p:sp>
      <p:sp>
        <p:nvSpPr>
          <p:cNvPr id="532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12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12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a:cs typeface="+mn-cs"/>
              </a:defRPr>
            </a:lvl1pPr>
          </a:lstStyle>
          <a:p>
            <a:pPr>
              <a:defRPr/>
            </a:pPr>
            <a:endParaRPr lang="en-GB"/>
          </a:p>
        </p:txBody>
      </p:sp>
      <p:sp>
        <p:nvSpPr>
          <p:cNvPr id="112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24577E47-A0C6-4D4B-AB8F-0708D689E76E}" type="slidenum">
              <a:rPr lang="en-GB"/>
              <a:pPr/>
              <a:t>‹#›</a:t>
            </a:fld>
            <a:endParaRPr lang="en-GB"/>
          </a:p>
        </p:txBody>
      </p:sp>
    </p:spTree>
    <p:extLst>
      <p:ext uri="{BB962C8B-B14F-4D97-AF65-F5344CB8AC3E}">
        <p14:creationId xmlns:p14="http://schemas.microsoft.com/office/powerpoint/2010/main" xmlns="" val="3776723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a:ea typeface="+mn-ea"/>
        <a:cs typeface="+mn-cs"/>
      </a:defRPr>
    </a:lvl1pPr>
    <a:lvl2pPr marL="457200" algn="l" rtl="0" eaLnBrk="0" fontAlgn="base" hangingPunct="0">
      <a:spcBef>
        <a:spcPct val="30000"/>
      </a:spcBef>
      <a:spcAft>
        <a:spcPct val="0"/>
      </a:spcAft>
      <a:defRPr sz="1200" kern="1200">
        <a:solidFill>
          <a:schemeClr val="tx1"/>
        </a:solidFill>
        <a:latin typeface="Times"/>
        <a:ea typeface="+mn-ea"/>
        <a:cs typeface="+mn-cs"/>
      </a:defRPr>
    </a:lvl2pPr>
    <a:lvl3pPr marL="914400" algn="l" rtl="0" eaLnBrk="0" fontAlgn="base" hangingPunct="0">
      <a:spcBef>
        <a:spcPct val="30000"/>
      </a:spcBef>
      <a:spcAft>
        <a:spcPct val="0"/>
      </a:spcAft>
      <a:defRPr sz="1200" kern="1200">
        <a:solidFill>
          <a:schemeClr val="tx1"/>
        </a:solidFill>
        <a:latin typeface="Times"/>
        <a:ea typeface="+mn-ea"/>
        <a:cs typeface="+mn-cs"/>
      </a:defRPr>
    </a:lvl3pPr>
    <a:lvl4pPr marL="1371600" algn="l" rtl="0" eaLnBrk="0" fontAlgn="base" hangingPunct="0">
      <a:spcBef>
        <a:spcPct val="30000"/>
      </a:spcBef>
      <a:spcAft>
        <a:spcPct val="0"/>
      </a:spcAft>
      <a:defRPr sz="1200" kern="1200">
        <a:solidFill>
          <a:schemeClr val="tx1"/>
        </a:solidFill>
        <a:latin typeface="Times"/>
        <a:ea typeface="+mn-ea"/>
        <a:cs typeface="+mn-cs"/>
      </a:defRPr>
    </a:lvl4pPr>
    <a:lvl5pPr marL="1828800" algn="l" rtl="0" eaLnBrk="0" fontAlgn="base" hangingPunct="0">
      <a:spcBef>
        <a:spcPct val="30000"/>
      </a:spcBef>
      <a:spcAft>
        <a:spcPct val="0"/>
      </a:spcAft>
      <a:defRPr sz="1200" kern="1200">
        <a:solidFill>
          <a:schemeClr val="tx1"/>
        </a:solidFill>
        <a:latin typeface="Times"/>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pitchFamily="18" charset="0"/>
              </a:defRPr>
            </a:lvl1pPr>
            <a:lvl2pPr marL="742950" indent="-285750" eaLnBrk="0" hangingPunct="0">
              <a:defRPr sz="2400">
                <a:solidFill>
                  <a:schemeClr val="tx1"/>
                </a:solidFill>
                <a:latin typeface="Times" pitchFamily="18" charset="0"/>
              </a:defRPr>
            </a:lvl2pPr>
            <a:lvl3pPr marL="1143000" indent="-228600" eaLnBrk="0" hangingPunct="0">
              <a:defRPr sz="2400">
                <a:solidFill>
                  <a:schemeClr val="tx1"/>
                </a:solidFill>
                <a:latin typeface="Times" pitchFamily="18" charset="0"/>
              </a:defRPr>
            </a:lvl3pPr>
            <a:lvl4pPr marL="1600200" indent="-228600" eaLnBrk="0" hangingPunct="0">
              <a:defRPr sz="2400">
                <a:solidFill>
                  <a:schemeClr val="tx1"/>
                </a:solidFill>
                <a:latin typeface="Times" pitchFamily="18" charset="0"/>
              </a:defRPr>
            </a:lvl4pPr>
            <a:lvl5pPr marL="2057400" indent="-228600" eaLnBrk="0" hangingPunct="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fld id="{9DE2D9F8-F460-4738-B371-DA6102B99BBE}" type="slidenum">
              <a:rPr lang="en-GB" sz="1200"/>
              <a:pPr/>
              <a:t>1</a:t>
            </a:fld>
            <a:endParaRPr lang="en-GB" sz="120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smtClean="0">
              <a:latin typeface="Times" pitchFamily="18" charset="0"/>
            </a:endParaRPr>
          </a:p>
        </p:txBody>
      </p:sp>
    </p:spTree>
    <p:extLst>
      <p:ext uri="{BB962C8B-B14F-4D97-AF65-F5344CB8AC3E}">
        <p14:creationId xmlns:p14="http://schemas.microsoft.com/office/powerpoint/2010/main" xmlns="" val="8895682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4577E47-A0C6-4D4B-AB8F-0708D689E76E}" type="slidenum">
              <a:rPr lang="en-GB" smtClean="0"/>
              <a:pPr/>
              <a:t>2</a:t>
            </a:fld>
            <a:endParaRPr lang="en-GB"/>
          </a:p>
        </p:txBody>
      </p:sp>
    </p:spTree>
    <p:extLst>
      <p:ext uri="{BB962C8B-B14F-4D97-AF65-F5344CB8AC3E}">
        <p14:creationId xmlns:p14="http://schemas.microsoft.com/office/powerpoint/2010/main" xmlns="" val="8230432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4577E47-A0C6-4D4B-AB8F-0708D689E76E}" type="slidenum">
              <a:rPr lang="en-GB" smtClean="0"/>
              <a:pPr/>
              <a:t>6</a:t>
            </a:fld>
            <a:endParaRPr lang="en-GB"/>
          </a:p>
        </p:txBody>
      </p:sp>
    </p:spTree>
    <p:extLst>
      <p:ext uri="{BB962C8B-B14F-4D97-AF65-F5344CB8AC3E}">
        <p14:creationId xmlns:p14="http://schemas.microsoft.com/office/powerpoint/2010/main" xmlns="" val="6121264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4577E47-A0C6-4D4B-AB8F-0708D689E76E}" type="slidenum">
              <a:rPr lang="en-GB" smtClean="0"/>
              <a:pPr/>
              <a:t>11</a:t>
            </a:fld>
            <a:endParaRPr lang="en-GB"/>
          </a:p>
        </p:txBody>
      </p:sp>
    </p:spTree>
    <p:extLst>
      <p:ext uri="{BB962C8B-B14F-4D97-AF65-F5344CB8AC3E}">
        <p14:creationId xmlns:p14="http://schemas.microsoft.com/office/powerpoint/2010/main" xmlns="" val="37588547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4577E47-A0C6-4D4B-AB8F-0708D689E76E}" type="slidenum">
              <a:rPr lang="en-GB" smtClean="0"/>
              <a:pPr/>
              <a:t>18</a:t>
            </a:fld>
            <a:endParaRPr lang="en-GB"/>
          </a:p>
        </p:txBody>
      </p:sp>
    </p:spTree>
    <p:extLst>
      <p:ext uri="{BB962C8B-B14F-4D97-AF65-F5344CB8AC3E}">
        <p14:creationId xmlns:p14="http://schemas.microsoft.com/office/powerpoint/2010/main" xmlns="" val="19383987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3" name="Picture 10" descr="Inf_End_spot"/>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09600" y="5789613"/>
            <a:ext cx="2819400" cy="242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18" descr="Routledge_RGB.jpg                                              0003463BMacintosh HD                   BC35053E:"/>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33400" y="990600"/>
            <a:ext cx="3352800" cy="941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9155" name="Rectangle 3"/>
          <p:cNvSpPr>
            <a:spLocks noGrp="1" noChangeArrowheads="1"/>
          </p:cNvSpPr>
          <p:nvPr>
            <p:ph type="ctrTitle"/>
          </p:nvPr>
        </p:nvSpPr>
        <p:spPr>
          <a:xfrm>
            <a:off x="228600" y="2514600"/>
            <a:ext cx="7467600" cy="1295400"/>
          </a:xfrm>
        </p:spPr>
        <p:txBody>
          <a:bodyPr anchor="t"/>
          <a:lstStyle>
            <a:lvl1pPr>
              <a:defRPr/>
            </a:lvl1pPr>
          </a:lstStyle>
          <a:p>
            <a:r>
              <a:rPr lang="en-GB"/>
              <a:t>Click to edit Master title style</a:t>
            </a:r>
          </a:p>
        </p:txBody>
      </p:sp>
    </p:spTree>
    <p:extLst>
      <p:ext uri="{BB962C8B-B14F-4D97-AF65-F5344CB8AC3E}">
        <p14:creationId xmlns:p14="http://schemas.microsoft.com/office/powerpoint/2010/main" xmlns="" val="616447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2740261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304800"/>
            <a:ext cx="215265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52400" y="304800"/>
            <a:ext cx="630555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27519610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E36E7AE-423B-4363-9C4C-2C6A06E42EEE}" type="datetimeFigureOut">
              <a:rPr lang="en-GB" smtClean="0"/>
              <a:pPr/>
              <a:t>23/05/2014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F9253E-CE8D-43A4-9EFF-1E59F1A4FBCB}" type="slidenum">
              <a:rPr lang="en-GB" smtClean="0"/>
              <a:pPr/>
              <a:t>‹#›</a:t>
            </a:fld>
            <a:endParaRPr lang="en-GB"/>
          </a:p>
        </p:txBody>
      </p:sp>
    </p:spTree>
    <p:extLst>
      <p:ext uri="{BB962C8B-B14F-4D97-AF65-F5344CB8AC3E}">
        <p14:creationId xmlns:p14="http://schemas.microsoft.com/office/powerpoint/2010/main" xmlns="" val="9730496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E36E7AE-423B-4363-9C4C-2C6A06E42EEE}" type="datetimeFigureOut">
              <a:rPr lang="en-GB" smtClean="0"/>
              <a:pPr/>
              <a:t>23/05/2014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F9253E-CE8D-43A4-9EFF-1E59F1A4FBCB}" type="slidenum">
              <a:rPr lang="en-GB" smtClean="0"/>
              <a:pPr/>
              <a:t>‹#›</a:t>
            </a:fld>
            <a:endParaRPr lang="en-GB"/>
          </a:p>
        </p:txBody>
      </p:sp>
    </p:spTree>
    <p:extLst>
      <p:ext uri="{BB962C8B-B14F-4D97-AF65-F5344CB8AC3E}">
        <p14:creationId xmlns:p14="http://schemas.microsoft.com/office/powerpoint/2010/main" xmlns="" val="18653965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36E7AE-423B-4363-9C4C-2C6A06E42EEE}" type="datetimeFigureOut">
              <a:rPr lang="en-GB" smtClean="0"/>
              <a:pPr/>
              <a:t>23/05/2014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F9253E-CE8D-43A4-9EFF-1E59F1A4FBCB}" type="slidenum">
              <a:rPr lang="en-GB" smtClean="0"/>
              <a:pPr/>
              <a:t>‹#›</a:t>
            </a:fld>
            <a:endParaRPr lang="en-GB"/>
          </a:p>
        </p:txBody>
      </p:sp>
    </p:spTree>
    <p:extLst>
      <p:ext uri="{BB962C8B-B14F-4D97-AF65-F5344CB8AC3E}">
        <p14:creationId xmlns:p14="http://schemas.microsoft.com/office/powerpoint/2010/main" xmlns="" val="3782946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E36E7AE-423B-4363-9C4C-2C6A06E42EEE}" type="datetimeFigureOut">
              <a:rPr lang="en-GB" smtClean="0"/>
              <a:pPr/>
              <a:t>23/05/2014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F9253E-CE8D-43A4-9EFF-1E59F1A4FBCB}" type="slidenum">
              <a:rPr lang="en-GB" smtClean="0"/>
              <a:pPr/>
              <a:t>‹#›</a:t>
            </a:fld>
            <a:endParaRPr lang="en-GB"/>
          </a:p>
        </p:txBody>
      </p:sp>
    </p:spTree>
    <p:extLst>
      <p:ext uri="{BB962C8B-B14F-4D97-AF65-F5344CB8AC3E}">
        <p14:creationId xmlns:p14="http://schemas.microsoft.com/office/powerpoint/2010/main" xmlns="" val="40111177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E36E7AE-423B-4363-9C4C-2C6A06E42EEE}" type="datetimeFigureOut">
              <a:rPr lang="en-GB" smtClean="0"/>
              <a:pPr/>
              <a:t>23/05/2014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6F9253E-CE8D-43A4-9EFF-1E59F1A4FBCB}" type="slidenum">
              <a:rPr lang="en-GB" smtClean="0"/>
              <a:pPr/>
              <a:t>‹#›</a:t>
            </a:fld>
            <a:endParaRPr lang="en-GB"/>
          </a:p>
        </p:txBody>
      </p:sp>
    </p:spTree>
    <p:extLst>
      <p:ext uri="{BB962C8B-B14F-4D97-AF65-F5344CB8AC3E}">
        <p14:creationId xmlns:p14="http://schemas.microsoft.com/office/powerpoint/2010/main" xmlns="" val="20723542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E36E7AE-423B-4363-9C4C-2C6A06E42EEE}" type="datetimeFigureOut">
              <a:rPr lang="en-GB" smtClean="0"/>
              <a:pPr/>
              <a:t>23/05/2014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6F9253E-CE8D-43A4-9EFF-1E59F1A4FBCB}" type="slidenum">
              <a:rPr lang="en-GB" smtClean="0"/>
              <a:pPr/>
              <a:t>‹#›</a:t>
            </a:fld>
            <a:endParaRPr lang="en-GB"/>
          </a:p>
        </p:txBody>
      </p:sp>
    </p:spTree>
    <p:extLst>
      <p:ext uri="{BB962C8B-B14F-4D97-AF65-F5344CB8AC3E}">
        <p14:creationId xmlns:p14="http://schemas.microsoft.com/office/powerpoint/2010/main" xmlns="" val="8494140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36E7AE-423B-4363-9C4C-2C6A06E42EEE}" type="datetimeFigureOut">
              <a:rPr lang="en-GB" smtClean="0"/>
              <a:pPr/>
              <a:t>23/05/2014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6F9253E-CE8D-43A4-9EFF-1E59F1A4FBCB}" type="slidenum">
              <a:rPr lang="en-GB" smtClean="0"/>
              <a:pPr/>
              <a:t>‹#›</a:t>
            </a:fld>
            <a:endParaRPr lang="en-GB"/>
          </a:p>
        </p:txBody>
      </p:sp>
    </p:spTree>
    <p:extLst>
      <p:ext uri="{BB962C8B-B14F-4D97-AF65-F5344CB8AC3E}">
        <p14:creationId xmlns:p14="http://schemas.microsoft.com/office/powerpoint/2010/main" xmlns="" val="40908897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36E7AE-423B-4363-9C4C-2C6A06E42EEE}" type="datetimeFigureOut">
              <a:rPr lang="en-GB" smtClean="0"/>
              <a:pPr/>
              <a:t>23/05/2014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F9253E-CE8D-43A4-9EFF-1E59F1A4FBCB}" type="slidenum">
              <a:rPr lang="en-GB" smtClean="0"/>
              <a:pPr/>
              <a:t>‹#›</a:t>
            </a:fld>
            <a:endParaRPr lang="en-GB"/>
          </a:p>
        </p:txBody>
      </p:sp>
    </p:spTree>
    <p:extLst>
      <p:ext uri="{BB962C8B-B14F-4D97-AF65-F5344CB8AC3E}">
        <p14:creationId xmlns:p14="http://schemas.microsoft.com/office/powerpoint/2010/main" xmlns="" val="1867477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18178574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36E7AE-423B-4363-9C4C-2C6A06E42EEE}" type="datetimeFigureOut">
              <a:rPr lang="en-GB" smtClean="0"/>
              <a:pPr/>
              <a:t>23/05/2014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F9253E-CE8D-43A4-9EFF-1E59F1A4FBCB}" type="slidenum">
              <a:rPr lang="en-GB" smtClean="0"/>
              <a:pPr/>
              <a:t>‹#›</a:t>
            </a:fld>
            <a:endParaRPr lang="en-GB"/>
          </a:p>
        </p:txBody>
      </p:sp>
    </p:spTree>
    <p:extLst>
      <p:ext uri="{BB962C8B-B14F-4D97-AF65-F5344CB8AC3E}">
        <p14:creationId xmlns:p14="http://schemas.microsoft.com/office/powerpoint/2010/main" xmlns="" val="17166287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E36E7AE-423B-4363-9C4C-2C6A06E42EEE}" type="datetimeFigureOut">
              <a:rPr lang="en-GB" smtClean="0"/>
              <a:pPr/>
              <a:t>23/05/2014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F9253E-CE8D-43A4-9EFF-1E59F1A4FBCB}" type="slidenum">
              <a:rPr lang="en-GB" smtClean="0"/>
              <a:pPr/>
              <a:t>‹#›</a:t>
            </a:fld>
            <a:endParaRPr lang="en-GB"/>
          </a:p>
        </p:txBody>
      </p:sp>
    </p:spTree>
    <p:extLst>
      <p:ext uri="{BB962C8B-B14F-4D97-AF65-F5344CB8AC3E}">
        <p14:creationId xmlns:p14="http://schemas.microsoft.com/office/powerpoint/2010/main" xmlns="" val="7536743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E36E7AE-423B-4363-9C4C-2C6A06E42EEE}" type="datetimeFigureOut">
              <a:rPr lang="en-GB" smtClean="0"/>
              <a:pPr/>
              <a:t>23/05/2014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F9253E-CE8D-43A4-9EFF-1E59F1A4FBCB}" type="slidenum">
              <a:rPr lang="en-GB" smtClean="0"/>
              <a:pPr/>
              <a:t>‹#›</a:t>
            </a:fld>
            <a:endParaRPr lang="en-GB"/>
          </a:p>
        </p:txBody>
      </p:sp>
    </p:spTree>
    <p:extLst>
      <p:ext uri="{BB962C8B-B14F-4D97-AF65-F5344CB8AC3E}">
        <p14:creationId xmlns:p14="http://schemas.microsoft.com/office/powerpoint/2010/main" xmlns="" val="152811778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cSld name="1_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9155" name="Rectangle 3"/>
          <p:cNvSpPr>
            <a:spLocks noGrp="1" noChangeArrowheads="1"/>
          </p:cNvSpPr>
          <p:nvPr>
            <p:ph type="ctrTitle"/>
          </p:nvPr>
        </p:nvSpPr>
        <p:spPr>
          <a:xfrm>
            <a:off x="228600" y="2514600"/>
            <a:ext cx="7467600" cy="1295400"/>
          </a:xfrm>
        </p:spPr>
        <p:txBody>
          <a:bodyPr anchor="t"/>
          <a:lstStyle>
            <a:lvl1pPr>
              <a:defRPr/>
            </a:lvl1pPr>
          </a:lstStyle>
          <a:p>
            <a:r>
              <a:rPr lang="en-GB"/>
              <a:t>Click to edit Master title style</a:t>
            </a:r>
          </a:p>
        </p:txBody>
      </p:sp>
    </p:spTree>
    <p:extLst>
      <p:ext uri="{BB962C8B-B14F-4D97-AF65-F5344CB8AC3E}">
        <p14:creationId xmlns:p14="http://schemas.microsoft.com/office/powerpoint/2010/main" xmlns="" val="616447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xmlns="" val="2147645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06400" y="1557338"/>
            <a:ext cx="4025900" cy="4233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584700" y="1557338"/>
            <a:ext cx="4027488" cy="42338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1569439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xmlns="" val="1316942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xmlns="" val="1485356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526099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3235886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2203054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152400" y="304800"/>
            <a:ext cx="86106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4"/>
          <p:cNvSpPr>
            <a:spLocks noGrp="1" noChangeArrowheads="1"/>
          </p:cNvSpPr>
          <p:nvPr>
            <p:ph type="body" idx="1"/>
          </p:nvPr>
        </p:nvSpPr>
        <p:spPr bwMode="auto">
          <a:xfrm>
            <a:off x="406400" y="1557338"/>
            <a:ext cx="8205788" cy="42338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pic>
        <p:nvPicPr>
          <p:cNvPr id="1028" name="Picture 18" descr="Routledge_RGB.jpg                                              0003463BMacintosh HD                   BC35053E:"/>
          <p:cNvPicPr>
            <a:picLocks noChangeAspect="1" noChangeArrowheads="1"/>
          </p:cNvPicPr>
          <p:nvPr/>
        </p:nvPicPr>
        <p:blipFill>
          <a:blip r:embed="rId14" cstate="print">
            <a:extLst>
              <a:ext uri="{28A0092B-C50C-407E-A947-70E740481C1C}">
                <a14:useLocalDpi xmlns:a14="http://schemas.microsoft.com/office/drawing/2010/main" xmlns="" val="0"/>
              </a:ext>
            </a:extLst>
          </a:blip>
          <a:srcRect/>
          <a:stretch>
            <a:fillRect/>
          </a:stretch>
        </p:blipFill>
        <p:spPr bwMode="auto">
          <a:xfrm>
            <a:off x="533400" y="5938838"/>
            <a:ext cx="2286000"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69"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Lst>
  <p:txStyles>
    <p:titleStyle>
      <a:lvl1pPr marL="192088" indent="-192088" algn="l" rtl="0" eaLnBrk="0" fontAlgn="base" hangingPunct="0">
        <a:spcBef>
          <a:spcPct val="0"/>
        </a:spcBef>
        <a:spcAft>
          <a:spcPct val="0"/>
        </a:spcAft>
        <a:defRPr sz="3600">
          <a:solidFill>
            <a:schemeClr val="tx2"/>
          </a:solidFill>
          <a:latin typeface="+mj-lt"/>
          <a:ea typeface="+mj-ea"/>
          <a:cs typeface="+mj-cs"/>
        </a:defRPr>
      </a:lvl1pPr>
      <a:lvl2pPr marL="192088" indent="-192088" algn="l" rtl="0" eaLnBrk="0" fontAlgn="base" hangingPunct="0">
        <a:spcBef>
          <a:spcPct val="0"/>
        </a:spcBef>
        <a:spcAft>
          <a:spcPct val="0"/>
        </a:spcAft>
        <a:defRPr sz="3600">
          <a:solidFill>
            <a:schemeClr val="tx2"/>
          </a:solidFill>
          <a:latin typeface="Verdana" pitchFamily="66" charset="0"/>
        </a:defRPr>
      </a:lvl2pPr>
      <a:lvl3pPr marL="192088" indent="-192088" algn="l" rtl="0" eaLnBrk="0" fontAlgn="base" hangingPunct="0">
        <a:spcBef>
          <a:spcPct val="0"/>
        </a:spcBef>
        <a:spcAft>
          <a:spcPct val="0"/>
        </a:spcAft>
        <a:defRPr sz="3600">
          <a:solidFill>
            <a:schemeClr val="tx2"/>
          </a:solidFill>
          <a:latin typeface="Verdana" pitchFamily="66" charset="0"/>
        </a:defRPr>
      </a:lvl3pPr>
      <a:lvl4pPr marL="192088" indent="-192088" algn="l" rtl="0" eaLnBrk="0" fontAlgn="base" hangingPunct="0">
        <a:spcBef>
          <a:spcPct val="0"/>
        </a:spcBef>
        <a:spcAft>
          <a:spcPct val="0"/>
        </a:spcAft>
        <a:defRPr sz="3600">
          <a:solidFill>
            <a:schemeClr val="tx2"/>
          </a:solidFill>
          <a:latin typeface="Verdana" pitchFamily="66" charset="0"/>
        </a:defRPr>
      </a:lvl4pPr>
      <a:lvl5pPr marL="192088" indent="-192088" algn="l" rtl="0" eaLnBrk="0" fontAlgn="base" hangingPunct="0">
        <a:spcBef>
          <a:spcPct val="0"/>
        </a:spcBef>
        <a:spcAft>
          <a:spcPct val="0"/>
        </a:spcAft>
        <a:defRPr sz="3600">
          <a:solidFill>
            <a:schemeClr val="tx2"/>
          </a:solidFill>
          <a:latin typeface="Verdana" pitchFamily="66" charset="0"/>
        </a:defRPr>
      </a:lvl5pPr>
      <a:lvl6pPr marL="649288" algn="l" rtl="0" fontAlgn="base">
        <a:spcBef>
          <a:spcPct val="0"/>
        </a:spcBef>
        <a:spcAft>
          <a:spcPct val="0"/>
        </a:spcAft>
        <a:defRPr sz="3600">
          <a:solidFill>
            <a:schemeClr val="tx2"/>
          </a:solidFill>
          <a:latin typeface="Verdana" pitchFamily="66" charset="0"/>
        </a:defRPr>
      </a:lvl6pPr>
      <a:lvl7pPr marL="1106488" algn="l" rtl="0" fontAlgn="base">
        <a:spcBef>
          <a:spcPct val="0"/>
        </a:spcBef>
        <a:spcAft>
          <a:spcPct val="0"/>
        </a:spcAft>
        <a:defRPr sz="3600">
          <a:solidFill>
            <a:schemeClr val="tx2"/>
          </a:solidFill>
          <a:latin typeface="Verdana" pitchFamily="66" charset="0"/>
        </a:defRPr>
      </a:lvl7pPr>
      <a:lvl8pPr marL="1563688" algn="l" rtl="0" fontAlgn="base">
        <a:spcBef>
          <a:spcPct val="0"/>
        </a:spcBef>
        <a:spcAft>
          <a:spcPct val="0"/>
        </a:spcAft>
        <a:defRPr sz="3600">
          <a:solidFill>
            <a:schemeClr val="tx2"/>
          </a:solidFill>
          <a:latin typeface="Verdana" pitchFamily="66" charset="0"/>
        </a:defRPr>
      </a:lvl8pPr>
      <a:lvl9pPr marL="2020888" algn="l" rtl="0" fontAlgn="base">
        <a:spcBef>
          <a:spcPct val="0"/>
        </a:spcBef>
        <a:spcAft>
          <a:spcPct val="0"/>
        </a:spcAft>
        <a:defRPr sz="3600">
          <a:solidFill>
            <a:schemeClr val="tx2"/>
          </a:solidFill>
          <a:latin typeface="Verdana" pitchFamily="66" charset="0"/>
        </a:defRPr>
      </a:lvl9pPr>
    </p:titleStyle>
    <p:bodyStyle>
      <a:lvl1pPr marL="292100" indent="-292100" algn="l" rtl="0" eaLnBrk="0" fontAlgn="base" hangingPunct="0">
        <a:spcBef>
          <a:spcPct val="20000"/>
        </a:spcBef>
        <a:spcAft>
          <a:spcPct val="0"/>
        </a:spcAft>
        <a:buClr>
          <a:srgbClr val="0A57A5"/>
        </a:buClr>
        <a:buChar char="•"/>
        <a:defRPr sz="2400">
          <a:solidFill>
            <a:schemeClr val="tx2"/>
          </a:solidFill>
          <a:latin typeface="+mn-lt"/>
          <a:ea typeface="+mn-ea"/>
          <a:cs typeface="+mn-cs"/>
        </a:defRPr>
      </a:lvl1pPr>
      <a:lvl2pPr marL="673100" indent="-190500" algn="l" rtl="0" eaLnBrk="0" fontAlgn="base" hangingPunct="0">
        <a:spcBef>
          <a:spcPct val="20000"/>
        </a:spcBef>
        <a:spcAft>
          <a:spcPct val="0"/>
        </a:spcAft>
        <a:buClr>
          <a:srgbClr val="0A57A5"/>
        </a:buClr>
        <a:buFont typeface="Times" pitchFamily="18" charset="0"/>
        <a:buChar char="•"/>
        <a:defRPr sz="2000">
          <a:solidFill>
            <a:srgbClr val="1A137B"/>
          </a:solidFill>
          <a:latin typeface="+mn-lt"/>
        </a:defRPr>
      </a:lvl2pPr>
      <a:lvl3pPr marL="1054100" indent="-190500" algn="l" rtl="0" eaLnBrk="0" fontAlgn="base" hangingPunct="0">
        <a:spcBef>
          <a:spcPct val="20000"/>
        </a:spcBef>
        <a:spcAft>
          <a:spcPct val="0"/>
        </a:spcAft>
        <a:buClr>
          <a:srgbClr val="0A57A5"/>
        </a:buClr>
        <a:buFont typeface="Times" pitchFamily="18" charset="0"/>
        <a:buChar char="•"/>
        <a:defRPr>
          <a:solidFill>
            <a:srgbClr val="1A137B"/>
          </a:solidFill>
          <a:latin typeface="+mn-lt"/>
        </a:defRPr>
      </a:lvl3pPr>
      <a:lvl4pPr marL="1435100" indent="-190500" algn="l" rtl="0" eaLnBrk="0" fontAlgn="base" hangingPunct="0">
        <a:spcBef>
          <a:spcPct val="20000"/>
        </a:spcBef>
        <a:spcAft>
          <a:spcPct val="0"/>
        </a:spcAft>
        <a:buClr>
          <a:srgbClr val="0A57A5"/>
        </a:buClr>
        <a:buFont typeface="Times" pitchFamily="18" charset="0"/>
        <a:buChar char="•"/>
        <a:defRPr sz="1600">
          <a:solidFill>
            <a:srgbClr val="1A137B"/>
          </a:solidFill>
          <a:latin typeface="+mn-lt"/>
        </a:defRPr>
      </a:lvl4pPr>
      <a:lvl5pPr marL="1816100" indent="-190500" algn="l" rtl="0" eaLnBrk="0" fontAlgn="base" hangingPunct="0">
        <a:spcBef>
          <a:spcPct val="20000"/>
        </a:spcBef>
        <a:spcAft>
          <a:spcPct val="0"/>
        </a:spcAft>
        <a:buClr>
          <a:srgbClr val="0A57A5"/>
        </a:buClr>
        <a:buFont typeface="Times" pitchFamily="18" charset="0"/>
        <a:buChar char="•"/>
        <a:defRPr sz="1600">
          <a:solidFill>
            <a:srgbClr val="1A137B"/>
          </a:solidFill>
          <a:latin typeface="+mn-lt"/>
        </a:defRPr>
      </a:lvl5pPr>
      <a:lvl6pPr marL="2273300" indent="-190500" algn="l" rtl="0" fontAlgn="base">
        <a:spcBef>
          <a:spcPct val="20000"/>
        </a:spcBef>
        <a:spcAft>
          <a:spcPct val="0"/>
        </a:spcAft>
        <a:buClr>
          <a:srgbClr val="0A57A5"/>
        </a:buClr>
        <a:buFont typeface="Times"/>
        <a:buChar char="•"/>
        <a:defRPr sz="1600">
          <a:solidFill>
            <a:srgbClr val="1A137B"/>
          </a:solidFill>
          <a:latin typeface="+mn-lt"/>
        </a:defRPr>
      </a:lvl6pPr>
      <a:lvl7pPr marL="2730500" indent="-190500" algn="l" rtl="0" fontAlgn="base">
        <a:spcBef>
          <a:spcPct val="20000"/>
        </a:spcBef>
        <a:spcAft>
          <a:spcPct val="0"/>
        </a:spcAft>
        <a:buClr>
          <a:srgbClr val="0A57A5"/>
        </a:buClr>
        <a:buFont typeface="Times"/>
        <a:buChar char="•"/>
        <a:defRPr sz="1600">
          <a:solidFill>
            <a:srgbClr val="1A137B"/>
          </a:solidFill>
          <a:latin typeface="+mn-lt"/>
        </a:defRPr>
      </a:lvl7pPr>
      <a:lvl8pPr marL="3187700" indent="-190500" algn="l" rtl="0" fontAlgn="base">
        <a:spcBef>
          <a:spcPct val="20000"/>
        </a:spcBef>
        <a:spcAft>
          <a:spcPct val="0"/>
        </a:spcAft>
        <a:buClr>
          <a:srgbClr val="0A57A5"/>
        </a:buClr>
        <a:buFont typeface="Times"/>
        <a:buChar char="•"/>
        <a:defRPr sz="1600">
          <a:solidFill>
            <a:srgbClr val="1A137B"/>
          </a:solidFill>
          <a:latin typeface="+mn-lt"/>
        </a:defRPr>
      </a:lvl8pPr>
      <a:lvl9pPr marL="3644900" indent="-190500" algn="l" rtl="0" fontAlgn="base">
        <a:spcBef>
          <a:spcPct val="20000"/>
        </a:spcBef>
        <a:spcAft>
          <a:spcPct val="0"/>
        </a:spcAft>
        <a:buClr>
          <a:srgbClr val="0A57A5"/>
        </a:buClr>
        <a:buFont typeface="Times"/>
        <a:buChar char="•"/>
        <a:defRPr sz="1600">
          <a:solidFill>
            <a:srgbClr val="1A137B"/>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36E7AE-423B-4363-9C4C-2C6A06E42EEE}" type="datetimeFigureOut">
              <a:rPr lang="en-GB" smtClean="0"/>
              <a:pPr/>
              <a:t>23/05/2014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F9253E-CE8D-43A4-9EFF-1E59F1A4FBCB}" type="slidenum">
              <a:rPr lang="en-GB" smtClean="0"/>
              <a:pPr/>
              <a:t>‹#›</a:t>
            </a:fld>
            <a:endParaRPr lang="en-GB"/>
          </a:p>
        </p:txBody>
      </p:sp>
    </p:spTree>
    <p:extLst>
      <p:ext uri="{BB962C8B-B14F-4D97-AF65-F5344CB8AC3E}">
        <p14:creationId xmlns:p14="http://schemas.microsoft.com/office/powerpoint/2010/main" xmlns="" val="1992319439"/>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 id="214748378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060848"/>
            <a:ext cx="8424936" cy="1800200"/>
          </a:xfrm>
        </p:spPr>
        <p:txBody>
          <a:bodyPr>
            <a:noAutofit/>
          </a:bodyPr>
          <a:lstStyle/>
          <a:p>
            <a:pPr marL="0" indent="0"/>
            <a:r>
              <a:rPr lang="en-US" sz="5400" dirty="0" smtClean="0"/>
              <a:t>2. Moral </a:t>
            </a:r>
            <a:r>
              <a:rPr lang="en-US" sz="5400" dirty="0"/>
              <a:t>Absolutism </a:t>
            </a:r>
            <a:r>
              <a:rPr lang="en-US" sz="5400" dirty="0" smtClean="0"/>
              <a:t/>
            </a:r>
            <a:br>
              <a:rPr lang="en-US" sz="5400" dirty="0" smtClean="0"/>
            </a:br>
            <a:r>
              <a:rPr lang="en-US" sz="5400" dirty="0" smtClean="0"/>
              <a:t>and </a:t>
            </a:r>
            <a:r>
              <a:rPr lang="en-US" sz="5400" dirty="0"/>
              <a:t>Moral Relativism</a:t>
            </a:r>
            <a:endParaRPr lang="en-US" sz="54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Normative r</a:t>
            </a:r>
            <a:r>
              <a:rPr lang="en-US" dirty="0" smtClean="0"/>
              <a:t>elativism</a:t>
            </a:r>
            <a:endParaRPr lang="en-GB" dirty="0"/>
          </a:p>
        </p:txBody>
      </p:sp>
      <p:sp>
        <p:nvSpPr>
          <p:cNvPr id="3" name="Content Placeholder 2"/>
          <p:cNvSpPr>
            <a:spLocks noGrp="1"/>
          </p:cNvSpPr>
          <p:nvPr>
            <p:ph idx="1"/>
          </p:nvPr>
        </p:nvSpPr>
        <p:spPr/>
        <p:txBody>
          <a:bodyPr/>
          <a:lstStyle/>
          <a:p>
            <a:pPr>
              <a:buClrTx/>
            </a:pPr>
            <a:r>
              <a:rPr lang="en-US" dirty="0">
                <a:solidFill>
                  <a:schemeClr val="tx1">
                    <a:lumMod val="95000"/>
                    <a:lumOff val="5000"/>
                  </a:schemeClr>
                </a:solidFill>
              </a:rPr>
              <a:t>Normative ethics is where actions are assessed according to ethical theories – it is about what is actually right or good and not simply about cultural diversity and cultural dependency. </a:t>
            </a:r>
            <a:endParaRPr lang="en-US" dirty="0" smtClean="0">
              <a:solidFill>
                <a:schemeClr val="tx1">
                  <a:lumMod val="95000"/>
                  <a:lumOff val="5000"/>
                </a:schemeClr>
              </a:solidFill>
            </a:endParaRPr>
          </a:p>
          <a:p>
            <a:pPr>
              <a:buClrTx/>
            </a:pPr>
            <a:r>
              <a:rPr lang="en-US" dirty="0" smtClean="0">
                <a:solidFill>
                  <a:schemeClr val="tx1">
                    <a:lumMod val="95000"/>
                    <a:lumOff val="5000"/>
                  </a:schemeClr>
                </a:solidFill>
              </a:rPr>
              <a:t>A </a:t>
            </a:r>
            <a:r>
              <a:rPr lang="en-US" dirty="0">
                <a:solidFill>
                  <a:schemeClr val="tx1">
                    <a:lumMod val="95000"/>
                    <a:lumOff val="5000"/>
                  </a:schemeClr>
                </a:solidFill>
              </a:rPr>
              <a:t>relativist will normally hold at least one absolute principle: that it is wrong to impose absolute moral rules. </a:t>
            </a:r>
            <a:endParaRPr lang="en-GB" dirty="0">
              <a:solidFill>
                <a:schemeClr val="tx1">
                  <a:lumMod val="95000"/>
                  <a:lumOff val="5000"/>
                </a:schemeClr>
              </a:solidFill>
            </a:endParaRPr>
          </a:p>
        </p:txBody>
      </p:sp>
    </p:spTree>
    <p:extLst>
      <p:ext uri="{BB962C8B-B14F-4D97-AF65-F5344CB8AC3E}">
        <p14:creationId xmlns:p14="http://schemas.microsoft.com/office/powerpoint/2010/main" xmlns="" val="22878723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Normative r</a:t>
            </a:r>
            <a:r>
              <a:rPr lang="en-US" dirty="0" smtClean="0"/>
              <a:t>elativism</a:t>
            </a:r>
            <a:endParaRPr lang="en-GB" dirty="0"/>
          </a:p>
        </p:txBody>
      </p:sp>
      <p:sp>
        <p:nvSpPr>
          <p:cNvPr id="3" name="Content Placeholder 2"/>
          <p:cNvSpPr>
            <a:spLocks noGrp="1"/>
          </p:cNvSpPr>
          <p:nvPr>
            <p:ph idx="1"/>
          </p:nvPr>
        </p:nvSpPr>
        <p:spPr/>
        <p:txBody>
          <a:bodyPr/>
          <a:lstStyle/>
          <a:p>
            <a:pPr>
              <a:buClrTx/>
            </a:pPr>
            <a:r>
              <a:rPr lang="en-US" dirty="0" smtClean="0">
                <a:solidFill>
                  <a:schemeClr val="tx1">
                    <a:lumMod val="95000"/>
                    <a:lumOff val="5000"/>
                  </a:schemeClr>
                </a:solidFill>
              </a:rPr>
              <a:t>Both </a:t>
            </a:r>
            <a:r>
              <a:rPr lang="en-US" dirty="0">
                <a:solidFill>
                  <a:schemeClr val="tx1">
                    <a:lumMod val="95000"/>
                    <a:lumOff val="5000"/>
                  </a:schemeClr>
                </a:solidFill>
              </a:rPr>
              <a:t>Utilitarianism and Situation ethics are thought of as examples of normative theories, but they are different in the way they understand this. </a:t>
            </a:r>
            <a:endParaRPr lang="en-US" dirty="0" smtClean="0">
              <a:solidFill>
                <a:schemeClr val="tx1">
                  <a:lumMod val="95000"/>
                  <a:lumOff val="5000"/>
                </a:schemeClr>
              </a:solidFill>
            </a:endParaRPr>
          </a:p>
          <a:p>
            <a:pPr>
              <a:buClrTx/>
            </a:pPr>
            <a:r>
              <a:rPr lang="en-US" dirty="0" smtClean="0">
                <a:solidFill>
                  <a:schemeClr val="tx1">
                    <a:lumMod val="95000"/>
                    <a:lumOff val="5000"/>
                  </a:schemeClr>
                </a:solidFill>
              </a:rPr>
              <a:t>However</a:t>
            </a:r>
            <a:r>
              <a:rPr lang="en-US" dirty="0">
                <a:solidFill>
                  <a:schemeClr val="tx1">
                    <a:lumMod val="95000"/>
                    <a:lumOff val="5000"/>
                  </a:schemeClr>
                </a:solidFill>
              </a:rPr>
              <a:t>, it is important to note that neither theory is completely relativist as they have one absolute each - love for Situation </a:t>
            </a:r>
            <a:r>
              <a:rPr lang="en-US" dirty="0" smtClean="0">
                <a:solidFill>
                  <a:schemeClr val="tx1">
                    <a:lumMod val="95000"/>
                    <a:lumOff val="5000"/>
                  </a:schemeClr>
                </a:solidFill>
              </a:rPr>
              <a:t>ethics </a:t>
            </a:r>
            <a:r>
              <a:rPr lang="en-US" dirty="0">
                <a:solidFill>
                  <a:schemeClr val="tx1">
                    <a:lumMod val="95000"/>
                    <a:lumOff val="5000"/>
                  </a:schemeClr>
                </a:solidFill>
              </a:rPr>
              <a:t>and the greatest happiness principle for Utilitarianism. </a:t>
            </a:r>
            <a:endParaRPr lang="en-GB" dirty="0">
              <a:solidFill>
                <a:schemeClr val="tx1">
                  <a:lumMod val="95000"/>
                  <a:lumOff val="5000"/>
                </a:schemeClr>
              </a:solidFill>
            </a:endParaRPr>
          </a:p>
        </p:txBody>
      </p:sp>
    </p:spTree>
    <p:extLst>
      <p:ext uri="{BB962C8B-B14F-4D97-AF65-F5344CB8AC3E}">
        <p14:creationId xmlns:p14="http://schemas.microsoft.com/office/powerpoint/2010/main" xmlns="" val="40187821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Normative r</a:t>
            </a:r>
            <a:r>
              <a:rPr lang="en-US" dirty="0" smtClean="0"/>
              <a:t>elativism</a:t>
            </a:r>
            <a:endParaRPr lang="en-GB" dirty="0"/>
          </a:p>
        </p:txBody>
      </p:sp>
      <p:sp>
        <p:nvSpPr>
          <p:cNvPr id="3" name="Content Placeholder 2"/>
          <p:cNvSpPr>
            <a:spLocks noGrp="1"/>
          </p:cNvSpPr>
          <p:nvPr>
            <p:ph idx="1"/>
          </p:nvPr>
        </p:nvSpPr>
        <p:spPr/>
        <p:txBody>
          <a:bodyPr/>
          <a:lstStyle/>
          <a:p>
            <a:pPr>
              <a:buClrTx/>
            </a:pPr>
            <a:r>
              <a:rPr lang="en-US" dirty="0" smtClean="0">
                <a:solidFill>
                  <a:schemeClr val="tx1">
                    <a:lumMod val="95000"/>
                    <a:lumOff val="5000"/>
                  </a:schemeClr>
                </a:solidFill>
              </a:rPr>
              <a:t>Utilitarianism </a:t>
            </a:r>
            <a:r>
              <a:rPr lang="en-US" dirty="0" err="1" smtClean="0">
                <a:solidFill>
                  <a:schemeClr val="tx1">
                    <a:lumMod val="95000"/>
                    <a:lumOff val="5000"/>
                  </a:schemeClr>
                </a:solidFill>
              </a:rPr>
              <a:t>recognises</a:t>
            </a:r>
            <a:r>
              <a:rPr lang="en-US" dirty="0" smtClean="0">
                <a:solidFill>
                  <a:schemeClr val="tx1">
                    <a:lumMod val="95000"/>
                    <a:lumOff val="5000"/>
                  </a:schemeClr>
                </a:solidFill>
              </a:rPr>
              <a:t> </a:t>
            </a:r>
            <a:r>
              <a:rPr lang="en-US" dirty="0">
                <a:solidFill>
                  <a:schemeClr val="tx1">
                    <a:lumMod val="95000"/>
                    <a:lumOff val="5000"/>
                  </a:schemeClr>
                </a:solidFill>
              </a:rPr>
              <a:t>‘happiness’, ‘pleasure’ or ‘well-being’ as the result of good actions, but </a:t>
            </a:r>
            <a:r>
              <a:rPr lang="en-US" dirty="0" smtClean="0">
                <a:solidFill>
                  <a:schemeClr val="tx1">
                    <a:lumMod val="95000"/>
                    <a:lumOff val="5000"/>
                  </a:schemeClr>
                </a:solidFill>
              </a:rPr>
              <a:t>accepts </a:t>
            </a:r>
            <a:r>
              <a:rPr lang="en-US" dirty="0">
                <a:solidFill>
                  <a:schemeClr val="tx1">
                    <a:lumMod val="95000"/>
                    <a:lumOff val="5000"/>
                  </a:schemeClr>
                </a:solidFill>
              </a:rPr>
              <a:t>that this may differ from culture to culture. </a:t>
            </a:r>
            <a:endParaRPr lang="en-US" dirty="0" smtClean="0">
              <a:solidFill>
                <a:schemeClr val="tx1">
                  <a:lumMod val="95000"/>
                  <a:lumOff val="5000"/>
                </a:schemeClr>
              </a:solidFill>
            </a:endParaRPr>
          </a:p>
          <a:p>
            <a:pPr>
              <a:buClrTx/>
            </a:pPr>
            <a:r>
              <a:rPr lang="en-US" dirty="0" err="1" smtClean="0">
                <a:solidFill>
                  <a:schemeClr val="tx1">
                    <a:lumMod val="95000"/>
                    <a:lumOff val="5000"/>
                  </a:schemeClr>
                </a:solidFill>
              </a:rPr>
              <a:t>Situationists</a:t>
            </a:r>
            <a:r>
              <a:rPr lang="en-US" dirty="0">
                <a:solidFill>
                  <a:schemeClr val="tx1">
                    <a:lumMod val="95000"/>
                    <a:lumOff val="5000"/>
                  </a:schemeClr>
                </a:solidFill>
              </a:rPr>
              <a:t>, like Fletcher, reject the use of words like ‘never’, ‘always’ and ‘absolute’ and adopt a pragmatic approach to decision-making. </a:t>
            </a:r>
            <a:endParaRPr lang="en-US" dirty="0" smtClean="0">
              <a:solidFill>
                <a:schemeClr val="tx1">
                  <a:lumMod val="95000"/>
                  <a:lumOff val="5000"/>
                </a:schemeClr>
              </a:solidFill>
            </a:endParaRPr>
          </a:p>
          <a:p>
            <a:pPr>
              <a:buClrTx/>
            </a:pPr>
            <a:r>
              <a:rPr lang="en-US" dirty="0" smtClean="0">
                <a:solidFill>
                  <a:schemeClr val="tx1">
                    <a:lumMod val="95000"/>
                    <a:lumOff val="5000"/>
                  </a:schemeClr>
                </a:solidFill>
              </a:rPr>
              <a:t>The </a:t>
            </a:r>
            <a:r>
              <a:rPr lang="en-US" dirty="0">
                <a:solidFill>
                  <a:schemeClr val="tx1">
                    <a:lumMod val="95000"/>
                    <a:lumOff val="5000"/>
                  </a:schemeClr>
                </a:solidFill>
              </a:rPr>
              <a:t>only exception is that love should be seen as the absolute. ‘Love </a:t>
            </a:r>
            <a:r>
              <a:rPr lang="en-US" dirty="0" err="1">
                <a:solidFill>
                  <a:schemeClr val="tx1">
                    <a:lumMod val="95000"/>
                    <a:lumOff val="5000"/>
                  </a:schemeClr>
                </a:solidFill>
              </a:rPr>
              <a:t>relativises</a:t>
            </a:r>
            <a:r>
              <a:rPr lang="en-US" dirty="0">
                <a:solidFill>
                  <a:schemeClr val="tx1">
                    <a:lumMod val="95000"/>
                    <a:lumOff val="5000"/>
                  </a:schemeClr>
                </a:solidFill>
              </a:rPr>
              <a:t> the absolute.’ Fletcher described his theory as relativistic</a:t>
            </a:r>
            <a:r>
              <a:rPr lang="en-US" dirty="0" smtClean="0">
                <a:solidFill>
                  <a:schemeClr val="tx1">
                    <a:lumMod val="95000"/>
                    <a:lumOff val="5000"/>
                  </a:schemeClr>
                </a:solidFill>
              </a:rPr>
              <a:t>.</a:t>
            </a:r>
            <a:endParaRPr lang="en-GB" dirty="0">
              <a:solidFill>
                <a:schemeClr val="tx1">
                  <a:lumMod val="95000"/>
                  <a:lumOff val="5000"/>
                </a:schemeClr>
              </a:solidFill>
            </a:endParaRPr>
          </a:p>
        </p:txBody>
      </p:sp>
    </p:spTree>
    <p:extLst>
      <p:ext uri="{BB962C8B-B14F-4D97-AF65-F5344CB8AC3E}">
        <p14:creationId xmlns:p14="http://schemas.microsoft.com/office/powerpoint/2010/main" xmlns="" val="21304676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Normative r</a:t>
            </a:r>
            <a:r>
              <a:rPr lang="en-US" dirty="0" smtClean="0"/>
              <a:t>elativism</a:t>
            </a:r>
            <a:endParaRPr lang="en-GB" dirty="0"/>
          </a:p>
        </p:txBody>
      </p:sp>
      <p:sp>
        <p:nvSpPr>
          <p:cNvPr id="3" name="Content Placeholder 2"/>
          <p:cNvSpPr>
            <a:spLocks noGrp="1"/>
          </p:cNvSpPr>
          <p:nvPr>
            <p:ph idx="1"/>
          </p:nvPr>
        </p:nvSpPr>
        <p:spPr/>
        <p:txBody>
          <a:bodyPr/>
          <a:lstStyle/>
          <a:p>
            <a:pPr>
              <a:buClrTx/>
            </a:pPr>
            <a:r>
              <a:rPr lang="en-US" dirty="0" smtClean="0">
                <a:solidFill>
                  <a:schemeClr val="tx1">
                    <a:lumMod val="95000"/>
                    <a:lumOff val="5000"/>
                  </a:schemeClr>
                </a:solidFill>
              </a:rPr>
              <a:t>Normative </a:t>
            </a:r>
            <a:r>
              <a:rPr lang="en-US" dirty="0">
                <a:solidFill>
                  <a:schemeClr val="tx1">
                    <a:lumMod val="95000"/>
                    <a:lumOff val="5000"/>
                  </a:schemeClr>
                </a:solidFill>
              </a:rPr>
              <a:t>relativists reject the principle of objectivity or absolutism and see morality as something which evolves and changes.</a:t>
            </a:r>
            <a:endParaRPr lang="en-GB" dirty="0">
              <a:solidFill>
                <a:schemeClr val="tx1">
                  <a:lumMod val="95000"/>
                  <a:lumOff val="5000"/>
                </a:schemeClr>
              </a:solidFill>
            </a:endParaRPr>
          </a:p>
          <a:p>
            <a:endParaRPr lang="en-GB" dirty="0"/>
          </a:p>
        </p:txBody>
      </p:sp>
    </p:spTree>
    <p:extLst>
      <p:ext uri="{BB962C8B-B14F-4D97-AF65-F5344CB8AC3E}">
        <p14:creationId xmlns:p14="http://schemas.microsoft.com/office/powerpoint/2010/main" xmlns="" val="36919443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t>
            </a:r>
            <a:r>
              <a:rPr lang="en-US" dirty="0" smtClean="0"/>
              <a:t>ethical </a:t>
            </a:r>
            <a:r>
              <a:rPr lang="en-US" dirty="0"/>
              <a:t>a</a:t>
            </a:r>
            <a:r>
              <a:rPr lang="en-US" dirty="0" smtClean="0"/>
              <a:t>bsolutism?</a:t>
            </a:r>
            <a:endParaRPr lang="en-GB" dirty="0"/>
          </a:p>
        </p:txBody>
      </p:sp>
      <p:sp>
        <p:nvSpPr>
          <p:cNvPr id="3" name="Content Placeholder 2"/>
          <p:cNvSpPr>
            <a:spLocks noGrp="1"/>
          </p:cNvSpPr>
          <p:nvPr>
            <p:ph idx="1"/>
          </p:nvPr>
        </p:nvSpPr>
        <p:spPr/>
        <p:txBody>
          <a:bodyPr/>
          <a:lstStyle/>
          <a:p>
            <a:pPr>
              <a:buClrTx/>
            </a:pPr>
            <a:r>
              <a:rPr lang="en-US" dirty="0">
                <a:solidFill>
                  <a:schemeClr val="tx1">
                    <a:lumMod val="95000"/>
                    <a:lumOff val="5000"/>
                  </a:schemeClr>
                </a:solidFill>
              </a:rPr>
              <a:t>An ethical absolute is a command that is true for all time, in all places and in all situations. </a:t>
            </a:r>
            <a:endParaRPr lang="en-US" dirty="0" smtClean="0">
              <a:solidFill>
                <a:schemeClr val="tx1">
                  <a:lumMod val="95000"/>
                  <a:lumOff val="5000"/>
                </a:schemeClr>
              </a:solidFill>
            </a:endParaRPr>
          </a:p>
          <a:p>
            <a:pPr>
              <a:buClrTx/>
            </a:pPr>
            <a:r>
              <a:rPr lang="en-US" dirty="0" smtClean="0">
                <a:solidFill>
                  <a:schemeClr val="tx1">
                    <a:lumMod val="95000"/>
                    <a:lumOff val="5000"/>
                  </a:schemeClr>
                </a:solidFill>
              </a:rPr>
              <a:t>Certain </a:t>
            </a:r>
            <a:r>
              <a:rPr lang="en-US" dirty="0">
                <a:solidFill>
                  <a:schemeClr val="tx1">
                    <a:lumMod val="95000"/>
                    <a:lumOff val="5000"/>
                  </a:schemeClr>
                </a:solidFill>
              </a:rPr>
              <a:t>things are right or wrong from an </a:t>
            </a:r>
            <a:r>
              <a:rPr lang="en-US" i="1" dirty="0">
                <a:solidFill>
                  <a:schemeClr val="tx1">
                    <a:lumMod val="95000"/>
                    <a:lumOff val="5000"/>
                  </a:schemeClr>
                </a:solidFill>
              </a:rPr>
              <a:t>objective </a:t>
            </a:r>
            <a:r>
              <a:rPr lang="en-US" dirty="0">
                <a:solidFill>
                  <a:schemeClr val="tx1">
                    <a:lumMod val="95000"/>
                    <a:lumOff val="5000"/>
                  </a:schemeClr>
                </a:solidFill>
              </a:rPr>
              <a:t>point of view and cannot change according to culture. </a:t>
            </a:r>
            <a:endParaRPr lang="en-US" dirty="0" smtClean="0">
              <a:solidFill>
                <a:schemeClr val="tx1">
                  <a:lumMod val="95000"/>
                  <a:lumOff val="5000"/>
                </a:schemeClr>
              </a:solidFill>
            </a:endParaRPr>
          </a:p>
          <a:p>
            <a:pPr>
              <a:buClrTx/>
            </a:pPr>
            <a:r>
              <a:rPr lang="en-US" dirty="0" smtClean="0">
                <a:solidFill>
                  <a:schemeClr val="tx1">
                    <a:lumMod val="95000"/>
                    <a:lumOff val="5000"/>
                  </a:schemeClr>
                </a:solidFill>
              </a:rPr>
              <a:t>Certain </a:t>
            </a:r>
            <a:r>
              <a:rPr lang="en-US" dirty="0">
                <a:solidFill>
                  <a:schemeClr val="tx1">
                    <a:lumMod val="95000"/>
                    <a:lumOff val="5000"/>
                  </a:schemeClr>
                </a:solidFill>
              </a:rPr>
              <a:t>actions are </a:t>
            </a:r>
            <a:r>
              <a:rPr lang="en-US" i="1" dirty="0">
                <a:solidFill>
                  <a:schemeClr val="tx1">
                    <a:lumMod val="95000"/>
                    <a:lumOff val="5000"/>
                  </a:schemeClr>
                </a:solidFill>
              </a:rPr>
              <a:t>intrinsically</a:t>
            </a:r>
            <a:r>
              <a:rPr lang="en-US" dirty="0">
                <a:solidFill>
                  <a:schemeClr val="tx1">
                    <a:lumMod val="95000"/>
                    <a:lumOff val="5000"/>
                  </a:schemeClr>
                </a:solidFill>
              </a:rPr>
              <a:t> right or wrong, which means they are right or wrong in themselves.</a:t>
            </a:r>
            <a:endParaRPr lang="en-GB" dirty="0">
              <a:solidFill>
                <a:schemeClr val="tx1">
                  <a:lumMod val="95000"/>
                  <a:lumOff val="5000"/>
                </a:schemeClr>
              </a:solidFill>
            </a:endParaRPr>
          </a:p>
          <a:p>
            <a:pPr>
              <a:buClrTx/>
            </a:pPr>
            <a:r>
              <a:rPr lang="en-US" dirty="0">
                <a:solidFill>
                  <a:schemeClr val="tx1">
                    <a:lumMod val="95000"/>
                    <a:lumOff val="5000"/>
                  </a:schemeClr>
                </a:solidFill>
              </a:rPr>
              <a:t>According to moral absolutism, there are eternal moral values applicable everywhere. </a:t>
            </a:r>
            <a:endParaRPr lang="en-GB" dirty="0">
              <a:solidFill>
                <a:schemeClr val="tx1">
                  <a:lumMod val="95000"/>
                  <a:lumOff val="5000"/>
                </a:schemeClr>
              </a:solidFill>
            </a:endParaRPr>
          </a:p>
        </p:txBody>
      </p:sp>
    </p:spTree>
    <p:extLst>
      <p:ext uri="{BB962C8B-B14F-4D97-AF65-F5344CB8AC3E}">
        <p14:creationId xmlns:p14="http://schemas.microsoft.com/office/powerpoint/2010/main" xmlns="" val="31759402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t>
            </a:r>
            <a:r>
              <a:rPr lang="en-US" dirty="0" smtClean="0"/>
              <a:t>ethical </a:t>
            </a:r>
            <a:r>
              <a:rPr lang="en-US" dirty="0"/>
              <a:t>a</a:t>
            </a:r>
            <a:r>
              <a:rPr lang="en-US" dirty="0" smtClean="0"/>
              <a:t>bsolutism?</a:t>
            </a:r>
            <a:endParaRPr lang="en-GB" dirty="0"/>
          </a:p>
        </p:txBody>
      </p:sp>
      <p:sp>
        <p:nvSpPr>
          <p:cNvPr id="3" name="Content Placeholder 2"/>
          <p:cNvSpPr>
            <a:spLocks noGrp="1"/>
          </p:cNvSpPr>
          <p:nvPr>
            <p:ph idx="1"/>
          </p:nvPr>
        </p:nvSpPr>
        <p:spPr/>
        <p:txBody>
          <a:bodyPr/>
          <a:lstStyle/>
          <a:p>
            <a:pPr>
              <a:buClrTx/>
            </a:pPr>
            <a:r>
              <a:rPr lang="en-US" dirty="0" smtClean="0">
                <a:solidFill>
                  <a:schemeClr val="tx1">
                    <a:lumMod val="95000"/>
                    <a:lumOff val="5000"/>
                  </a:schemeClr>
                </a:solidFill>
              </a:rPr>
              <a:t>Absolutism </a:t>
            </a:r>
            <a:r>
              <a:rPr lang="en-US" dirty="0">
                <a:solidFill>
                  <a:schemeClr val="tx1">
                    <a:lumMod val="95000"/>
                    <a:lumOff val="5000"/>
                  </a:schemeClr>
                </a:solidFill>
              </a:rPr>
              <a:t>gives people clear guidelines for </a:t>
            </a:r>
            <a:r>
              <a:rPr lang="en-US" dirty="0" err="1">
                <a:solidFill>
                  <a:schemeClr val="tx1">
                    <a:lumMod val="95000"/>
                    <a:lumOff val="5000"/>
                  </a:schemeClr>
                </a:solidFill>
              </a:rPr>
              <a:t>behaviour</a:t>
            </a:r>
            <a:r>
              <a:rPr lang="en-US" dirty="0">
                <a:solidFill>
                  <a:schemeClr val="tx1">
                    <a:lumMod val="95000"/>
                    <a:lumOff val="5000"/>
                  </a:schemeClr>
                </a:solidFill>
              </a:rPr>
              <a:t> and accepts a universal set of absolutes. </a:t>
            </a:r>
            <a:endParaRPr lang="en-US" dirty="0" smtClean="0">
              <a:solidFill>
                <a:schemeClr val="tx1">
                  <a:lumMod val="95000"/>
                  <a:lumOff val="5000"/>
                </a:schemeClr>
              </a:solidFill>
            </a:endParaRPr>
          </a:p>
          <a:p>
            <a:pPr>
              <a:buClrTx/>
            </a:pPr>
            <a:r>
              <a:rPr lang="en-US" dirty="0" smtClean="0">
                <a:solidFill>
                  <a:schemeClr val="tx1">
                    <a:lumMod val="95000"/>
                    <a:lumOff val="5000"/>
                  </a:schemeClr>
                </a:solidFill>
              </a:rPr>
              <a:t>This </a:t>
            </a:r>
            <a:r>
              <a:rPr lang="en-US" dirty="0">
                <a:solidFill>
                  <a:schemeClr val="tx1">
                    <a:lumMod val="95000"/>
                    <a:lumOff val="5000"/>
                  </a:schemeClr>
                </a:solidFill>
              </a:rPr>
              <a:t>is a popular position for those who believe in a God who establishes moral order in the universe. </a:t>
            </a:r>
            <a:endParaRPr lang="en-US" dirty="0" smtClean="0">
              <a:solidFill>
                <a:schemeClr val="tx1">
                  <a:lumMod val="95000"/>
                  <a:lumOff val="5000"/>
                </a:schemeClr>
              </a:solidFill>
            </a:endParaRPr>
          </a:p>
          <a:p>
            <a:pPr>
              <a:buClrTx/>
            </a:pPr>
            <a:r>
              <a:rPr lang="en-US" dirty="0" smtClean="0">
                <a:solidFill>
                  <a:schemeClr val="tx1">
                    <a:lumMod val="95000"/>
                    <a:lumOff val="5000"/>
                  </a:schemeClr>
                </a:solidFill>
              </a:rPr>
              <a:t>This </a:t>
            </a:r>
            <a:r>
              <a:rPr lang="en-US" dirty="0">
                <a:solidFill>
                  <a:schemeClr val="tx1">
                    <a:lumMod val="95000"/>
                    <a:lumOff val="5000"/>
                  </a:schemeClr>
                </a:solidFill>
              </a:rPr>
              <a:t>approach is deontological. </a:t>
            </a:r>
            <a:endParaRPr lang="en-US" dirty="0" smtClean="0">
              <a:solidFill>
                <a:schemeClr val="tx1">
                  <a:lumMod val="95000"/>
                  <a:lumOff val="5000"/>
                </a:schemeClr>
              </a:solidFill>
            </a:endParaRPr>
          </a:p>
          <a:p>
            <a:pPr>
              <a:buClrTx/>
            </a:pPr>
            <a:r>
              <a:rPr lang="en-US" dirty="0" smtClean="0">
                <a:solidFill>
                  <a:schemeClr val="tx1">
                    <a:lumMod val="95000"/>
                    <a:lumOff val="5000"/>
                  </a:schemeClr>
                </a:solidFill>
              </a:rPr>
              <a:t>The </a:t>
            </a:r>
            <a:r>
              <a:rPr lang="en-US" dirty="0">
                <a:solidFill>
                  <a:schemeClr val="tx1">
                    <a:lumMod val="95000"/>
                    <a:lumOff val="5000"/>
                  </a:schemeClr>
                </a:solidFill>
              </a:rPr>
              <a:t>consequences of an action are not taken into consideration</a:t>
            </a:r>
            <a:r>
              <a:rPr lang="en-US" dirty="0" smtClean="0">
                <a:solidFill>
                  <a:schemeClr val="tx1">
                    <a:lumMod val="95000"/>
                    <a:lumOff val="5000"/>
                  </a:schemeClr>
                </a:solidFill>
              </a:rPr>
              <a:t>.</a:t>
            </a:r>
            <a:endParaRPr lang="en-GB" dirty="0">
              <a:solidFill>
                <a:schemeClr val="tx1">
                  <a:lumMod val="95000"/>
                  <a:lumOff val="5000"/>
                </a:schemeClr>
              </a:solidFill>
            </a:endParaRPr>
          </a:p>
        </p:txBody>
      </p:sp>
    </p:spTree>
    <p:extLst>
      <p:ext uri="{BB962C8B-B14F-4D97-AF65-F5344CB8AC3E}">
        <p14:creationId xmlns:p14="http://schemas.microsoft.com/office/powerpoint/2010/main" xmlns="" val="30754651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t>
            </a:r>
            <a:r>
              <a:rPr lang="en-US" dirty="0" smtClean="0"/>
              <a:t>ethical </a:t>
            </a:r>
            <a:r>
              <a:rPr lang="en-US" dirty="0"/>
              <a:t>a</a:t>
            </a:r>
            <a:r>
              <a:rPr lang="en-US" dirty="0" smtClean="0"/>
              <a:t>bsolutism?</a:t>
            </a:r>
            <a:endParaRPr lang="en-GB" dirty="0"/>
          </a:p>
        </p:txBody>
      </p:sp>
      <p:sp>
        <p:nvSpPr>
          <p:cNvPr id="3" name="Content Placeholder 2"/>
          <p:cNvSpPr>
            <a:spLocks noGrp="1"/>
          </p:cNvSpPr>
          <p:nvPr>
            <p:ph idx="1"/>
          </p:nvPr>
        </p:nvSpPr>
        <p:spPr/>
        <p:txBody>
          <a:bodyPr/>
          <a:lstStyle/>
          <a:p>
            <a:pPr>
              <a:buClrTx/>
            </a:pPr>
            <a:r>
              <a:rPr lang="en-US" dirty="0" smtClean="0">
                <a:solidFill>
                  <a:schemeClr val="tx1">
                    <a:lumMod val="95000"/>
                    <a:lumOff val="5000"/>
                  </a:schemeClr>
                </a:solidFill>
              </a:rPr>
              <a:t>Absolute </a:t>
            </a:r>
            <a:r>
              <a:rPr lang="en-US" dirty="0">
                <a:solidFill>
                  <a:schemeClr val="tx1">
                    <a:lumMod val="95000"/>
                    <a:lumOff val="5000"/>
                  </a:schemeClr>
                </a:solidFill>
              </a:rPr>
              <a:t>ethics allows </a:t>
            </a:r>
            <a:r>
              <a:rPr lang="en-US" dirty="0" err="1">
                <a:solidFill>
                  <a:schemeClr val="tx1">
                    <a:lumMod val="95000"/>
                    <a:lumOff val="5000"/>
                  </a:schemeClr>
                </a:solidFill>
              </a:rPr>
              <a:t>judgements</a:t>
            </a:r>
            <a:r>
              <a:rPr lang="en-US" dirty="0">
                <a:solidFill>
                  <a:schemeClr val="tx1">
                    <a:lumMod val="95000"/>
                    <a:lumOff val="5000"/>
                  </a:schemeClr>
                </a:solidFill>
              </a:rPr>
              <a:t> to be made about the actions of others – we can say the Holocaust was absolutely wrong. </a:t>
            </a:r>
            <a:endParaRPr lang="en-US" dirty="0" smtClean="0">
              <a:solidFill>
                <a:schemeClr val="tx1">
                  <a:lumMod val="95000"/>
                  <a:lumOff val="5000"/>
                </a:schemeClr>
              </a:solidFill>
            </a:endParaRPr>
          </a:p>
          <a:p>
            <a:pPr>
              <a:buClrTx/>
            </a:pPr>
            <a:r>
              <a:rPr lang="en-US" dirty="0" smtClean="0">
                <a:solidFill>
                  <a:schemeClr val="tx1">
                    <a:lumMod val="95000"/>
                    <a:lumOff val="5000"/>
                  </a:schemeClr>
                </a:solidFill>
              </a:rPr>
              <a:t>Absolute </a:t>
            </a:r>
            <a:r>
              <a:rPr lang="en-US" dirty="0">
                <a:solidFill>
                  <a:schemeClr val="tx1">
                    <a:lumMod val="95000"/>
                    <a:lumOff val="5000"/>
                  </a:schemeClr>
                </a:solidFill>
              </a:rPr>
              <a:t>ethics allows courts of law to exist and order to be maintained.</a:t>
            </a:r>
            <a:endParaRPr lang="en-GB" dirty="0">
              <a:solidFill>
                <a:schemeClr val="tx1">
                  <a:lumMod val="95000"/>
                  <a:lumOff val="5000"/>
                </a:schemeClr>
              </a:solidFill>
            </a:endParaRPr>
          </a:p>
          <a:p>
            <a:pPr>
              <a:buClrTx/>
            </a:pPr>
            <a:r>
              <a:rPr lang="en-US" dirty="0">
                <a:solidFill>
                  <a:schemeClr val="tx1">
                    <a:lumMod val="95000"/>
                    <a:lumOff val="5000"/>
                  </a:schemeClr>
                </a:solidFill>
              </a:rPr>
              <a:t>Where do these absolute laws come from? For a theist the answer is simple – they come from God. </a:t>
            </a:r>
            <a:endParaRPr lang="en-US" dirty="0" smtClean="0">
              <a:solidFill>
                <a:schemeClr val="tx1">
                  <a:lumMod val="95000"/>
                  <a:lumOff val="5000"/>
                </a:schemeClr>
              </a:solidFill>
            </a:endParaRPr>
          </a:p>
          <a:p>
            <a:pPr>
              <a:buClrTx/>
            </a:pPr>
            <a:r>
              <a:rPr lang="en-US" dirty="0" smtClean="0">
                <a:solidFill>
                  <a:schemeClr val="tx1">
                    <a:lumMod val="95000"/>
                    <a:lumOff val="5000"/>
                  </a:schemeClr>
                </a:solidFill>
              </a:rPr>
              <a:t>For </a:t>
            </a:r>
            <a:r>
              <a:rPr lang="en-US" dirty="0">
                <a:solidFill>
                  <a:schemeClr val="tx1">
                    <a:lumMod val="95000"/>
                    <a:lumOff val="5000"/>
                  </a:schemeClr>
                </a:solidFill>
              </a:rPr>
              <a:t>the agnostic or atheist the answer is more complicated – they just seem a priori in nature. </a:t>
            </a:r>
            <a:endParaRPr lang="en-GB" dirty="0">
              <a:solidFill>
                <a:schemeClr val="tx1">
                  <a:lumMod val="95000"/>
                  <a:lumOff val="5000"/>
                </a:schemeClr>
              </a:solidFill>
            </a:endParaRPr>
          </a:p>
        </p:txBody>
      </p:sp>
    </p:spTree>
    <p:extLst>
      <p:ext uri="{BB962C8B-B14F-4D97-AF65-F5344CB8AC3E}">
        <p14:creationId xmlns:p14="http://schemas.microsoft.com/office/powerpoint/2010/main" xmlns="" val="3025549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Moral </a:t>
            </a:r>
            <a:r>
              <a:rPr lang="en-US" dirty="0" smtClean="0"/>
              <a:t>absolutism </a:t>
            </a:r>
            <a:r>
              <a:rPr lang="en-US" dirty="0"/>
              <a:t>and r</a:t>
            </a:r>
            <a:r>
              <a:rPr lang="en-US" dirty="0" smtClean="0"/>
              <a:t>eligion</a:t>
            </a:r>
            <a:endParaRPr lang="en-GB" dirty="0"/>
          </a:p>
        </p:txBody>
      </p:sp>
      <p:sp>
        <p:nvSpPr>
          <p:cNvPr id="3" name="Content Placeholder 2"/>
          <p:cNvSpPr>
            <a:spLocks noGrp="1"/>
          </p:cNvSpPr>
          <p:nvPr>
            <p:ph idx="1"/>
          </p:nvPr>
        </p:nvSpPr>
        <p:spPr/>
        <p:txBody>
          <a:bodyPr/>
          <a:lstStyle/>
          <a:p>
            <a:pPr>
              <a:buClrTx/>
            </a:pPr>
            <a:r>
              <a:rPr lang="en-US" sz="2200" dirty="0">
                <a:solidFill>
                  <a:schemeClr val="tx1">
                    <a:lumMod val="95000"/>
                    <a:lumOff val="5000"/>
                  </a:schemeClr>
                </a:solidFill>
              </a:rPr>
              <a:t>Many religions have moral absolutist positions as they see laws as having been set by the deity or deities. </a:t>
            </a:r>
            <a:endParaRPr lang="en-US" sz="2200" dirty="0" smtClean="0">
              <a:solidFill>
                <a:schemeClr val="tx1">
                  <a:lumMod val="95000"/>
                  <a:lumOff val="5000"/>
                </a:schemeClr>
              </a:solidFill>
            </a:endParaRPr>
          </a:p>
          <a:p>
            <a:pPr>
              <a:buClrTx/>
            </a:pPr>
            <a:r>
              <a:rPr lang="en-US" sz="2200" dirty="0" smtClean="0">
                <a:solidFill>
                  <a:schemeClr val="tx1">
                    <a:lumMod val="95000"/>
                    <a:lumOff val="5000"/>
                  </a:schemeClr>
                </a:solidFill>
              </a:rPr>
              <a:t>Such </a:t>
            </a:r>
            <a:r>
              <a:rPr lang="en-US" sz="2200" dirty="0">
                <a:solidFill>
                  <a:schemeClr val="tx1">
                    <a:lumMod val="95000"/>
                    <a:lumOff val="5000"/>
                  </a:schemeClr>
                </a:solidFill>
              </a:rPr>
              <a:t>a position is seen as unchanging and perfect; for example, the Ten Commandments.</a:t>
            </a:r>
            <a:endParaRPr lang="en-GB" sz="2200" dirty="0">
              <a:solidFill>
                <a:schemeClr val="tx1">
                  <a:lumMod val="95000"/>
                  <a:lumOff val="5000"/>
                </a:schemeClr>
              </a:solidFill>
            </a:endParaRPr>
          </a:p>
          <a:p>
            <a:pPr>
              <a:buClrTx/>
            </a:pPr>
            <a:r>
              <a:rPr lang="en-US" sz="2200" dirty="0">
                <a:solidFill>
                  <a:schemeClr val="tx1">
                    <a:lumMod val="95000"/>
                    <a:lumOff val="5000"/>
                  </a:schemeClr>
                </a:solidFill>
              </a:rPr>
              <a:t>Today many Christians believe there is a hierarchy of absolutes – a view called ‘graded absolutism’. </a:t>
            </a:r>
            <a:endParaRPr lang="en-US" sz="2200" dirty="0" smtClean="0">
              <a:solidFill>
                <a:schemeClr val="tx1">
                  <a:lumMod val="95000"/>
                  <a:lumOff val="5000"/>
                </a:schemeClr>
              </a:solidFill>
            </a:endParaRPr>
          </a:p>
          <a:p>
            <a:pPr>
              <a:buClrTx/>
            </a:pPr>
            <a:r>
              <a:rPr lang="en-US" sz="2200" dirty="0" smtClean="0">
                <a:solidFill>
                  <a:schemeClr val="tx1">
                    <a:lumMod val="95000"/>
                    <a:lumOff val="5000"/>
                  </a:schemeClr>
                </a:solidFill>
              </a:rPr>
              <a:t>If </a:t>
            </a:r>
            <a:r>
              <a:rPr lang="en-US" sz="2200" dirty="0">
                <a:solidFill>
                  <a:schemeClr val="tx1">
                    <a:lumMod val="95000"/>
                    <a:lumOff val="5000"/>
                  </a:schemeClr>
                </a:solidFill>
              </a:rPr>
              <a:t>there is a conflict between two absolutes, it is our duty to obey the higher one: duty to God comes first, then duty to others, followed by duty to property.</a:t>
            </a:r>
            <a:r>
              <a:rPr lang="en-US" sz="2200" dirty="0"/>
              <a:t> </a:t>
            </a:r>
            <a:endParaRPr lang="en-GB" sz="2200" dirty="0"/>
          </a:p>
        </p:txBody>
      </p:sp>
    </p:spTree>
    <p:extLst>
      <p:ext uri="{BB962C8B-B14F-4D97-AF65-F5344CB8AC3E}">
        <p14:creationId xmlns:p14="http://schemas.microsoft.com/office/powerpoint/2010/main" xmlns="" val="14688309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Normative a</a:t>
            </a:r>
            <a:r>
              <a:rPr lang="en-US" dirty="0" smtClean="0"/>
              <a:t>bsolutism</a:t>
            </a:r>
            <a:endParaRPr lang="en-GB" dirty="0"/>
          </a:p>
        </p:txBody>
      </p:sp>
      <p:sp>
        <p:nvSpPr>
          <p:cNvPr id="3" name="Content Placeholder 2"/>
          <p:cNvSpPr>
            <a:spLocks noGrp="1"/>
          </p:cNvSpPr>
          <p:nvPr>
            <p:ph idx="1"/>
          </p:nvPr>
        </p:nvSpPr>
        <p:spPr/>
        <p:txBody>
          <a:bodyPr/>
          <a:lstStyle/>
          <a:p>
            <a:pPr>
              <a:buClrTx/>
            </a:pPr>
            <a:r>
              <a:rPr lang="en-US" dirty="0">
                <a:solidFill>
                  <a:schemeClr val="tx1">
                    <a:lumMod val="95000"/>
                    <a:lumOff val="5000"/>
                  </a:schemeClr>
                </a:solidFill>
              </a:rPr>
              <a:t>The two absolutist theories that </a:t>
            </a:r>
            <a:r>
              <a:rPr lang="en-US" dirty="0" smtClean="0">
                <a:solidFill>
                  <a:schemeClr val="tx1">
                    <a:lumMod val="95000"/>
                    <a:lumOff val="5000"/>
                  </a:schemeClr>
                </a:solidFill>
              </a:rPr>
              <a:t>you are studying are </a:t>
            </a:r>
            <a:r>
              <a:rPr lang="en-US" dirty="0">
                <a:solidFill>
                  <a:schemeClr val="tx1">
                    <a:lumMod val="95000"/>
                    <a:lumOff val="5000"/>
                  </a:schemeClr>
                </a:solidFill>
              </a:rPr>
              <a:t>Natural Law, which is a religious theory, and Kantian ethics, which is based on reason. </a:t>
            </a:r>
            <a:endParaRPr lang="en-US" dirty="0" smtClean="0">
              <a:solidFill>
                <a:schemeClr val="tx1">
                  <a:lumMod val="95000"/>
                  <a:lumOff val="5000"/>
                </a:schemeClr>
              </a:solidFill>
            </a:endParaRPr>
          </a:p>
          <a:p>
            <a:pPr>
              <a:buClrTx/>
            </a:pPr>
            <a:r>
              <a:rPr lang="en-US" dirty="0" smtClean="0">
                <a:solidFill>
                  <a:schemeClr val="tx1">
                    <a:lumMod val="95000"/>
                    <a:lumOff val="5000"/>
                  </a:schemeClr>
                </a:solidFill>
              </a:rPr>
              <a:t>However</a:t>
            </a:r>
            <a:r>
              <a:rPr lang="en-US" dirty="0">
                <a:solidFill>
                  <a:schemeClr val="tx1">
                    <a:lumMod val="95000"/>
                    <a:lumOff val="5000"/>
                  </a:schemeClr>
                </a:solidFill>
              </a:rPr>
              <a:t>, even theories which are relativist in practice contain an absolute core </a:t>
            </a:r>
            <a:r>
              <a:rPr lang="en-US" dirty="0" smtClean="0">
                <a:solidFill>
                  <a:schemeClr val="tx1">
                    <a:lumMod val="95000"/>
                    <a:lumOff val="5000"/>
                  </a:schemeClr>
                </a:solidFill>
              </a:rPr>
              <a:t>– </a:t>
            </a:r>
            <a:r>
              <a:rPr lang="en-US" dirty="0">
                <a:solidFill>
                  <a:schemeClr val="tx1">
                    <a:lumMod val="95000"/>
                    <a:lumOff val="5000"/>
                  </a:schemeClr>
                </a:solidFill>
              </a:rPr>
              <a:t>the greatest good for the greatest number in Utilitarianism and agape in Situation </a:t>
            </a:r>
            <a:r>
              <a:rPr lang="en-US" dirty="0" smtClean="0">
                <a:solidFill>
                  <a:schemeClr val="tx1">
                    <a:lumMod val="95000"/>
                    <a:lumOff val="5000"/>
                  </a:schemeClr>
                </a:solidFill>
              </a:rPr>
              <a:t>ethics</a:t>
            </a:r>
            <a:r>
              <a:rPr lang="en-US" dirty="0">
                <a:solidFill>
                  <a:schemeClr val="tx1">
                    <a:lumMod val="95000"/>
                    <a:lumOff val="5000"/>
                  </a:schemeClr>
                </a:solidFill>
              </a:rPr>
              <a:t>.</a:t>
            </a:r>
            <a:endParaRPr lang="en-GB" dirty="0">
              <a:solidFill>
                <a:schemeClr val="tx1">
                  <a:lumMod val="95000"/>
                  <a:lumOff val="5000"/>
                </a:schemeClr>
              </a:solidFill>
            </a:endParaRPr>
          </a:p>
          <a:p>
            <a:endParaRPr lang="en-GB" dirty="0"/>
          </a:p>
        </p:txBody>
      </p:sp>
    </p:spTree>
    <p:extLst>
      <p:ext uri="{BB962C8B-B14F-4D97-AF65-F5344CB8AC3E}">
        <p14:creationId xmlns:p14="http://schemas.microsoft.com/office/powerpoint/2010/main" xmlns="" val="23328545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Strengths of a</a:t>
            </a:r>
            <a:r>
              <a:rPr lang="en-US" dirty="0" smtClean="0"/>
              <a:t>bsolutism</a:t>
            </a:r>
            <a:endParaRPr lang="en-GB" dirty="0"/>
          </a:p>
        </p:txBody>
      </p:sp>
      <p:sp>
        <p:nvSpPr>
          <p:cNvPr id="3" name="Content Placeholder 2"/>
          <p:cNvSpPr>
            <a:spLocks noGrp="1"/>
          </p:cNvSpPr>
          <p:nvPr>
            <p:ph idx="1"/>
          </p:nvPr>
        </p:nvSpPr>
        <p:spPr/>
        <p:txBody>
          <a:bodyPr/>
          <a:lstStyle/>
          <a:p>
            <a:pPr>
              <a:buClrTx/>
            </a:pPr>
            <a:r>
              <a:rPr lang="en-US" dirty="0" smtClean="0">
                <a:solidFill>
                  <a:schemeClr val="tx1">
                    <a:lumMod val="95000"/>
                    <a:lumOff val="5000"/>
                  </a:schemeClr>
                </a:solidFill>
              </a:rPr>
              <a:t>Absolutism </a:t>
            </a:r>
            <a:r>
              <a:rPr lang="en-US" dirty="0">
                <a:solidFill>
                  <a:schemeClr val="tx1">
                    <a:lumMod val="95000"/>
                    <a:lumOff val="5000"/>
                  </a:schemeClr>
                </a:solidFill>
              </a:rPr>
              <a:t>gives a fixed ethical code by which to measure actions.</a:t>
            </a:r>
            <a:endParaRPr lang="en-GB" dirty="0">
              <a:solidFill>
                <a:schemeClr val="tx1">
                  <a:lumMod val="95000"/>
                  <a:lumOff val="5000"/>
                </a:schemeClr>
              </a:solidFill>
            </a:endParaRPr>
          </a:p>
          <a:p>
            <a:pPr>
              <a:buClrTx/>
            </a:pPr>
            <a:r>
              <a:rPr lang="en-US" dirty="0" smtClean="0">
                <a:solidFill>
                  <a:schemeClr val="tx1">
                    <a:lumMod val="95000"/>
                    <a:lumOff val="5000"/>
                  </a:schemeClr>
                </a:solidFill>
              </a:rPr>
              <a:t>One </a:t>
            </a:r>
            <a:r>
              <a:rPr lang="en-US" dirty="0">
                <a:solidFill>
                  <a:schemeClr val="tx1">
                    <a:lumMod val="95000"/>
                    <a:lumOff val="5000"/>
                  </a:schemeClr>
                </a:solidFill>
              </a:rPr>
              <a:t>culture can judge that the actions of another are wrong (e.g. genocide) and then act on that </a:t>
            </a:r>
            <a:r>
              <a:rPr lang="en-US" dirty="0" err="1">
                <a:solidFill>
                  <a:schemeClr val="tx1">
                    <a:lumMod val="95000"/>
                    <a:lumOff val="5000"/>
                  </a:schemeClr>
                </a:solidFill>
              </a:rPr>
              <a:t>judgement</a:t>
            </a:r>
            <a:r>
              <a:rPr lang="en-US" dirty="0">
                <a:solidFill>
                  <a:schemeClr val="tx1">
                    <a:lumMod val="95000"/>
                    <a:lumOff val="5000"/>
                  </a:schemeClr>
                </a:solidFill>
              </a:rPr>
              <a:t>.</a:t>
            </a:r>
            <a:endParaRPr lang="en-GB" dirty="0">
              <a:solidFill>
                <a:schemeClr val="tx1">
                  <a:lumMod val="95000"/>
                  <a:lumOff val="5000"/>
                </a:schemeClr>
              </a:solidFill>
            </a:endParaRPr>
          </a:p>
          <a:p>
            <a:pPr>
              <a:buClrTx/>
            </a:pPr>
            <a:r>
              <a:rPr lang="en-US" dirty="0" smtClean="0">
                <a:solidFill>
                  <a:schemeClr val="tx1">
                    <a:lumMod val="95000"/>
                    <a:lumOff val="5000"/>
                  </a:schemeClr>
                </a:solidFill>
              </a:rPr>
              <a:t>Absolutism </a:t>
            </a:r>
            <a:r>
              <a:rPr lang="en-US" dirty="0">
                <a:solidFill>
                  <a:schemeClr val="tx1">
                    <a:lumMod val="95000"/>
                    <a:lumOff val="5000"/>
                  </a:schemeClr>
                </a:solidFill>
              </a:rPr>
              <a:t>can support universal laws such as the United Nations Declaration of Human Rights.</a:t>
            </a:r>
            <a:endParaRPr lang="en-GB" dirty="0">
              <a:solidFill>
                <a:schemeClr val="tx1">
                  <a:lumMod val="95000"/>
                  <a:lumOff val="5000"/>
                </a:schemeClr>
              </a:solidFill>
            </a:endParaRPr>
          </a:p>
          <a:p>
            <a:pPr>
              <a:buClrTx/>
            </a:pPr>
            <a:r>
              <a:rPr lang="en-US" dirty="0" smtClean="0">
                <a:solidFill>
                  <a:schemeClr val="tx1">
                    <a:lumMod val="95000"/>
                    <a:lumOff val="5000"/>
                  </a:schemeClr>
                </a:solidFill>
              </a:rPr>
              <a:t>Absolutism </a:t>
            </a:r>
            <a:r>
              <a:rPr lang="en-US" dirty="0">
                <a:solidFill>
                  <a:schemeClr val="tx1">
                    <a:lumMod val="95000"/>
                    <a:lumOff val="5000"/>
                  </a:schemeClr>
                </a:solidFill>
              </a:rPr>
              <a:t>may often be seen as an impossible ideal.</a:t>
            </a:r>
            <a:endParaRPr lang="en-GB" dirty="0">
              <a:solidFill>
                <a:schemeClr val="tx1">
                  <a:lumMod val="95000"/>
                  <a:lumOff val="5000"/>
                </a:schemeClr>
              </a:solidFill>
            </a:endParaRPr>
          </a:p>
          <a:p>
            <a:endParaRPr lang="en-GB" dirty="0"/>
          </a:p>
        </p:txBody>
      </p:sp>
    </p:spTree>
    <p:extLst>
      <p:ext uri="{BB962C8B-B14F-4D97-AF65-F5344CB8AC3E}">
        <p14:creationId xmlns:p14="http://schemas.microsoft.com/office/powerpoint/2010/main" xmlns="" val="3138863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dirty="0"/>
              <a:t>What is </a:t>
            </a:r>
            <a:r>
              <a:rPr lang="en-US" dirty="0" smtClean="0"/>
              <a:t>ethical </a:t>
            </a:r>
            <a:r>
              <a:rPr lang="en-US" dirty="0"/>
              <a:t>r</a:t>
            </a:r>
            <a:r>
              <a:rPr lang="en-US" dirty="0" smtClean="0"/>
              <a:t>elativism</a:t>
            </a:r>
            <a:r>
              <a:rPr lang="en-US" dirty="0"/>
              <a:t>?</a:t>
            </a:r>
            <a:endParaRPr lang="en-GB" dirty="0"/>
          </a:p>
        </p:txBody>
      </p:sp>
      <p:sp>
        <p:nvSpPr>
          <p:cNvPr id="4099" name="Rectangle 3"/>
          <p:cNvSpPr>
            <a:spLocks noGrp="1" noChangeArrowheads="1"/>
          </p:cNvSpPr>
          <p:nvPr>
            <p:ph type="body" idx="1"/>
          </p:nvPr>
        </p:nvSpPr>
        <p:spPr/>
        <p:txBody>
          <a:bodyPr/>
          <a:lstStyle/>
          <a:p>
            <a:pPr>
              <a:buClrTx/>
            </a:pPr>
            <a:r>
              <a:rPr lang="en-US" sz="2200" dirty="0">
                <a:solidFill>
                  <a:schemeClr val="tx1">
                    <a:lumMod val="95000"/>
                    <a:lumOff val="5000"/>
                  </a:schemeClr>
                </a:solidFill>
              </a:rPr>
              <a:t>We all make ethical </a:t>
            </a:r>
            <a:r>
              <a:rPr lang="en-US" sz="2200" dirty="0" err="1">
                <a:solidFill>
                  <a:schemeClr val="tx1">
                    <a:lumMod val="95000"/>
                    <a:lumOff val="5000"/>
                  </a:schemeClr>
                </a:solidFill>
              </a:rPr>
              <a:t>judgements</a:t>
            </a:r>
            <a:r>
              <a:rPr lang="en-US" sz="2200" dirty="0">
                <a:solidFill>
                  <a:schemeClr val="tx1">
                    <a:lumMod val="95000"/>
                    <a:lumOff val="5000"/>
                  </a:schemeClr>
                </a:solidFill>
              </a:rPr>
              <a:t> about what we consider to be right and wrong and we often have different views about ethical issues. </a:t>
            </a:r>
            <a:endParaRPr lang="en-US" sz="2200" dirty="0" smtClean="0">
              <a:solidFill>
                <a:schemeClr val="tx1">
                  <a:lumMod val="95000"/>
                  <a:lumOff val="5000"/>
                </a:schemeClr>
              </a:solidFill>
            </a:endParaRPr>
          </a:p>
          <a:p>
            <a:pPr>
              <a:buClrTx/>
            </a:pPr>
            <a:r>
              <a:rPr lang="en-US" sz="2200" dirty="0" smtClean="0">
                <a:solidFill>
                  <a:schemeClr val="tx1">
                    <a:lumMod val="95000"/>
                    <a:lumOff val="5000"/>
                  </a:schemeClr>
                </a:solidFill>
              </a:rPr>
              <a:t>We </a:t>
            </a:r>
            <a:r>
              <a:rPr lang="en-US" sz="2200" dirty="0">
                <a:solidFill>
                  <a:schemeClr val="tx1">
                    <a:lumMod val="95000"/>
                    <a:lumOff val="5000"/>
                  </a:schemeClr>
                </a:solidFill>
              </a:rPr>
              <a:t>make </a:t>
            </a:r>
            <a:r>
              <a:rPr lang="en-US" sz="2200" dirty="0" err="1">
                <a:solidFill>
                  <a:schemeClr val="tx1">
                    <a:lumMod val="95000"/>
                    <a:lumOff val="5000"/>
                  </a:schemeClr>
                </a:solidFill>
              </a:rPr>
              <a:t>judgements</a:t>
            </a:r>
            <a:r>
              <a:rPr lang="en-US" sz="2200" dirty="0">
                <a:solidFill>
                  <a:schemeClr val="tx1">
                    <a:lumMod val="95000"/>
                    <a:lumOff val="5000"/>
                  </a:schemeClr>
                </a:solidFill>
              </a:rPr>
              <a:t> about actions or </a:t>
            </a:r>
            <a:r>
              <a:rPr lang="en-US" sz="2200" dirty="0" err="1">
                <a:solidFill>
                  <a:schemeClr val="tx1">
                    <a:lumMod val="95000"/>
                    <a:lumOff val="5000"/>
                  </a:schemeClr>
                </a:solidFill>
              </a:rPr>
              <a:t>behaviour</a:t>
            </a:r>
            <a:r>
              <a:rPr lang="en-US" sz="2200" dirty="0">
                <a:solidFill>
                  <a:schemeClr val="tx1">
                    <a:lumMod val="95000"/>
                    <a:lumOff val="5000"/>
                  </a:schemeClr>
                </a:solidFill>
              </a:rPr>
              <a:t> as being absolutely wrong in all circumstances </a:t>
            </a:r>
            <a:r>
              <a:rPr lang="en-US" sz="2200" dirty="0" smtClean="0">
                <a:solidFill>
                  <a:schemeClr val="tx1">
                    <a:lumMod val="95000"/>
                    <a:lumOff val="5000"/>
                  </a:schemeClr>
                </a:solidFill>
              </a:rPr>
              <a:t>– </a:t>
            </a:r>
            <a:r>
              <a:rPr lang="en-US" sz="2200" dirty="0">
                <a:solidFill>
                  <a:schemeClr val="tx1">
                    <a:lumMod val="95000"/>
                    <a:lumOff val="5000"/>
                  </a:schemeClr>
                </a:solidFill>
              </a:rPr>
              <a:t>this is absolute </a:t>
            </a:r>
            <a:r>
              <a:rPr lang="en-US" sz="2200" dirty="0" smtClean="0">
                <a:solidFill>
                  <a:schemeClr val="tx1">
                    <a:lumMod val="95000"/>
                    <a:lumOff val="5000"/>
                  </a:schemeClr>
                </a:solidFill>
              </a:rPr>
              <a:t>ethics, </a:t>
            </a:r>
            <a:r>
              <a:rPr lang="en-US" sz="2200" dirty="0">
                <a:solidFill>
                  <a:schemeClr val="tx1">
                    <a:lumMod val="95000"/>
                    <a:lumOff val="5000"/>
                  </a:schemeClr>
                </a:solidFill>
              </a:rPr>
              <a:t>which takes a deontological approach. </a:t>
            </a:r>
            <a:endParaRPr lang="en-US" sz="2200" dirty="0" smtClean="0">
              <a:solidFill>
                <a:schemeClr val="tx1">
                  <a:lumMod val="95000"/>
                  <a:lumOff val="5000"/>
                </a:schemeClr>
              </a:solidFill>
            </a:endParaRPr>
          </a:p>
          <a:p>
            <a:pPr>
              <a:buClrTx/>
            </a:pPr>
            <a:r>
              <a:rPr lang="en-US" sz="2200" dirty="0" smtClean="0">
                <a:solidFill>
                  <a:schemeClr val="tx1">
                    <a:lumMod val="95000"/>
                    <a:lumOff val="5000"/>
                  </a:schemeClr>
                </a:solidFill>
              </a:rPr>
              <a:t>An </a:t>
            </a:r>
            <a:r>
              <a:rPr lang="en-US" sz="2200" dirty="0">
                <a:solidFill>
                  <a:schemeClr val="tx1">
                    <a:lumMod val="95000"/>
                    <a:lumOff val="5000"/>
                  </a:schemeClr>
                </a:solidFill>
              </a:rPr>
              <a:t>ethical relativist, on the other hand, believes that there are circumstances and situations in which actions or </a:t>
            </a:r>
            <a:r>
              <a:rPr lang="en-US" sz="2200" dirty="0" err="1">
                <a:solidFill>
                  <a:schemeClr val="tx1">
                    <a:lumMod val="95000"/>
                    <a:lumOff val="5000"/>
                  </a:schemeClr>
                </a:solidFill>
              </a:rPr>
              <a:t>behaviour</a:t>
            </a:r>
            <a:r>
              <a:rPr lang="en-US" sz="2200" dirty="0">
                <a:solidFill>
                  <a:schemeClr val="tx1">
                    <a:lumMod val="95000"/>
                    <a:lumOff val="5000"/>
                  </a:schemeClr>
                </a:solidFill>
              </a:rPr>
              <a:t> that are usually considered to be </a:t>
            </a:r>
            <a:r>
              <a:rPr lang="en-US" sz="2200" dirty="0" smtClean="0">
                <a:solidFill>
                  <a:schemeClr val="tx1">
                    <a:lumMod val="95000"/>
                    <a:lumOff val="5000"/>
                  </a:schemeClr>
                </a:solidFill>
              </a:rPr>
              <a:t>‘wrong’ </a:t>
            </a:r>
            <a:r>
              <a:rPr lang="en-US" sz="2200" dirty="0">
                <a:solidFill>
                  <a:schemeClr val="tx1">
                    <a:lumMod val="95000"/>
                    <a:lumOff val="5000"/>
                  </a:schemeClr>
                </a:solidFill>
              </a:rPr>
              <a:t>can be considered to be </a:t>
            </a:r>
            <a:r>
              <a:rPr lang="en-US" sz="2200" dirty="0" smtClean="0">
                <a:solidFill>
                  <a:schemeClr val="tx1">
                    <a:lumMod val="95000"/>
                    <a:lumOff val="5000"/>
                  </a:schemeClr>
                </a:solidFill>
              </a:rPr>
              <a:t>‘right’.</a:t>
            </a:r>
            <a:endParaRPr lang="en-GB" sz="2200"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Weaknesses </a:t>
            </a:r>
            <a:r>
              <a:rPr lang="en-US"/>
              <a:t>of </a:t>
            </a:r>
            <a:r>
              <a:rPr lang="en-US" dirty="0"/>
              <a:t>a</a:t>
            </a:r>
            <a:r>
              <a:rPr lang="en-US" smtClean="0"/>
              <a:t>bsolutism</a:t>
            </a:r>
            <a:endParaRPr lang="en-GB" dirty="0"/>
          </a:p>
        </p:txBody>
      </p:sp>
      <p:sp>
        <p:nvSpPr>
          <p:cNvPr id="3" name="Content Placeholder 2"/>
          <p:cNvSpPr>
            <a:spLocks noGrp="1"/>
          </p:cNvSpPr>
          <p:nvPr>
            <p:ph idx="1"/>
          </p:nvPr>
        </p:nvSpPr>
        <p:spPr/>
        <p:txBody>
          <a:bodyPr/>
          <a:lstStyle/>
          <a:p>
            <a:pPr>
              <a:buClrTx/>
            </a:pPr>
            <a:r>
              <a:rPr lang="en-US" dirty="0" smtClean="0">
                <a:solidFill>
                  <a:schemeClr val="tx1">
                    <a:lumMod val="95000"/>
                    <a:lumOff val="5000"/>
                  </a:schemeClr>
                </a:solidFill>
              </a:rPr>
              <a:t>Absolutism </a:t>
            </a:r>
            <a:r>
              <a:rPr lang="en-US" dirty="0">
                <a:solidFill>
                  <a:schemeClr val="tx1">
                    <a:lumMod val="95000"/>
                    <a:lumOff val="5000"/>
                  </a:schemeClr>
                </a:solidFill>
              </a:rPr>
              <a:t>does not take into account the circumstances of each situation.</a:t>
            </a:r>
            <a:endParaRPr lang="en-GB" dirty="0">
              <a:solidFill>
                <a:schemeClr val="tx1">
                  <a:lumMod val="95000"/>
                  <a:lumOff val="5000"/>
                </a:schemeClr>
              </a:solidFill>
            </a:endParaRPr>
          </a:p>
          <a:p>
            <a:pPr>
              <a:buClrTx/>
            </a:pPr>
            <a:r>
              <a:rPr lang="en-US" dirty="0" smtClean="0">
                <a:solidFill>
                  <a:schemeClr val="tx1">
                    <a:lumMod val="95000"/>
                    <a:lumOff val="5000"/>
                  </a:schemeClr>
                </a:solidFill>
              </a:rPr>
              <a:t>Absolutists </a:t>
            </a:r>
            <a:r>
              <a:rPr lang="en-US" dirty="0">
                <a:solidFill>
                  <a:schemeClr val="tx1">
                    <a:lumMod val="95000"/>
                    <a:lumOff val="5000"/>
                  </a:schemeClr>
                </a:solidFill>
              </a:rPr>
              <a:t>can seem intolerant of cultural diversity.</a:t>
            </a:r>
            <a:endParaRPr lang="en-GB" dirty="0">
              <a:solidFill>
                <a:schemeClr val="tx1">
                  <a:lumMod val="95000"/>
                  <a:lumOff val="5000"/>
                </a:schemeClr>
              </a:solidFill>
            </a:endParaRPr>
          </a:p>
          <a:p>
            <a:pPr>
              <a:buClrTx/>
            </a:pPr>
            <a:r>
              <a:rPr lang="en-US" dirty="0" smtClean="0">
                <a:solidFill>
                  <a:schemeClr val="tx1">
                    <a:lumMod val="95000"/>
                    <a:lumOff val="5000"/>
                  </a:schemeClr>
                </a:solidFill>
              </a:rPr>
              <a:t>How </a:t>
            </a:r>
            <a:r>
              <a:rPr lang="en-US" dirty="0">
                <a:solidFill>
                  <a:schemeClr val="tx1">
                    <a:lumMod val="95000"/>
                    <a:lumOff val="5000"/>
                  </a:schemeClr>
                </a:solidFill>
              </a:rPr>
              <a:t>do we actually know what absolute morals are, as all sources of morality are open to human interpretation?</a:t>
            </a:r>
            <a:endParaRPr lang="en-GB" dirty="0">
              <a:solidFill>
                <a:schemeClr val="tx1">
                  <a:lumMod val="95000"/>
                  <a:lumOff val="5000"/>
                </a:schemeClr>
              </a:solidFill>
            </a:endParaRPr>
          </a:p>
          <a:p>
            <a:endParaRPr lang="en-GB" dirty="0"/>
          </a:p>
        </p:txBody>
      </p:sp>
    </p:spTree>
    <p:extLst>
      <p:ext uri="{BB962C8B-B14F-4D97-AF65-F5344CB8AC3E}">
        <p14:creationId xmlns:p14="http://schemas.microsoft.com/office/powerpoint/2010/main" xmlns="" val="2127456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dirty="0"/>
              <a:t>What is </a:t>
            </a:r>
            <a:r>
              <a:rPr lang="en-US" dirty="0" smtClean="0"/>
              <a:t>ethical </a:t>
            </a:r>
            <a:r>
              <a:rPr lang="en-US" dirty="0"/>
              <a:t>r</a:t>
            </a:r>
            <a:r>
              <a:rPr lang="en-US" dirty="0" smtClean="0"/>
              <a:t>elativism</a:t>
            </a:r>
            <a:r>
              <a:rPr lang="en-US" dirty="0"/>
              <a:t>?</a:t>
            </a:r>
            <a:endParaRPr lang="en-GB" dirty="0"/>
          </a:p>
        </p:txBody>
      </p:sp>
      <p:sp>
        <p:nvSpPr>
          <p:cNvPr id="4099" name="Rectangle 3"/>
          <p:cNvSpPr>
            <a:spLocks noGrp="1" noChangeArrowheads="1"/>
          </p:cNvSpPr>
          <p:nvPr>
            <p:ph type="body" idx="1"/>
          </p:nvPr>
        </p:nvSpPr>
        <p:spPr>
          <a:xfrm>
            <a:off x="406400" y="1412776"/>
            <a:ext cx="8205788" cy="4378424"/>
          </a:xfrm>
        </p:spPr>
        <p:txBody>
          <a:bodyPr/>
          <a:lstStyle/>
          <a:p>
            <a:pPr>
              <a:buClr>
                <a:schemeClr val="tx1"/>
              </a:buClr>
            </a:pPr>
            <a:r>
              <a:rPr lang="en-US" sz="2000" dirty="0">
                <a:solidFill>
                  <a:schemeClr val="tx1">
                    <a:lumMod val="95000"/>
                    <a:lumOff val="5000"/>
                  </a:schemeClr>
                </a:solidFill>
              </a:rPr>
              <a:t>There are basically two sorts of ethical relativism: cultural relativism which says that right and wrong, good and evil are relative to a culture, to a way of life that is </a:t>
            </a:r>
            <a:r>
              <a:rPr lang="en-US" sz="2000" dirty="0" err="1">
                <a:solidFill>
                  <a:schemeClr val="tx1">
                    <a:lumMod val="95000"/>
                    <a:lumOff val="5000"/>
                  </a:schemeClr>
                </a:solidFill>
              </a:rPr>
              <a:t>practised</a:t>
            </a:r>
            <a:r>
              <a:rPr lang="en-US" sz="2000" dirty="0">
                <a:solidFill>
                  <a:schemeClr val="tx1">
                    <a:lumMod val="95000"/>
                    <a:lumOff val="5000"/>
                  </a:schemeClr>
                </a:solidFill>
              </a:rPr>
              <a:t> by a whole group of people; individual relativism which says that right and wrong, good and evil are relative to the preferences of an individual. </a:t>
            </a:r>
            <a:endParaRPr lang="en-US" sz="2000" dirty="0" smtClean="0">
              <a:solidFill>
                <a:schemeClr val="tx1">
                  <a:lumMod val="95000"/>
                  <a:lumOff val="5000"/>
                </a:schemeClr>
              </a:solidFill>
            </a:endParaRPr>
          </a:p>
          <a:p>
            <a:pPr>
              <a:buClr>
                <a:schemeClr val="tx1"/>
              </a:buClr>
            </a:pPr>
            <a:r>
              <a:rPr lang="en-US" sz="2000" dirty="0" smtClean="0">
                <a:solidFill>
                  <a:schemeClr val="tx1">
                    <a:lumMod val="95000"/>
                    <a:lumOff val="5000"/>
                  </a:schemeClr>
                </a:solidFill>
              </a:rPr>
              <a:t>Both </a:t>
            </a:r>
            <a:r>
              <a:rPr lang="en-US" sz="2000" dirty="0">
                <a:solidFill>
                  <a:schemeClr val="tx1">
                    <a:lumMod val="95000"/>
                    <a:lumOff val="5000"/>
                  </a:schemeClr>
                </a:solidFill>
              </a:rPr>
              <a:t>cultural and individual relativism hold that there are no universally valid moral principles. All principles and values are relative to a particular culture or age. </a:t>
            </a:r>
            <a:endParaRPr lang="en-US" sz="2000" dirty="0" smtClean="0">
              <a:solidFill>
                <a:schemeClr val="tx1">
                  <a:lumMod val="95000"/>
                  <a:lumOff val="5000"/>
                </a:schemeClr>
              </a:solidFill>
            </a:endParaRPr>
          </a:p>
          <a:p>
            <a:pPr>
              <a:buClr>
                <a:schemeClr val="tx1"/>
              </a:buClr>
            </a:pPr>
            <a:r>
              <a:rPr lang="en-US" sz="2000" dirty="0" smtClean="0">
                <a:solidFill>
                  <a:schemeClr val="tx1">
                    <a:lumMod val="95000"/>
                    <a:lumOff val="5000"/>
                  </a:schemeClr>
                </a:solidFill>
              </a:rPr>
              <a:t>Ethical </a:t>
            </a:r>
            <a:r>
              <a:rPr lang="en-US" sz="2000" dirty="0">
                <a:solidFill>
                  <a:schemeClr val="tx1">
                    <a:lumMod val="95000"/>
                    <a:lumOff val="5000"/>
                  </a:schemeClr>
                </a:solidFill>
              </a:rPr>
              <a:t>relativism means that there is no such thing as good ‘in itself’, but if an action seems good to you and bad to me, that is it, and there is no objective basis for us to discover the truth. </a:t>
            </a:r>
            <a:endParaRPr lang="en-GB" sz="2000" dirty="0">
              <a:solidFill>
                <a:schemeClr val="tx1">
                  <a:lumMod val="95000"/>
                  <a:lumOff val="5000"/>
                </a:schemeClr>
              </a:solidFill>
            </a:endParaRPr>
          </a:p>
        </p:txBody>
      </p:sp>
    </p:spTree>
    <p:extLst>
      <p:ext uri="{BB962C8B-B14F-4D97-AF65-F5344CB8AC3E}">
        <p14:creationId xmlns:p14="http://schemas.microsoft.com/office/powerpoint/2010/main" xmlns="" val="29345516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dirty="0"/>
              <a:t>Cultural </a:t>
            </a:r>
            <a:r>
              <a:rPr lang="en-US" dirty="0" smtClean="0"/>
              <a:t>relativism</a:t>
            </a:r>
            <a:endParaRPr lang="en-GB" dirty="0"/>
          </a:p>
        </p:txBody>
      </p:sp>
      <p:sp>
        <p:nvSpPr>
          <p:cNvPr id="4099" name="Rectangle 3"/>
          <p:cNvSpPr>
            <a:spLocks noGrp="1" noChangeArrowheads="1"/>
          </p:cNvSpPr>
          <p:nvPr>
            <p:ph type="body" idx="1"/>
          </p:nvPr>
        </p:nvSpPr>
        <p:spPr/>
        <p:txBody>
          <a:bodyPr/>
          <a:lstStyle/>
          <a:p>
            <a:pPr>
              <a:buClrTx/>
            </a:pPr>
            <a:r>
              <a:rPr lang="en-US" sz="2000" dirty="0">
                <a:solidFill>
                  <a:schemeClr val="tx1">
                    <a:lumMod val="95000"/>
                    <a:lumOff val="5000"/>
                  </a:schemeClr>
                </a:solidFill>
              </a:rPr>
              <a:t>You do not need to be an anthropologist to know that throughout the world there are many different ideas about how to behave and there always seem to be clashes of moral codes between one culture and another. </a:t>
            </a:r>
            <a:endParaRPr lang="en-US" sz="2000" dirty="0" smtClean="0">
              <a:solidFill>
                <a:schemeClr val="tx1">
                  <a:lumMod val="95000"/>
                  <a:lumOff val="5000"/>
                </a:schemeClr>
              </a:solidFill>
            </a:endParaRPr>
          </a:p>
          <a:p>
            <a:pPr>
              <a:buClrTx/>
            </a:pPr>
            <a:r>
              <a:rPr lang="en-US" sz="2000" dirty="0" smtClean="0">
                <a:solidFill>
                  <a:schemeClr val="tx1">
                    <a:lumMod val="95000"/>
                    <a:lumOff val="5000"/>
                  </a:schemeClr>
                </a:solidFill>
              </a:rPr>
              <a:t>To </a:t>
            </a:r>
            <a:r>
              <a:rPr lang="en-US" sz="2000" dirty="0" smtClean="0">
                <a:solidFill>
                  <a:schemeClr val="tx1">
                    <a:lumMod val="95000"/>
                    <a:lumOff val="5000"/>
                  </a:schemeClr>
                </a:solidFill>
              </a:rPr>
              <a:t>many people </a:t>
            </a:r>
            <a:r>
              <a:rPr lang="en-US" sz="2000" dirty="0">
                <a:solidFill>
                  <a:schemeClr val="tx1">
                    <a:lumMod val="95000"/>
                    <a:lumOff val="5000"/>
                  </a:schemeClr>
                </a:solidFill>
              </a:rPr>
              <a:t>it seems obscene to chop off a man’s hand as punishment for theft or to stone somebody for </a:t>
            </a:r>
            <a:r>
              <a:rPr lang="en-US" sz="2000" dirty="0" smtClean="0">
                <a:solidFill>
                  <a:schemeClr val="tx1">
                    <a:lumMod val="95000"/>
                    <a:lumOff val="5000"/>
                  </a:schemeClr>
                </a:solidFill>
              </a:rPr>
              <a:t>adultery, </a:t>
            </a:r>
            <a:r>
              <a:rPr lang="en-US" sz="2000" dirty="0">
                <a:solidFill>
                  <a:schemeClr val="tx1">
                    <a:lumMod val="95000"/>
                    <a:lumOff val="5000"/>
                  </a:schemeClr>
                </a:solidFill>
              </a:rPr>
              <a:t>yet to many Muslims this is simply the required punishment, and they on their </a:t>
            </a:r>
            <a:r>
              <a:rPr lang="en-US" sz="2000">
                <a:solidFill>
                  <a:schemeClr val="tx1">
                    <a:lumMod val="95000"/>
                    <a:lumOff val="5000"/>
                  </a:schemeClr>
                </a:solidFill>
              </a:rPr>
              <a:t>part </a:t>
            </a:r>
            <a:r>
              <a:rPr lang="en-US" sz="2000" smtClean="0">
                <a:solidFill>
                  <a:schemeClr val="tx1">
                    <a:lumMod val="95000"/>
                    <a:lumOff val="5000"/>
                  </a:schemeClr>
                </a:solidFill>
              </a:rPr>
              <a:t>may </a:t>
            </a:r>
            <a:r>
              <a:rPr lang="en-US" sz="2000" dirty="0">
                <a:solidFill>
                  <a:schemeClr val="tx1">
                    <a:lumMod val="95000"/>
                    <a:lumOff val="5000"/>
                  </a:schemeClr>
                </a:solidFill>
              </a:rPr>
              <a:t>condemn what they see as the excessive liberalism and immorality of Western societies</a:t>
            </a:r>
            <a:r>
              <a:rPr lang="en-US" sz="2000" dirty="0" smtClean="0">
                <a:solidFill>
                  <a:schemeClr val="tx1">
                    <a:lumMod val="95000"/>
                    <a:lumOff val="5000"/>
                  </a:schemeClr>
                </a:solidFill>
              </a:rPr>
              <a:t>.</a:t>
            </a:r>
            <a:r>
              <a:rPr lang="en-US" sz="2000" b="1" dirty="0">
                <a:solidFill>
                  <a:schemeClr val="tx1">
                    <a:lumMod val="95000"/>
                    <a:lumOff val="5000"/>
                  </a:schemeClr>
                </a:solidFill>
              </a:rPr>
              <a:t> </a:t>
            </a:r>
            <a:endParaRPr lang="en-GB" sz="2000" dirty="0">
              <a:solidFill>
                <a:schemeClr val="tx1">
                  <a:lumMod val="95000"/>
                  <a:lumOff val="5000"/>
                </a:schemeClr>
              </a:solidFill>
            </a:endParaRPr>
          </a:p>
          <a:p>
            <a:pPr>
              <a:buClrTx/>
            </a:pPr>
            <a:r>
              <a:rPr lang="en-US" sz="2000" dirty="0">
                <a:solidFill>
                  <a:schemeClr val="tx1">
                    <a:lumMod val="95000"/>
                    <a:lumOff val="5000"/>
                  </a:schemeClr>
                </a:solidFill>
              </a:rPr>
              <a:t>This is what is known as the </a:t>
            </a:r>
            <a:r>
              <a:rPr lang="en-US" sz="2000" i="1" dirty="0">
                <a:solidFill>
                  <a:schemeClr val="tx1">
                    <a:lumMod val="95000"/>
                    <a:lumOff val="5000"/>
                  </a:schemeClr>
                </a:solidFill>
              </a:rPr>
              <a:t>diversity thesis </a:t>
            </a:r>
            <a:r>
              <a:rPr lang="en-US" sz="2000" dirty="0">
                <a:solidFill>
                  <a:schemeClr val="tx1">
                    <a:lumMod val="95000"/>
                    <a:lumOff val="5000"/>
                  </a:schemeClr>
                </a:solidFill>
              </a:rPr>
              <a:t>– because of the diversity across and within cultures there can be no one true morality.</a:t>
            </a:r>
            <a:endParaRPr lang="en-GB" sz="2000" dirty="0">
              <a:solidFill>
                <a:schemeClr val="tx1">
                  <a:lumMod val="95000"/>
                  <a:lumOff val="5000"/>
                </a:schemeClr>
              </a:solidFill>
            </a:endParaRPr>
          </a:p>
        </p:txBody>
      </p:sp>
    </p:spTree>
    <p:extLst>
      <p:ext uri="{BB962C8B-B14F-4D97-AF65-F5344CB8AC3E}">
        <p14:creationId xmlns:p14="http://schemas.microsoft.com/office/powerpoint/2010/main" xmlns="" val="701960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dirty="0"/>
              <a:t>Cultural </a:t>
            </a:r>
            <a:r>
              <a:rPr lang="en-US" dirty="0" smtClean="0"/>
              <a:t>relativism</a:t>
            </a:r>
            <a:endParaRPr lang="en-GB" dirty="0"/>
          </a:p>
        </p:txBody>
      </p:sp>
      <p:sp>
        <p:nvSpPr>
          <p:cNvPr id="4099" name="Rectangle 3"/>
          <p:cNvSpPr>
            <a:spLocks noGrp="1" noChangeArrowheads="1"/>
          </p:cNvSpPr>
          <p:nvPr>
            <p:ph type="body" idx="1"/>
          </p:nvPr>
        </p:nvSpPr>
        <p:spPr>
          <a:xfrm>
            <a:off x="406400" y="1484784"/>
            <a:ext cx="8205788" cy="4306416"/>
          </a:xfrm>
        </p:spPr>
        <p:txBody>
          <a:bodyPr/>
          <a:lstStyle/>
          <a:p>
            <a:pPr>
              <a:buClrTx/>
            </a:pPr>
            <a:r>
              <a:rPr lang="en-US" sz="2200" dirty="0">
                <a:solidFill>
                  <a:schemeClr val="tx1">
                    <a:lumMod val="95000"/>
                    <a:lumOff val="5000"/>
                  </a:schemeClr>
                </a:solidFill>
              </a:rPr>
              <a:t>However, for the absolutist these different forms of </a:t>
            </a:r>
            <a:r>
              <a:rPr lang="en-US" sz="2200" dirty="0" err="1">
                <a:solidFill>
                  <a:schemeClr val="tx1">
                    <a:lumMod val="95000"/>
                    <a:lumOff val="5000"/>
                  </a:schemeClr>
                </a:solidFill>
              </a:rPr>
              <a:t>behaviour</a:t>
            </a:r>
            <a:r>
              <a:rPr lang="en-US" sz="2200" dirty="0">
                <a:solidFill>
                  <a:schemeClr val="tx1">
                    <a:lumMod val="95000"/>
                    <a:lumOff val="5000"/>
                  </a:schemeClr>
                </a:solidFill>
              </a:rPr>
              <a:t> cause a major dilemma. </a:t>
            </a:r>
            <a:endParaRPr lang="en-US" sz="2200" dirty="0" smtClean="0">
              <a:solidFill>
                <a:schemeClr val="tx1">
                  <a:lumMod val="95000"/>
                  <a:lumOff val="5000"/>
                </a:schemeClr>
              </a:solidFill>
            </a:endParaRPr>
          </a:p>
          <a:p>
            <a:pPr>
              <a:buClrTx/>
            </a:pPr>
            <a:r>
              <a:rPr lang="en-US" sz="2200" dirty="0" smtClean="0">
                <a:solidFill>
                  <a:schemeClr val="tx1">
                    <a:lumMod val="95000"/>
                    <a:lumOff val="5000"/>
                  </a:schemeClr>
                </a:solidFill>
              </a:rPr>
              <a:t>Absolutism </a:t>
            </a:r>
            <a:r>
              <a:rPr lang="en-US" sz="2200" dirty="0">
                <a:solidFill>
                  <a:schemeClr val="tx1">
                    <a:lumMod val="95000"/>
                    <a:lumOff val="5000"/>
                  </a:schemeClr>
                </a:solidFill>
              </a:rPr>
              <a:t>implies that forms of </a:t>
            </a:r>
            <a:r>
              <a:rPr lang="en-US" sz="2200" dirty="0" err="1">
                <a:solidFill>
                  <a:schemeClr val="tx1">
                    <a:lumMod val="95000"/>
                    <a:lumOff val="5000"/>
                  </a:schemeClr>
                </a:solidFill>
              </a:rPr>
              <a:t>behaviour</a:t>
            </a:r>
            <a:r>
              <a:rPr lang="en-US" sz="2200" dirty="0">
                <a:solidFill>
                  <a:schemeClr val="tx1">
                    <a:lumMod val="95000"/>
                    <a:lumOff val="5000"/>
                  </a:schemeClr>
                </a:solidFill>
              </a:rPr>
              <a:t> are universally right or wrong </a:t>
            </a:r>
            <a:r>
              <a:rPr lang="en-US" sz="2200" dirty="0" smtClean="0">
                <a:solidFill>
                  <a:schemeClr val="tx1">
                    <a:lumMod val="95000"/>
                    <a:lumOff val="5000"/>
                  </a:schemeClr>
                </a:solidFill>
              </a:rPr>
              <a:t>– </a:t>
            </a:r>
            <a:r>
              <a:rPr lang="en-US" sz="2200" dirty="0">
                <a:solidFill>
                  <a:schemeClr val="tx1">
                    <a:lumMod val="95000"/>
                    <a:lumOff val="5000"/>
                  </a:schemeClr>
                </a:solidFill>
              </a:rPr>
              <a:t>an example of this is that when the </a:t>
            </a:r>
            <a:r>
              <a:rPr lang="en-US" sz="2200" dirty="0" smtClean="0">
                <a:solidFill>
                  <a:schemeClr val="tx1">
                    <a:lumMod val="95000"/>
                    <a:lumOff val="5000"/>
                  </a:schemeClr>
                </a:solidFill>
              </a:rPr>
              <a:t>nineteenth-century </a:t>
            </a:r>
            <a:r>
              <a:rPr lang="en-US" sz="2200" dirty="0">
                <a:solidFill>
                  <a:schemeClr val="tx1">
                    <a:lumMod val="95000"/>
                    <a:lumOff val="5000"/>
                  </a:schemeClr>
                </a:solidFill>
              </a:rPr>
              <a:t>British missionaries went to Africa and Asia they imposed their Western </a:t>
            </a:r>
            <a:r>
              <a:rPr lang="en-US" sz="2200" b="1" dirty="0">
                <a:solidFill>
                  <a:schemeClr val="tx1">
                    <a:lumMod val="95000"/>
                    <a:lumOff val="5000"/>
                  </a:schemeClr>
                </a:solidFill>
              </a:rPr>
              <a:t>absolutes</a:t>
            </a:r>
            <a:r>
              <a:rPr lang="en-US" sz="2200" dirty="0">
                <a:solidFill>
                  <a:schemeClr val="tx1">
                    <a:lumMod val="95000"/>
                    <a:lumOff val="5000"/>
                  </a:schemeClr>
                </a:solidFill>
              </a:rPr>
              <a:t> as being more right than local customs. </a:t>
            </a:r>
            <a:endParaRPr lang="en-US" sz="2200" dirty="0" smtClean="0">
              <a:solidFill>
                <a:schemeClr val="tx1">
                  <a:lumMod val="95000"/>
                  <a:lumOff val="5000"/>
                </a:schemeClr>
              </a:solidFill>
            </a:endParaRPr>
          </a:p>
          <a:p>
            <a:pPr>
              <a:buClrTx/>
            </a:pPr>
            <a:r>
              <a:rPr lang="en-US" sz="2200" dirty="0" smtClean="0">
                <a:solidFill>
                  <a:schemeClr val="tx1">
                    <a:lumMod val="95000"/>
                    <a:lumOff val="5000"/>
                  </a:schemeClr>
                </a:solidFill>
              </a:rPr>
              <a:t>Thus</a:t>
            </a:r>
            <a:r>
              <a:rPr lang="en-US" sz="2200" dirty="0">
                <a:solidFill>
                  <a:schemeClr val="tx1">
                    <a:lumMod val="95000"/>
                    <a:lumOff val="5000"/>
                  </a:schemeClr>
                </a:solidFill>
              </a:rPr>
              <a:t>, for example, female converts to Christianity were made to cover their breasts – surely more a sign of Victorian prudery (and the cold British climate) than any universal moral code.</a:t>
            </a:r>
            <a:endParaRPr lang="en-GB" sz="2200" dirty="0">
              <a:solidFill>
                <a:schemeClr val="tx1">
                  <a:lumMod val="95000"/>
                  <a:lumOff val="5000"/>
                </a:schemeClr>
              </a:solidFill>
            </a:endParaRPr>
          </a:p>
        </p:txBody>
      </p:sp>
    </p:spTree>
    <p:extLst>
      <p:ext uri="{BB962C8B-B14F-4D97-AF65-F5344CB8AC3E}">
        <p14:creationId xmlns:p14="http://schemas.microsoft.com/office/powerpoint/2010/main" xmlns="" val="31391207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dirty="0"/>
              <a:t>The </a:t>
            </a:r>
            <a:r>
              <a:rPr lang="en-US" dirty="0" smtClean="0"/>
              <a:t>reasons </a:t>
            </a:r>
            <a:r>
              <a:rPr lang="en-US" dirty="0"/>
              <a:t>for </a:t>
            </a:r>
            <a:r>
              <a:rPr lang="en-US" dirty="0" smtClean="0"/>
              <a:t>relativism</a:t>
            </a:r>
            <a:endParaRPr lang="en-GB" dirty="0"/>
          </a:p>
        </p:txBody>
      </p:sp>
      <p:sp>
        <p:nvSpPr>
          <p:cNvPr id="4099" name="Rectangle 3"/>
          <p:cNvSpPr>
            <a:spLocks noGrp="1" noChangeArrowheads="1"/>
          </p:cNvSpPr>
          <p:nvPr>
            <p:ph type="body" idx="1"/>
          </p:nvPr>
        </p:nvSpPr>
        <p:spPr>
          <a:xfrm>
            <a:off x="406400" y="1557338"/>
            <a:ext cx="8205788" cy="3743870"/>
          </a:xfrm>
        </p:spPr>
        <p:txBody>
          <a:bodyPr/>
          <a:lstStyle/>
          <a:p>
            <a:pPr>
              <a:buClrTx/>
            </a:pPr>
            <a:r>
              <a:rPr lang="en-US" sz="2200" dirty="0" smtClean="0">
                <a:solidFill>
                  <a:schemeClr val="tx1">
                    <a:lumMod val="95000"/>
                    <a:lumOff val="5000"/>
                  </a:schemeClr>
                </a:solidFill>
              </a:rPr>
              <a:t>The </a:t>
            </a:r>
            <a:r>
              <a:rPr lang="en-US" sz="2200" dirty="0">
                <a:solidFill>
                  <a:schemeClr val="tx1">
                    <a:lumMod val="95000"/>
                    <a:lumOff val="5000"/>
                  </a:schemeClr>
                </a:solidFill>
              </a:rPr>
              <a:t>decline of religious authority has meant that people look for other reasons to be ethical.</a:t>
            </a:r>
            <a:endParaRPr lang="en-GB" sz="2200" dirty="0">
              <a:solidFill>
                <a:schemeClr val="tx1">
                  <a:lumMod val="95000"/>
                  <a:lumOff val="5000"/>
                </a:schemeClr>
              </a:solidFill>
            </a:endParaRPr>
          </a:p>
          <a:p>
            <a:pPr>
              <a:buClrTx/>
            </a:pPr>
            <a:r>
              <a:rPr lang="en-US" sz="2200" dirty="0" smtClean="0">
                <a:solidFill>
                  <a:schemeClr val="tx1">
                    <a:lumMod val="95000"/>
                    <a:lumOff val="5000"/>
                  </a:schemeClr>
                </a:solidFill>
              </a:rPr>
              <a:t>A </a:t>
            </a:r>
            <a:r>
              <a:rPr lang="en-US" sz="2200" dirty="0">
                <a:solidFill>
                  <a:schemeClr val="tx1">
                    <a:lumMod val="95000"/>
                    <a:lumOff val="5000"/>
                  </a:schemeClr>
                </a:solidFill>
              </a:rPr>
              <a:t>greater understanding of other cultures, particularly from anthropology, has led to an understanding that morality is not absolute and simply means ways of acting that are approved by a particular society.</a:t>
            </a:r>
            <a:endParaRPr lang="en-GB" sz="2200" dirty="0">
              <a:solidFill>
                <a:schemeClr val="tx1">
                  <a:lumMod val="95000"/>
                  <a:lumOff val="5000"/>
                </a:schemeClr>
              </a:solidFill>
            </a:endParaRPr>
          </a:p>
          <a:p>
            <a:pPr>
              <a:buClrTx/>
            </a:pPr>
            <a:r>
              <a:rPr lang="en-US" sz="2200" dirty="0" smtClean="0">
                <a:solidFill>
                  <a:schemeClr val="tx1">
                    <a:lumMod val="95000"/>
                    <a:lumOff val="5000"/>
                  </a:schemeClr>
                </a:solidFill>
              </a:rPr>
              <a:t>Relativism </a:t>
            </a:r>
            <a:r>
              <a:rPr lang="en-US" sz="2200" dirty="0">
                <a:solidFill>
                  <a:schemeClr val="tx1">
                    <a:lumMod val="95000"/>
                    <a:lumOff val="5000"/>
                  </a:schemeClr>
                </a:solidFill>
              </a:rPr>
              <a:t>simply explains the differences between one time and another </a:t>
            </a:r>
            <a:r>
              <a:rPr lang="en-US" sz="2200" dirty="0" smtClean="0">
                <a:solidFill>
                  <a:schemeClr val="tx1">
                    <a:lumMod val="95000"/>
                    <a:lumOff val="5000"/>
                  </a:schemeClr>
                </a:solidFill>
              </a:rPr>
              <a:t>– </a:t>
            </a:r>
            <a:r>
              <a:rPr lang="en-US" sz="2200" dirty="0">
                <a:solidFill>
                  <a:schemeClr val="tx1">
                    <a:lumMod val="95000"/>
                    <a:lumOff val="5000"/>
                  </a:schemeClr>
                </a:solidFill>
              </a:rPr>
              <a:t>for instance slavery was acceptable in the past and no longer is</a:t>
            </a:r>
            <a:r>
              <a:rPr lang="en-US" sz="2200" dirty="0" smtClean="0">
                <a:solidFill>
                  <a:schemeClr val="tx1">
                    <a:lumMod val="95000"/>
                    <a:lumOff val="5000"/>
                  </a:schemeClr>
                </a:solidFill>
              </a:rPr>
              <a:t>.</a:t>
            </a:r>
            <a:endParaRPr lang="en-GB" sz="2200" dirty="0">
              <a:solidFill>
                <a:schemeClr val="tx1">
                  <a:lumMod val="95000"/>
                  <a:lumOff val="5000"/>
                </a:schemeClr>
              </a:solidFill>
            </a:endParaRPr>
          </a:p>
        </p:txBody>
      </p:sp>
    </p:spTree>
    <p:extLst>
      <p:ext uri="{BB962C8B-B14F-4D97-AF65-F5344CB8AC3E}">
        <p14:creationId xmlns:p14="http://schemas.microsoft.com/office/powerpoint/2010/main" xmlns="" val="33503195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dirty="0"/>
              <a:t>The </a:t>
            </a:r>
            <a:r>
              <a:rPr lang="en-US" dirty="0" smtClean="0"/>
              <a:t>reasons </a:t>
            </a:r>
            <a:r>
              <a:rPr lang="en-US" dirty="0"/>
              <a:t>for </a:t>
            </a:r>
            <a:r>
              <a:rPr lang="en-US" dirty="0" smtClean="0"/>
              <a:t>relativism</a:t>
            </a:r>
            <a:endParaRPr lang="en-GB" dirty="0"/>
          </a:p>
        </p:txBody>
      </p:sp>
      <p:sp>
        <p:nvSpPr>
          <p:cNvPr id="4099" name="Rectangle 3"/>
          <p:cNvSpPr>
            <a:spLocks noGrp="1" noChangeArrowheads="1"/>
          </p:cNvSpPr>
          <p:nvPr>
            <p:ph type="body" idx="1"/>
          </p:nvPr>
        </p:nvSpPr>
        <p:spPr/>
        <p:txBody>
          <a:bodyPr/>
          <a:lstStyle/>
          <a:p>
            <a:pPr>
              <a:buClrTx/>
            </a:pPr>
            <a:r>
              <a:rPr lang="en-US" sz="2200" dirty="0" smtClean="0">
                <a:solidFill>
                  <a:schemeClr val="tx1">
                    <a:lumMod val="95000"/>
                    <a:lumOff val="5000"/>
                  </a:schemeClr>
                </a:solidFill>
              </a:rPr>
              <a:t>The </a:t>
            </a:r>
            <a:r>
              <a:rPr lang="en-US" sz="2200" dirty="0">
                <a:solidFill>
                  <a:schemeClr val="tx1">
                    <a:lumMod val="95000"/>
                    <a:lumOff val="5000"/>
                  </a:schemeClr>
                </a:solidFill>
              </a:rPr>
              <a:t>unacceptable effects of interfering with other cultures.</a:t>
            </a:r>
            <a:endParaRPr lang="en-GB" sz="2200" dirty="0">
              <a:solidFill>
                <a:schemeClr val="tx1">
                  <a:lumMod val="95000"/>
                  <a:lumOff val="5000"/>
                </a:schemeClr>
              </a:solidFill>
            </a:endParaRPr>
          </a:p>
          <a:p>
            <a:pPr>
              <a:buClrTx/>
            </a:pPr>
            <a:r>
              <a:rPr lang="en-US" sz="2200" dirty="0" smtClean="0">
                <a:solidFill>
                  <a:schemeClr val="tx1">
                    <a:lumMod val="95000"/>
                    <a:lumOff val="5000"/>
                  </a:schemeClr>
                </a:solidFill>
              </a:rPr>
              <a:t>The </a:t>
            </a:r>
            <a:r>
              <a:rPr lang="en-US" sz="2200" dirty="0">
                <a:solidFill>
                  <a:schemeClr val="tx1">
                    <a:lumMod val="95000"/>
                    <a:lumOff val="5000"/>
                  </a:schemeClr>
                </a:solidFill>
              </a:rPr>
              <a:t>influence of meta-ethical analysis – asking what the terms ‘ought’, ‘right’ and ‘wrong’ mean. </a:t>
            </a:r>
            <a:endParaRPr lang="en-US" sz="2200" dirty="0" smtClean="0">
              <a:solidFill>
                <a:schemeClr val="tx1">
                  <a:lumMod val="95000"/>
                  <a:lumOff val="5000"/>
                </a:schemeClr>
              </a:solidFill>
            </a:endParaRPr>
          </a:p>
          <a:p>
            <a:pPr>
              <a:buClrTx/>
            </a:pPr>
            <a:r>
              <a:rPr lang="en-US" sz="2200" dirty="0" smtClean="0">
                <a:solidFill>
                  <a:schemeClr val="tx1">
                    <a:lumMod val="95000"/>
                    <a:lumOff val="5000"/>
                  </a:schemeClr>
                </a:solidFill>
              </a:rPr>
              <a:t>If </a:t>
            </a:r>
            <a:r>
              <a:rPr lang="en-US" sz="2200" dirty="0">
                <a:solidFill>
                  <a:schemeClr val="tx1">
                    <a:lumMod val="95000"/>
                    <a:lumOff val="5000"/>
                  </a:schemeClr>
                </a:solidFill>
              </a:rPr>
              <a:t>there is no agreement about what the words mean then this implies conceptual relativism – what an intuitionist thinks is good is different from what an </a:t>
            </a:r>
            <a:r>
              <a:rPr lang="en-US" sz="2200" dirty="0" err="1">
                <a:solidFill>
                  <a:schemeClr val="tx1">
                    <a:lumMod val="95000"/>
                    <a:lumOff val="5000"/>
                  </a:schemeClr>
                </a:solidFill>
              </a:rPr>
              <a:t>emotivist</a:t>
            </a:r>
            <a:r>
              <a:rPr lang="en-US" sz="2200" dirty="0">
                <a:solidFill>
                  <a:schemeClr val="tx1">
                    <a:lumMod val="95000"/>
                    <a:lumOff val="5000"/>
                  </a:schemeClr>
                </a:solidFill>
              </a:rPr>
              <a:t> thinks.</a:t>
            </a:r>
            <a:endParaRPr lang="en-GB" sz="2200" dirty="0">
              <a:solidFill>
                <a:schemeClr val="tx1">
                  <a:lumMod val="95000"/>
                  <a:lumOff val="5000"/>
                </a:schemeClr>
              </a:solidFill>
            </a:endParaRPr>
          </a:p>
          <a:p>
            <a:pPr>
              <a:buClrTx/>
            </a:pPr>
            <a:r>
              <a:rPr lang="en-US" sz="2200" dirty="0" smtClean="0">
                <a:solidFill>
                  <a:schemeClr val="tx1">
                    <a:lumMod val="95000"/>
                    <a:lumOff val="5000"/>
                  </a:schemeClr>
                </a:solidFill>
              </a:rPr>
              <a:t>The </a:t>
            </a:r>
            <a:r>
              <a:rPr lang="en-US" sz="2200" dirty="0">
                <a:solidFill>
                  <a:schemeClr val="tx1">
                    <a:lumMod val="95000"/>
                    <a:lumOff val="5000"/>
                  </a:schemeClr>
                </a:solidFill>
              </a:rPr>
              <a:t>development of competing theories – utilitarian, intuitionist, egoist, </a:t>
            </a:r>
            <a:r>
              <a:rPr lang="en-US" sz="2200" dirty="0" err="1">
                <a:solidFill>
                  <a:schemeClr val="tx1">
                    <a:lumMod val="95000"/>
                    <a:lumOff val="5000"/>
                  </a:schemeClr>
                </a:solidFill>
              </a:rPr>
              <a:t>emotivist</a:t>
            </a:r>
            <a:r>
              <a:rPr lang="en-US" sz="2200" dirty="0">
                <a:solidFill>
                  <a:schemeClr val="tx1">
                    <a:lumMod val="95000"/>
                    <a:lumOff val="5000"/>
                  </a:schemeClr>
                </a:solidFill>
              </a:rPr>
              <a:t>.</a:t>
            </a:r>
            <a:endParaRPr lang="en-GB" sz="2200" dirty="0">
              <a:solidFill>
                <a:schemeClr val="tx1">
                  <a:lumMod val="95000"/>
                  <a:lumOff val="5000"/>
                </a:schemeClr>
              </a:solidFill>
            </a:endParaRPr>
          </a:p>
        </p:txBody>
      </p:sp>
    </p:spTree>
    <p:extLst>
      <p:ext uri="{BB962C8B-B14F-4D97-AF65-F5344CB8AC3E}">
        <p14:creationId xmlns:p14="http://schemas.microsoft.com/office/powerpoint/2010/main" xmlns="" val="16481029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dirty="0" smtClean="0"/>
              <a:t>weaknesses </a:t>
            </a:r>
            <a:r>
              <a:rPr lang="en-US" dirty="0"/>
              <a:t>of r</a:t>
            </a:r>
            <a:r>
              <a:rPr lang="en-US" dirty="0" smtClean="0"/>
              <a:t>elativism</a:t>
            </a:r>
            <a:endParaRPr lang="en-GB" dirty="0"/>
          </a:p>
        </p:txBody>
      </p:sp>
      <p:sp>
        <p:nvSpPr>
          <p:cNvPr id="3" name="Content Placeholder 2"/>
          <p:cNvSpPr>
            <a:spLocks noGrp="1"/>
          </p:cNvSpPr>
          <p:nvPr>
            <p:ph idx="1"/>
          </p:nvPr>
        </p:nvSpPr>
        <p:spPr>
          <a:xfrm>
            <a:off x="406400" y="1557338"/>
            <a:ext cx="7982024" cy="3887886"/>
          </a:xfrm>
        </p:spPr>
        <p:txBody>
          <a:bodyPr/>
          <a:lstStyle/>
          <a:p>
            <a:pPr>
              <a:buClrTx/>
            </a:pPr>
            <a:r>
              <a:rPr lang="en-US" sz="2200" dirty="0" smtClean="0">
                <a:solidFill>
                  <a:schemeClr val="tx1">
                    <a:lumMod val="95000"/>
                    <a:lumOff val="5000"/>
                  </a:schemeClr>
                </a:solidFill>
              </a:rPr>
              <a:t>It </a:t>
            </a:r>
            <a:r>
              <a:rPr lang="en-US" sz="2200" dirty="0">
                <a:solidFill>
                  <a:schemeClr val="tx1">
                    <a:lumMod val="95000"/>
                    <a:lumOff val="5000"/>
                  </a:schemeClr>
                </a:solidFill>
              </a:rPr>
              <a:t>implies that there can be no real evaluation or criticism of practices such as the burning of witches, human sacrifice, slavery, the Holocaust or the torture of the innocent.</a:t>
            </a:r>
            <a:endParaRPr lang="en-GB" sz="2200" dirty="0">
              <a:solidFill>
                <a:schemeClr val="tx1">
                  <a:lumMod val="95000"/>
                  <a:lumOff val="5000"/>
                </a:schemeClr>
              </a:solidFill>
            </a:endParaRPr>
          </a:p>
          <a:p>
            <a:pPr>
              <a:buClrTx/>
            </a:pPr>
            <a:r>
              <a:rPr lang="en-US" sz="2200" dirty="0" smtClean="0">
                <a:solidFill>
                  <a:schemeClr val="tx1">
                    <a:lumMod val="95000"/>
                    <a:lumOff val="5000"/>
                  </a:schemeClr>
                </a:solidFill>
              </a:rPr>
              <a:t>Relativism </a:t>
            </a:r>
            <a:r>
              <a:rPr lang="en-US" sz="2200" dirty="0">
                <a:solidFill>
                  <a:schemeClr val="tx1">
                    <a:lumMod val="95000"/>
                    <a:lumOff val="5000"/>
                  </a:schemeClr>
                </a:solidFill>
              </a:rPr>
              <a:t>does not allow societies to progress (e.g. the </a:t>
            </a:r>
            <a:r>
              <a:rPr lang="en-US" sz="2200" dirty="0" err="1">
                <a:solidFill>
                  <a:schemeClr val="tx1">
                    <a:lumMod val="95000"/>
                    <a:lumOff val="5000"/>
                  </a:schemeClr>
                </a:solidFill>
              </a:rPr>
              <a:t>realisation</a:t>
            </a:r>
            <a:r>
              <a:rPr lang="en-US" sz="2200" dirty="0">
                <a:solidFill>
                  <a:schemeClr val="tx1">
                    <a:lumMod val="95000"/>
                    <a:lumOff val="5000"/>
                  </a:schemeClr>
                </a:solidFill>
              </a:rPr>
              <a:t> that slavery was unacceptable was slow to develop – but no one would doubt that we have made progress).</a:t>
            </a:r>
            <a:endParaRPr lang="en-GB" sz="2200" dirty="0">
              <a:solidFill>
                <a:schemeClr val="tx1">
                  <a:lumMod val="95000"/>
                  <a:lumOff val="5000"/>
                </a:schemeClr>
              </a:solidFill>
            </a:endParaRPr>
          </a:p>
          <a:p>
            <a:pPr>
              <a:buClrTx/>
            </a:pPr>
            <a:r>
              <a:rPr lang="en-US" sz="2200" dirty="0" smtClean="0">
                <a:solidFill>
                  <a:schemeClr val="tx1">
                    <a:lumMod val="95000"/>
                    <a:lumOff val="5000"/>
                  </a:schemeClr>
                </a:solidFill>
              </a:rPr>
              <a:t>Relativism </a:t>
            </a:r>
            <a:r>
              <a:rPr lang="en-US" sz="2200" dirty="0">
                <a:solidFill>
                  <a:schemeClr val="tx1">
                    <a:lumMod val="95000"/>
                    <a:lumOff val="5000"/>
                  </a:schemeClr>
                </a:solidFill>
              </a:rPr>
              <a:t>seems to give little reason for behaving morally except to be socially acceptable</a:t>
            </a:r>
            <a:r>
              <a:rPr lang="en-US" sz="2200" dirty="0" smtClean="0">
                <a:solidFill>
                  <a:schemeClr val="tx1">
                    <a:lumMod val="95000"/>
                    <a:lumOff val="5000"/>
                  </a:schemeClr>
                </a:solidFill>
              </a:rPr>
              <a:t>.</a:t>
            </a:r>
            <a:endParaRPr lang="en-GB" sz="2200" dirty="0">
              <a:solidFill>
                <a:schemeClr val="tx1">
                  <a:lumMod val="95000"/>
                  <a:lumOff val="5000"/>
                </a:schemeClr>
              </a:solidFill>
            </a:endParaRPr>
          </a:p>
        </p:txBody>
      </p:sp>
    </p:spTree>
    <p:extLst>
      <p:ext uri="{BB962C8B-B14F-4D97-AF65-F5344CB8AC3E}">
        <p14:creationId xmlns:p14="http://schemas.microsoft.com/office/powerpoint/2010/main" xmlns="" val="3126053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dirty="0" smtClean="0"/>
              <a:t>weaknesses </a:t>
            </a:r>
            <a:r>
              <a:rPr lang="en-US" dirty="0"/>
              <a:t>of r</a:t>
            </a:r>
            <a:r>
              <a:rPr lang="en-US" dirty="0" smtClean="0"/>
              <a:t>elativism</a:t>
            </a:r>
            <a:endParaRPr lang="en-GB" dirty="0"/>
          </a:p>
        </p:txBody>
      </p:sp>
      <p:sp>
        <p:nvSpPr>
          <p:cNvPr id="3" name="Content Placeholder 2"/>
          <p:cNvSpPr>
            <a:spLocks noGrp="1"/>
          </p:cNvSpPr>
          <p:nvPr>
            <p:ph idx="1"/>
          </p:nvPr>
        </p:nvSpPr>
        <p:spPr/>
        <p:txBody>
          <a:bodyPr/>
          <a:lstStyle/>
          <a:p>
            <a:pPr>
              <a:buClrTx/>
            </a:pPr>
            <a:r>
              <a:rPr lang="en-US" dirty="0" smtClean="0">
                <a:solidFill>
                  <a:schemeClr val="tx1">
                    <a:lumMod val="95000"/>
                    <a:lumOff val="5000"/>
                  </a:schemeClr>
                </a:solidFill>
              </a:rPr>
              <a:t>Although </a:t>
            </a:r>
            <a:r>
              <a:rPr lang="en-US" dirty="0">
                <a:solidFill>
                  <a:schemeClr val="tx1">
                    <a:lumMod val="95000"/>
                    <a:lumOff val="5000"/>
                  </a:schemeClr>
                </a:solidFill>
              </a:rPr>
              <a:t>relativism is not subjectivism, it is only a step away and may come to this problematic position.</a:t>
            </a:r>
            <a:endParaRPr lang="en-GB" dirty="0">
              <a:solidFill>
                <a:schemeClr val="tx1">
                  <a:lumMod val="95000"/>
                  <a:lumOff val="5000"/>
                </a:schemeClr>
              </a:solidFill>
            </a:endParaRPr>
          </a:p>
          <a:p>
            <a:pPr>
              <a:buClrTx/>
            </a:pPr>
            <a:r>
              <a:rPr lang="en-US" dirty="0" smtClean="0">
                <a:solidFill>
                  <a:schemeClr val="tx1">
                    <a:lumMod val="95000"/>
                    <a:lumOff val="5000"/>
                  </a:schemeClr>
                </a:solidFill>
              </a:rPr>
              <a:t>Some </a:t>
            </a:r>
            <a:r>
              <a:rPr lang="en-US" dirty="0">
                <a:solidFill>
                  <a:schemeClr val="tx1">
                    <a:lumMod val="95000"/>
                    <a:lumOff val="5000"/>
                  </a:schemeClr>
                </a:solidFill>
              </a:rPr>
              <a:t>statements are true absolutely (e.g. ‘It is wrong to torture innocent people’, ‘It is right for parents to be responsible for their children’). Just because cultures vary, it does not mean that there is no objective ‘good’.</a:t>
            </a:r>
            <a:endParaRPr lang="en-GB" dirty="0">
              <a:solidFill>
                <a:schemeClr val="tx1">
                  <a:lumMod val="95000"/>
                  <a:lumOff val="5000"/>
                </a:schemeClr>
              </a:solidFill>
            </a:endParaRPr>
          </a:p>
          <a:p>
            <a:pPr>
              <a:buClrTx/>
            </a:pPr>
            <a:r>
              <a:rPr lang="en-US" dirty="0" smtClean="0">
                <a:solidFill>
                  <a:schemeClr val="tx1">
                    <a:lumMod val="95000"/>
                    <a:lumOff val="5000"/>
                  </a:schemeClr>
                </a:solidFill>
              </a:rPr>
              <a:t>Ethical </a:t>
            </a:r>
            <a:r>
              <a:rPr lang="en-US" dirty="0">
                <a:solidFill>
                  <a:schemeClr val="tx1">
                    <a:lumMod val="95000"/>
                    <a:lumOff val="5000"/>
                  </a:schemeClr>
                </a:solidFill>
              </a:rPr>
              <a:t>beliefs can change when challenged – primitive practices do stop.</a:t>
            </a:r>
            <a:endParaRPr lang="en-GB" dirty="0">
              <a:solidFill>
                <a:schemeClr val="tx1">
                  <a:lumMod val="95000"/>
                  <a:lumOff val="5000"/>
                </a:schemeClr>
              </a:solidFill>
            </a:endParaRPr>
          </a:p>
          <a:p>
            <a:endParaRPr lang="en-GB" dirty="0"/>
          </a:p>
        </p:txBody>
      </p:sp>
    </p:spTree>
    <p:extLst>
      <p:ext uri="{BB962C8B-B14F-4D97-AF65-F5344CB8AC3E}">
        <p14:creationId xmlns:p14="http://schemas.microsoft.com/office/powerpoint/2010/main" xmlns="" val="147732989"/>
      </p:ext>
    </p:extLst>
  </p:cSld>
  <p:clrMapOvr>
    <a:masterClrMapping/>
  </p:clrMapOvr>
</p:sld>
</file>

<file path=ppt/theme/theme1.xml><?xml version="1.0" encoding="utf-8"?>
<a:theme xmlns:a="http://schemas.openxmlformats.org/drawingml/2006/main" name="Office Theme">
  <a:themeElements>
    <a:clrScheme name="">
      <a:dk1>
        <a:srgbClr val="000000"/>
      </a:dk1>
      <a:lt1>
        <a:srgbClr val="FFFFFF"/>
      </a:lt1>
      <a:dk2>
        <a:srgbClr val="11147D"/>
      </a:dk2>
      <a:lt2>
        <a:srgbClr val="9DBCDB"/>
      </a:lt2>
      <a:accent1>
        <a:srgbClr val="DEF0FC"/>
      </a:accent1>
      <a:accent2>
        <a:srgbClr val="11147D"/>
      </a:accent2>
      <a:accent3>
        <a:srgbClr val="FFFFFF"/>
      </a:accent3>
      <a:accent4>
        <a:srgbClr val="000000"/>
      </a:accent4>
      <a:accent5>
        <a:srgbClr val="ECF6FD"/>
      </a:accent5>
      <a:accent6>
        <a:srgbClr val="0E1171"/>
      </a:accent6>
      <a:hlink>
        <a:srgbClr val="ADDAF7"/>
      </a:hlink>
      <a:folHlink>
        <a:srgbClr val="3E7AB8"/>
      </a:folHlink>
    </a:clrScheme>
    <a:fontScheme name="Office Them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3527</TotalTime>
  <Words>1454</Words>
  <Application>Microsoft Office PowerPoint</Application>
  <PresentationFormat>On-screen Show (4:3)</PresentationFormat>
  <Paragraphs>83</Paragraphs>
  <Slides>20</Slides>
  <Notes>5</Notes>
  <HiddenSlides>0</HiddenSlides>
  <MMClips>0</MMClips>
  <ScaleCrop>false</ScaleCrop>
  <HeadingPairs>
    <vt:vector size="4" baseType="variant">
      <vt:variant>
        <vt:lpstr>Theme</vt:lpstr>
      </vt:variant>
      <vt:variant>
        <vt:i4>2</vt:i4>
      </vt:variant>
      <vt:variant>
        <vt:lpstr>Slide Titles</vt:lpstr>
      </vt:variant>
      <vt:variant>
        <vt:i4>20</vt:i4>
      </vt:variant>
    </vt:vector>
  </HeadingPairs>
  <TitlesOfParts>
    <vt:vector size="22" baseType="lpstr">
      <vt:lpstr>Office Theme</vt:lpstr>
      <vt:lpstr>1_Office Theme</vt:lpstr>
      <vt:lpstr>2. Moral Absolutism  and Moral Relativism</vt:lpstr>
      <vt:lpstr>What is ethical relativism?</vt:lpstr>
      <vt:lpstr>What is ethical relativism?</vt:lpstr>
      <vt:lpstr>Cultural relativism</vt:lpstr>
      <vt:lpstr>Cultural relativism</vt:lpstr>
      <vt:lpstr>The reasons for relativism</vt:lpstr>
      <vt:lpstr>The reasons for relativism</vt:lpstr>
      <vt:lpstr>The weaknesses of relativism</vt:lpstr>
      <vt:lpstr>The weaknesses of relativism</vt:lpstr>
      <vt:lpstr>Normative relativism</vt:lpstr>
      <vt:lpstr>Normative relativism</vt:lpstr>
      <vt:lpstr>Normative relativism</vt:lpstr>
      <vt:lpstr>Normative relativism</vt:lpstr>
      <vt:lpstr>What is ethical absolutism?</vt:lpstr>
      <vt:lpstr>What is ethical absolutism?</vt:lpstr>
      <vt:lpstr>What is ethical absolutism?</vt:lpstr>
      <vt:lpstr>Moral absolutism and religion</vt:lpstr>
      <vt:lpstr>Normative absolutism</vt:lpstr>
      <vt:lpstr>Strengths of absolutism</vt:lpstr>
      <vt:lpstr>Weaknesses of absolutism</vt:lpstr>
    </vt:vector>
  </TitlesOfParts>
  <Company>뿿지뿿줠ԛ僐Ȱ窌ֽ酰</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Stephen Green</dc:creator>
  <cp:lastModifiedBy>CallanderA</cp:lastModifiedBy>
  <cp:revision>105</cp:revision>
  <dcterms:created xsi:type="dcterms:W3CDTF">2007-02-05T11:11:58Z</dcterms:created>
  <dcterms:modified xsi:type="dcterms:W3CDTF">2014-05-23T08:12:00Z</dcterms:modified>
</cp:coreProperties>
</file>