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1"/>
    <p:sldMasterId id="2147483770" r:id="rId2"/>
  </p:sldMasterIdLst>
  <p:notesMasterIdLst>
    <p:notesMasterId r:id="rId27"/>
  </p:notesMasterIdLst>
  <p:sldIdLst>
    <p:sldId id="256" r:id="rId3"/>
    <p:sldId id="266" r:id="rId4"/>
    <p:sldId id="362" r:id="rId5"/>
    <p:sldId id="386" r:id="rId6"/>
    <p:sldId id="387" r:id="rId7"/>
    <p:sldId id="388" r:id="rId8"/>
    <p:sldId id="389" r:id="rId9"/>
    <p:sldId id="363" r:id="rId10"/>
    <p:sldId id="390" r:id="rId11"/>
    <p:sldId id="364" r:id="rId12"/>
    <p:sldId id="365" r:id="rId13"/>
    <p:sldId id="391" r:id="rId14"/>
    <p:sldId id="366" r:id="rId15"/>
    <p:sldId id="392" r:id="rId16"/>
    <p:sldId id="393" r:id="rId17"/>
    <p:sldId id="394" r:id="rId18"/>
    <p:sldId id="395" r:id="rId19"/>
    <p:sldId id="342" r:id="rId20"/>
    <p:sldId id="396" r:id="rId21"/>
    <p:sldId id="397" r:id="rId22"/>
    <p:sldId id="367" r:id="rId23"/>
    <p:sldId id="330" r:id="rId24"/>
    <p:sldId id="368" r:id="rId25"/>
    <p:sldId id="369" r:id="rId26"/>
  </p:sldIdLst>
  <p:sldSz cx="9144000" cy="6858000" type="screen4x3"/>
  <p:notesSz cx="6858000" cy="9144000"/>
  <p:defaultTextStyle>
    <a:defPPr>
      <a:defRPr lang="en-GB"/>
    </a:defPPr>
    <a:lvl1pPr algn="l" rtl="0" fontAlgn="base">
      <a:spcBef>
        <a:spcPct val="0"/>
      </a:spcBef>
      <a:spcAft>
        <a:spcPct val="0"/>
      </a:spcAft>
      <a:defRPr sz="2400" kern="1200">
        <a:solidFill>
          <a:schemeClr val="tx1"/>
        </a:solidFill>
        <a:latin typeface="Times" pitchFamily="18" charset="0"/>
        <a:ea typeface="+mn-ea"/>
        <a:cs typeface="Arial" panose="020B0604020202020204" pitchFamily="34" charset="0"/>
      </a:defRPr>
    </a:lvl1pPr>
    <a:lvl2pPr marL="457200" algn="l" rtl="0" fontAlgn="base">
      <a:spcBef>
        <a:spcPct val="0"/>
      </a:spcBef>
      <a:spcAft>
        <a:spcPct val="0"/>
      </a:spcAft>
      <a:defRPr sz="2400" kern="1200">
        <a:solidFill>
          <a:schemeClr val="tx1"/>
        </a:solidFill>
        <a:latin typeface="Times" pitchFamily="18" charset="0"/>
        <a:ea typeface="+mn-ea"/>
        <a:cs typeface="Arial" panose="020B0604020202020204" pitchFamily="34" charset="0"/>
      </a:defRPr>
    </a:lvl2pPr>
    <a:lvl3pPr marL="914400" algn="l" rtl="0" fontAlgn="base">
      <a:spcBef>
        <a:spcPct val="0"/>
      </a:spcBef>
      <a:spcAft>
        <a:spcPct val="0"/>
      </a:spcAft>
      <a:defRPr sz="2400" kern="1200">
        <a:solidFill>
          <a:schemeClr val="tx1"/>
        </a:solidFill>
        <a:latin typeface="Times" pitchFamily="18" charset="0"/>
        <a:ea typeface="+mn-ea"/>
        <a:cs typeface="Arial" panose="020B0604020202020204" pitchFamily="34" charset="0"/>
      </a:defRPr>
    </a:lvl3pPr>
    <a:lvl4pPr marL="1371600" algn="l" rtl="0" fontAlgn="base">
      <a:spcBef>
        <a:spcPct val="0"/>
      </a:spcBef>
      <a:spcAft>
        <a:spcPct val="0"/>
      </a:spcAft>
      <a:defRPr sz="2400" kern="1200">
        <a:solidFill>
          <a:schemeClr val="tx1"/>
        </a:solidFill>
        <a:latin typeface="Times" pitchFamily="18" charset="0"/>
        <a:ea typeface="+mn-ea"/>
        <a:cs typeface="Arial" panose="020B0604020202020204" pitchFamily="34" charset="0"/>
      </a:defRPr>
    </a:lvl4pPr>
    <a:lvl5pPr marL="1828800" algn="l" rtl="0" fontAlgn="base">
      <a:spcBef>
        <a:spcPct val="0"/>
      </a:spcBef>
      <a:spcAft>
        <a:spcPct val="0"/>
      </a:spcAft>
      <a:defRPr sz="2400" kern="1200">
        <a:solidFill>
          <a:schemeClr val="tx1"/>
        </a:solidFill>
        <a:latin typeface="Times" pitchFamily="18" charset="0"/>
        <a:ea typeface="+mn-ea"/>
        <a:cs typeface="Arial" panose="020B0604020202020204" pitchFamily="34" charset="0"/>
      </a:defRPr>
    </a:lvl5pPr>
    <a:lvl6pPr marL="2286000" algn="l" defTabSz="914400" rtl="0" eaLnBrk="1" latinLnBrk="0" hangingPunct="1">
      <a:defRPr sz="2400" kern="1200">
        <a:solidFill>
          <a:schemeClr val="tx1"/>
        </a:solidFill>
        <a:latin typeface="Times" pitchFamily="18" charset="0"/>
        <a:ea typeface="+mn-ea"/>
        <a:cs typeface="Arial" panose="020B0604020202020204" pitchFamily="34" charset="0"/>
      </a:defRPr>
    </a:lvl6pPr>
    <a:lvl7pPr marL="2743200" algn="l" defTabSz="914400" rtl="0" eaLnBrk="1" latinLnBrk="0" hangingPunct="1">
      <a:defRPr sz="2400" kern="1200">
        <a:solidFill>
          <a:schemeClr val="tx1"/>
        </a:solidFill>
        <a:latin typeface="Times" pitchFamily="18" charset="0"/>
        <a:ea typeface="+mn-ea"/>
        <a:cs typeface="Arial" panose="020B0604020202020204" pitchFamily="34" charset="0"/>
      </a:defRPr>
    </a:lvl7pPr>
    <a:lvl8pPr marL="3200400" algn="l" defTabSz="914400" rtl="0" eaLnBrk="1" latinLnBrk="0" hangingPunct="1">
      <a:defRPr sz="2400" kern="1200">
        <a:solidFill>
          <a:schemeClr val="tx1"/>
        </a:solidFill>
        <a:latin typeface="Times" pitchFamily="18" charset="0"/>
        <a:ea typeface="+mn-ea"/>
        <a:cs typeface="Arial" panose="020B0604020202020204" pitchFamily="34" charset="0"/>
      </a:defRPr>
    </a:lvl8pPr>
    <a:lvl9pPr marL="3657600" algn="l" defTabSz="914400" rtl="0" eaLnBrk="1" latinLnBrk="0" hangingPunct="1">
      <a:defRPr sz="2400" kern="1200">
        <a:solidFill>
          <a:schemeClr val="tx1"/>
        </a:solidFill>
        <a:latin typeface="Times" pitchFamily="18"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AE1C34"/>
    <a:srgbClr val="FF5C00"/>
    <a:srgbClr val="6E20A0"/>
    <a:srgbClr val="00533E"/>
    <a:srgbClr val="11147D"/>
    <a:srgbClr val="BBC7E1"/>
    <a:srgbClr val="009530"/>
    <a:srgbClr val="3E7AB8"/>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41" autoAdjust="0"/>
    <p:restoredTop sz="85198" autoAdjust="0"/>
  </p:normalViewPr>
  <p:slideViewPr>
    <p:cSldViewPr>
      <p:cViewPr>
        <p:scale>
          <a:sx n="99" d="100"/>
          <a:sy n="99" d="100"/>
        </p:scale>
        <p:origin x="-396"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a:cs typeface="+mn-cs"/>
              </a:defRPr>
            </a:lvl1pPr>
          </a:lstStyle>
          <a:p>
            <a:pPr>
              <a:defRPr/>
            </a:pPr>
            <a:endParaRPr lang="en-GB"/>
          </a:p>
        </p:txBody>
      </p:sp>
      <p:sp>
        <p:nvSpPr>
          <p:cNvPr id="1126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a:cs typeface="+mn-cs"/>
              </a:defRPr>
            </a:lvl1pPr>
          </a:lstStyle>
          <a:p>
            <a:pPr>
              <a:defRPr/>
            </a:pPr>
            <a:endParaRPr lang="en-GB"/>
          </a:p>
        </p:txBody>
      </p:sp>
      <p:sp>
        <p:nvSpPr>
          <p:cNvPr id="276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126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127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a:cs typeface="+mn-cs"/>
              </a:defRPr>
            </a:lvl1pPr>
          </a:lstStyle>
          <a:p>
            <a:pPr>
              <a:defRPr/>
            </a:pPr>
            <a:endParaRPr lang="en-GB"/>
          </a:p>
        </p:txBody>
      </p:sp>
      <p:sp>
        <p:nvSpPr>
          <p:cNvPr id="1127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29E64136-5F1D-4CF9-AAC3-23DC00D4387E}" type="slidenum">
              <a:rPr lang="en-GB"/>
              <a:pPr/>
              <a:t>‹#›</a:t>
            </a:fld>
            <a:endParaRPr lang="en-GB"/>
          </a:p>
        </p:txBody>
      </p:sp>
    </p:spTree>
    <p:extLst>
      <p:ext uri="{BB962C8B-B14F-4D97-AF65-F5344CB8AC3E}">
        <p14:creationId xmlns:p14="http://schemas.microsoft.com/office/powerpoint/2010/main" xmlns="" val="13585291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a:ea typeface="+mn-ea"/>
        <a:cs typeface="+mn-cs"/>
      </a:defRPr>
    </a:lvl1pPr>
    <a:lvl2pPr marL="457200" algn="l" rtl="0" eaLnBrk="0" fontAlgn="base" hangingPunct="0">
      <a:spcBef>
        <a:spcPct val="30000"/>
      </a:spcBef>
      <a:spcAft>
        <a:spcPct val="0"/>
      </a:spcAft>
      <a:defRPr sz="1200" kern="1200">
        <a:solidFill>
          <a:schemeClr val="tx1"/>
        </a:solidFill>
        <a:latin typeface="Times"/>
        <a:ea typeface="+mn-ea"/>
        <a:cs typeface="+mn-cs"/>
      </a:defRPr>
    </a:lvl2pPr>
    <a:lvl3pPr marL="914400" algn="l" rtl="0" eaLnBrk="0" fontAlgn="base" hangingPunct="0">
      <a:spcBef>
        <a:spcPct val="30000"/>
      </a:spcBef>
      <a:spcAft>
        <a:spcPct val="0"/>
      </a:spcAft>
      <a:defRPr sz="1200" kern="1200">
        <a:solidFill>
          <a:schemeClr val="tx1"/>
        </a:solidFill>
        <a:latin typeface="Times"/>
        <a:ea typeface="+mn-ea"/>
        <a:cs typeface="+mn-cs"/>
      </a:defRPr>
    </a:lvl3pPr>
    <a:lvl4pPr marL="1371600" algn="l" rtl="0" eaLnBrk="0" fontAlgn="base" hangingPunct="0">
      <a:spcBef>
        <a:spcPct val="30000"/>
      </a:spcBef>
      <a:spcAft>
        <a:spcPct val="0"/>
      </a:spcAft>
      <a:defRPr sz="1200" kern="1200">
        <a:solidFill>
          <a:schemeClr val="tx1"/>
        </a:solidFill>
        <a:latin typeface="Times"/>
        <a:ea typeface="+mn-ea"/>
        <a:cs typeface="+mn-cs"/>
      </a:defRPr>
    </a:lvl4pPr>
    <a:lvl5pPr marL="1828800" algn="l" rtl="0" eaLnBrk="0" fontAlgn="base" hangingPunct="0">
      <a:spcBef>
        <a:spcPct val="30000"/>
      </a:spcBef>
      <a:spcAft>
        <a:spcPct val="0"/>
      </a:spcAft>
      <a:defRPr sz="1200" kern="1200">
        <a:solidFill>
          <a:schemeClr val="tx1"/>
        </a:solidFill>
        <a:latin typeface="Times"/>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pitchFamily="18" charset="0"/>
              </a:defRPr>
            </a:lvl1pPr>
            <a:lvl2pPr marL="742950" indent="-285750" eaLnBrk="0" hangingPunct="0">
              <a:defRPr sz="2400">
                <a:solidFill>
                  <a:schemeClr val="tx1"/>
                </a:solidFill>
                <a:latin typeface="Times" pitchFamily="18" charset="0"/>
              </a:defRPr>
            </a:lvl2pPr>
            <a:lvl3pPr marL="1143000" indent="-228600" eaLnBrk="0" hangingPunct="0">
              <a:defRPr sz="2400">
                <a:solidFill>
                  <a:schemeClr val="tx1"/>
                </a:solidFill>
                <a:latin typeface="Times" pitchFamily="18" charset="0"/>
              </a:defRPr>
            </a:lvl3pPr>
            <a:lvl4pPr marL="1600200" indent="-228600" eaLnBrk="0" hangingPunct="0">
              <a:defRPr sz="2400">
                <a:solidFill>
                  <a:schemeClr val="tx1"/>
                </a:solidFill>
                <a:latin typeface="Times" pitchFamily="18" charset="0"/>
              </a:defRPr>
            </a:lvl4pPr>
            <a:lvl5pPr marL="2057400" indent="-228600" eaLnBrk="0" hangingPunct="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fld id="{8C4C7759-9A83-4EBA-80C0-3E6758CEAB33}" type="slidenum">
              <a:rPr lang="en-GB" sz="1200"/>
              <a:pPr/>
              <a:t>1</a:t>
            </a:fld>
            <a:endParaRPr lang="en-GB" sz="120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smtClean="0">
              <a:latin typeface="Times" pitchFamily="18" charset="0"/>
            </a:endParaRPr>
          </a:p>
        </p:txBody>
      </p:sp>
    </p:spTree>
    <p:extLst>
      <p:ext uri="{BB962C8B-B14F-4D97-AF65-F5344CB8AC3E}">
        <p14:creationId xmlns:p14="http://schemas.microsoft.com/office/powerpoint/2010/main" xmlns="" val="290027765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3" name="Picture 10" descr="Inf_End_spot"/>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09600" y="5789613"/>
            <a:ext cx="2819400" cy="242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18" descr="Routledge_RGB.jpg                                              0003463BMacintosh HD                   BC35053E:"/>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533400" y="990600"/>
            <a:ext cx="3352800" cy="9413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9155" name="Rectangle 3"/>
          <p:cNvSpPr>
            <a:spLocks noGrp="1" noChangeArrowheads="1"/>
          </p:cNvSpPr>
          <p:nvPr>
            <p:ph type="ctrTitle"/>
          </p:nvPr>
        </p:nvSpPr>
        <p:spPr>
          <a:xfrm>
            <a:off x="228600" y="2514600"/>
            <a:ext cx="7467600" cy="1295400"/>
          </a:xfrm>
        </p:spPr>
        <p:txBody>
          <a:bodyPr anchor="t"/>
          <a:lstStyle>
            <a:lvl1pPr>
              <a:defRPr/>
            </a:lvl1pPr>
          </a:lstStyle>
          <a:p>
            <a:r>
              <a:rPr lang="en-GB"/>
              <a:t>Click to edit Master title style</a:t>
            </a:r>
          </a:p>
        </p:txBody>
      </p:sp>
    </p:spTree>
    <p:extLst>
      <p:ext uri="{BB962C8B-B14F-4D97-AF65-F5344CB8AC3E}">
        <p14:creationId xmlns:p14="http://schemas.microsoft.com/office/powerpoint/2010/main" xmlns="" val="29383979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xmlns="" val="3581986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304800"/>
            <a:ext cx="215265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52400" y="304800"/>
            <a:ext cx="630555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xmlns="" val="42715649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A327D36-AB26-49F0-A293-CA3135247C59}" type="datetimeFigureOut">
              <a:rPr lang="en-GB" smtClean="0"/>
              <a:pPr/>
              <a:t>23/05/2014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2E1B095-5532-4BE3-8269-E649E13E0BFC}" type="slidenum">
              <a:rPr lang="en-GB" smtClean="0"/>
              <a:pPr/>
              <a:t>‹#›</a:t>
            </a:fld>
            <a:endParaRPr lang="en-GB"/>
          </a:p>
        </p:txBody>
      </p:sp>
    </p:spTree>
    <p:extLst>
      <p:ext uri="{BB962C8B-B14F-4D97-AF65-F5344CB8AC3E}">
        <p14:creationId xmlns:p14="http://schemas.microsoft.com/office/powerpoint/2010/main" xmlns="" val="5068034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A327D36-AB26-49F0-A293-CA3135247C59}" type="datetimeFigureOut">
              <a:rPr lang="en-GB" smtClean="0"/>
              <a:pPr/>
              <a:t>23/05/2014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2E1B095-5532-4BE3-8269-E649E13E0BFC}" type="slidenum">
              <a:rPr lang="en-GB" smtClean="0"/>
              <a:pPr/>
              <a:t>‹#›</a:t>
            </a:fld>
            <a:endParaRPr lang="en-GB"/>
          </a:p>
        </p:txBody>
      </p:sp>
    </p:spTree>
    <p:extLst>
      <p:ext uri="{BB962C8B-B14F-4D97-AF65-F5344CB8AC3E}">
        <p14:creationId xmlns:p14="http://schemas.microsoft.com/office/powerpoint/2010/main" xmlns="" val="1477423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327D36-AB26-49F0-A293-CA3135247C59}" type="datetimeFigureOut">
              <a:rPr lang="en-GB" smtClean="0"/>
              <a:pPr/>
              <a:t>23/05/2014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2E1B095-5532-4BE3-8269-E649E13E0BFC}" type="slidenum">
              <a:rPr lang="en-GB" smtClean="0"/>
              <a:pPr/>
              <a:t>‹#›</a:t>
            </a:fld>
            <a:endParaRPr lang="en-GB"/>
          </a:p>
        </p:txBody>
      </p:sp>
    </p:spTree>
    <p:extLst>
      <p:ext uri="{BB962C8B-B14F-4D97-AF65-F5344CB8AC3E}">
        <p14:creationId xmlns:p14="http://schemas.microsoft.com/office/powerpoint/2010/main" xmlns="" val="34942138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A327D36-AB26-49F0-A293-CA3135247C59}" type="datetimeFigureOut">
              <a:rPr lang="en-GB" smtClean="0"/>
              <a:pPr/>
              <a:t>23/05/2014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2E1B095-5532-4BE3-8269-E649E13E0BFC}" type="slidenum">
              <a:rPr lang="en-GB" smtClean="0"/>
              <a:pPr/>
              <a:t>‹#›</a:t>
            </a:fld>
            <a:endParaRPr lang="en-GB"/>
          </a:p>
        </p:txBody>
      </p:sp>
    </p:spTree>
    <p:extLst>
      <p:ext uri="{BB962C8B-B14F-4D97-AF65-F5344CB8AC3E}">
        <p14:creationId xmlns:p14="http://schemas.microsoft.com/office/powerpoint/2010/main" xmlns="" val="8146451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A327D36-AB26-49F0-A293-CA3135247C59}" type="datetimeFigureOut">
              <a:rPr lang="en-GB" smtClean="0"/>
              <a:pPr/>
              <a:t>23/05/2014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2E1B095-5532-4BE3-8269-E649E13E0BFC}" type="slidenum">
              <a:rPr lang="en-GB" smtClean="0"/>
              <a:pPr/>
              <a:t>‹#›</a:t>
            </a:fld>
            <a:endParaRPr lang="en-GB"/>
          </a:p>
        </p:txBody>
      </p:sp>
    </p:spTree>
    <p:extLst>
      <p:ext uri="{BB962C8B-B14F-4D97-AF65-F5344CB8AC3E}">
        <p14:creationId xmlns:p14="http://schemas.microsoft.com/office/powerpoint/2010/main" xmlns="" val="11519183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A327D36-AB26-49F0-A293-CA3135247C59}" type="datetimeFigureOut">
              <a:rPr lang="en-GB" smtClean="0"/>
              <a:pPr/>
              <a:t>23/05/2014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2E1B095-5532-4BE3-8269-E649E13E0BFC}" type="slidenum">
              <a:rPr lang="en-GB" smtClean="0"/>
              <a:pPr/>
              <a:t>‹#›</a:t>
            </a:fld>
            <a:endParaRPr lang="en-GB"/>
          </a:p>
        </p:txBody>
      </p:sp>
    </p:spTree>
    <p:extLst>
      <p:ext uri="{BB962C8B-B14F-4D97-AF65-F5344CB8AC3E}">
        <p14:creationId xmlns:p14="http://schemas.microsoft.com/office/powerpoint/2010/main" xmlns="" val="39349290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327D36-AB26-49F0-A293-CA3135247C59}" type="datetimeFigureOut">
              <a:rPr lang="en-GB" smtClean="0"/>
              <a:pPr/>
              <a:t>23/05/2014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2E1B095-5532-4BE3-8269-E649E13E0BFC}" type="slidenum">
              <a:rPr lang="en-GB" smtClean="0"/>
              <a:pPr/>
              <a:t>‹#›</a:t>
            </a:fld>
            <a:endParaRPr lang="en-GB"/>
          </a:p>
        </p:txBody>
      </p:sp>
    </p:spTree>
    <p:extLst>
      <p:ext uri="{BB962C8B-B14F-4D97-AF65-F5344CB8AC3E}">
        <p14:creationId xmlns:p14="http://schemas.microsoft.com/office/powerpoint/2010/main" xmlns="" val="34834360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327D36-AB26-49F0-A293-CA3135247C59}" type="datetimeFigureOut">
              <a:rPr lang="en-GB" smtClean="0"/>
              <a:pPr/>
              <a:t>23/05/2014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2E1B095-5532-4BE3-8269-E649E13E0BFC}" type="slidenum">
              <a:rPr lang="en-GB" smtClean="0"/>
              <a:pPr/>
              <a:t>‹#›</a:t>
            </a:fld>
            <a:endParaRPr lang="en-GB"/>
          </a:p>
        </p:txBody>
      </p:sp>
    </p:spTree>
    <p:extLst>
      <p:ext uri="{BB962C8B-B14F-4D97-AF65-F5344CB8AC3E}">
        <p14:creationId xmlns:p14="http://schemas.microsoft.com/office/powerpoint/2010/main" xmlns="" val="1047703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xmlns="" val="36970012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327D36-AB26-49F0-A293-CA3135247C59}" type="datetimeFigureOut">
              <a:rPr lang="en-GB" smtClean="0"/>
              <a:pPr/>
              <a:t>23/05/2014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2E1B095-5532-4BE3-8269-E649E13E0BFC}" type="slidenum">
              <a:rPr lang="en-GB" smtClean="0"/>
              <a:pPr/>
              <a:t>‹#›</a:t>
            </a:fld>
            <a:endParaRPr lang="en-GB"/>
          </a:p>
        </p:txBody>
      </p:sp>
    </p:spTree>
    <p:extLst>
      <p:ext uri="{BB962C8B-B14F-4D97-AF65-F5344CB8AC3E}">
        <p14:creationId xmlns:p14="http://schemas.microsoft.com/office/powerpoint/2010/main" xmlns="" val="19766913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A327D36-AB26-49F0-A293-CA3135247C59}" type="datetimeFigureOut">
              <a:rPr lang="en-GB" smtClean="0"/>
              <a:pPr/>
              <a:t>23/05/2014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2E1B095-5532-4BE3-8269-E649E13E0BFC}" type="slidenum">
              <a:rPr lang="en-GB" smtClean="0"/>
              <a:pPr/>
              <a:t>‹#›</a:t>
            </a:fld>
            <a:endParaRPr lang="en-GB"/>
          </a:p>
        </p:txBody>
      </p:sp>
    </p:spTree>
    <p:extLst>
      <p:ext uri="{BB962C8B-B14F-4D97-AF65-F5344CB8AC3E}">
        <p14:creationId xmlns:p14="http://schemas.microsoft.com/office/powerpoint/2010/main" xmlns="" val="24820097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A327D36-AB26-49F0-A293-CA3135247C59}" type="datetimeFigureOut">
              <a:rPr lang="en-GB" smtClean="0"/>
              <a:pPr/>
              <a:t>23/05/2014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2E1B095-5532-4BE3-8269-E649E13E0BFC}" type="slidenum">
              <a:rPr lang="en-GB" smtClean="0"/>
              <a:pPr/>
              <a:t>‹#›</a:t>
            </a:fld>
            <a:endParaRPr lang="en-GB"/>
          </a:p>
        </p:txBody>
      </p:sp>
    </p:spTree>
    <p:extLst>
      <p:ext uri="{BB962C8B-B14F-4D97-AF65-F5344CB8AC3E}">
        <p14:creationId xmlns:p14="http://schemas.microsoft.com/office/powerpoint/2010/main" xmlns="" val="42887183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cSld name="1_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9155" name="Rectangle 3"/>
          <p:cNvSpPr>
            <a:spLocks noGrp="1" noChangeArrowheads="1"/>
          </p:cNvSpPr>
          <p:nvPr>
            <p:ph type="ctrTitle"/>
          </p:nvPr>
        </p:nvSpPr>
        <p:spPr>
          <a:xfrm>
            <a:off x="228600" y="2514600"/>
            <a:ext cx="7467600" cy="1295400"/>
          </a:xfrm>
        </p:spPr>
        <p:txBody>
          <a:bodyPr anchor="t"/>
          <a:lstStyle>
            <a:lvl1pPr>
              <a:defRPr/>
            </a:lvl1pPr>
          </a:lstStyle>
          <a:p>
            <a:r>
              <a:rPr lang="en-GB"/>
              <a:t>Click to edit Master title style</a:t>
            </a:r>
          </a:p>
        </p:txBody>
      </p:sp>
    </p:spTree>
    <p:extLst>
      <p:ext uri="{BB962C8B-B14F-4D97-AF65-F5344CB8AC3E}">
        <p14:creationId xmlns:p14="http://schemas.microsoft.com/office/powerpoint/2010/main" xmlns="" val="2938397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xmlns="" val="17357223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06400" y="1557338"/>
            <a:ext cx="4025900" cy="42338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584700" y="1557338"/>
            <a:ext cx="4027488" cy="42338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xmlns="" val="851339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xmlns="" val="2921697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xmlns="" val="130076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001066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29734881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3031378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152400" y="304800"/>
            <a:ext cx="86106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4"/>
          <p:cNvSpPr>
            <a:spLocks noGrp="1" noChangeArrowheads="1"/>
          </p:cNvSpPr>
          <p:nvPr>
            <p:ph type="body" idx="1"/>
          </p:nvPr>
        </p:nvSpPr>
        <p:spPr bwMode="auto">
          <a:xfrm>
            <a:off x="406400" y="1557338"/>
            <a:ext cx="8205788" cy="42338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pic>
        <p:nvPicPr>
          <p:cNvPr id="1028" name="Picture 18" descr="Routledge_RGB.jpg                                              0003463BMacintosh HD                   BC35053E:"/>
          <p:cNvPicPr>
            <a:picLocks noChangeAspect="1" noChangeArrowheads="1"/>
          </p:cNvPicPr>
          <p:nvPr/>
        </p:nvPicPr>
        <p:blipFill>
          <a:blip r:embed="rId14" cstate="print">
            <a:extLst>
              <a:ext uri="{28A0092B-C50C-407E-A947-70E740481C1C}">
                <a14:useLocalDpi xmlns:a14="http://schemas.microsoft.com/office/drawing/2010/main" xmlns="" val="0"/>
              </a:ext>
            </a:extLst>
          </a:blip>
          <a:srcRect/>
          <a:stretch>
            <a:fillRect/>
          </a:stretch>
        </p:blipFill>
        <p:spPr bwMode="auto">
          <a:xfrm>
            <a:off x="533400" y="5938838"/>
            <a:ext cx="2286000"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69"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Lst>
  <p:txStyles>
    <p:titleStyle>
      <a:lvl1pPr marL="192088" indent="-192088" algn="l" rtl="0" eaLnBrk="0" fontAlgn="base" hangingPunct="0">
        <a:spcBef>
          <a:spcPct val="0"/>
        </a:spcBef>
        <a:spcAft>
          <a:spcPct val="0"/>
        </a:spcAft>
        <a:defRPr sz="3600">
          <a:solidFill>
            <a:schemeClr val="tx2"/>
          </a:solidFill>
          <a:latin typeface="+mj-lt"/>
          <a:ea typeface="+mj-ea"/>
          <a:cs typeface="+mj-cs"/>
        </a:defRPr>
      </a:lvl1pPr>
      <a:lvl2pPr marL="192088" indent="-192088" algn="l" rtl="0" eaLnBrk="0" fontAlgn="base" hangingPunct="0">
        <a:spcBef>
          <a:spcPct val="0"/>
        </a:spcBef>
        <a:spcAft>
          <a:spcPct val="0"/>
        </a:spcAft>
        <a:defRPr sz="3600">
          <a:solidFill>
            <a:schemeClr val="tx2"/>
          </a:solidFill>
          <a:latin typeface="Verdana" pitchFamily="66" charset="0"/>
        </a:defRPr>
      </a:lvl2pPr>
      <a:lvl3pPr marL="192088" indent="-192088" algn="l" rtl="0" eaLnBrk="0" fontAlgn="base" hangingPunct="0">
        <a:spcBef>
          <a:spcPct val="0"/>
        </a:spcBef>
        <a:spcAft>
          <a:spcPct val="0"/>
        </a:spcAft>
        <a:defRPr sz="3600">
          <a:solidFill>
            <a:schemeClr val="tx2"/>
          </a:solidFill>
          <a:latin typeface="Verdana" pitchFamily="66" charset="0"/>
        </a:defRPr>
      </a:lvl3pPr>
      <a:lvl4pPr marL="192088" indent="-192088" algn="l" rtl="0" eaLnBrk="0" fontAlgn="base" hangingPunct="0">
        <a:spcBef>
          <a:spcPct val="0"/>
        </a:spcBef>
        <a:spcAft>
          <a:spcPct val="0"/>
        </a:spcAft>
        <a:defRPr sz="3600">
          <a:solidFill>
            <a:schemeClr val="tx2"/>
          </a:solidFill>
          <a:latin typeface="Verdana" pitchFamily="66" charset="0"/>
        </a:defRPr>
      </a:lvl4pPr>
      <a:lvl5pPr marL="192088" indent="-192088" algn="l" rtl="0" eaLnBrk="0" fontAlgn="base" hangingPunct="0">
        <a:spcBef>
          <a:spcPct val="0"/>
        </a:spcBef>
        <a:spcAft>
          <a:spcPct val="0"/>
        </a:spcAft>
        <a:defRPr sz="3600">
          <a:solidFill>
            <a:schemeClr val="tx2"/>
          </a:solidFill>
          <a:latin typeface="Verdana" pitchFamily="66" charset="0"/>
        </a:defRPr>
      </a:lvl5pPr>
      <a:lvl6pPr marL="649288" algn="l" rtl="0" fontAlgn="base">
        <a:spcBef>
          <a:spcPct val="0"/>
        </a:spcBef>
        <a:spcAft>
          <a:spcPct val="0"/>
        </a:spcAft>
        <a:defRPr sz="3600">
          <a:solidFill>
            <a:schemeClr val="tx2"/>
          </a:solidFill>
          <a:latin typeface="Verdana" pitchFamily="66" charset="0"/>
        </a:defRPr>
      </a:lvl6pPr>
      <a:lvl7pPr marL="1106488" algn="l" rtl="0" fontAlgn="base">
        <a:spcBef>
          <a:spcPct val="0"/>
        </a:spcBef>
        <a:spcAft>
          <a:spcPct val="0"/>
        </a:spcAft>
        <a:defRPr sz="3600">
          <a:solidFill>
            <a:schemeClr val="tx2"/>
          </a:solidFill>
          <a:latin typeface="Verdana" pitchFamily="66" charset="0"/>
        </a:defRPr>
      </a:lvl7pPr>
      <a:lvl8pPr marL="1563688" algn="l" rtl="0" fontAlgn="base">
        <a:spcBef>
          <a:spcPct val="0"/>
        </a:spcBef>
        <a:spcAft>
          <a:spcPct val="0"/>
        </a:spcAft>
        <a:defRPr sz="3600">
          <a:solidFill>
            <a:schemeClr val="tx2"/>
          </a:solidFill>
          <a:latin typeface="Verdana" pitchFamily="66" charset="0"/>
        </a:defRPr>
      </a:lvl8pPr>
      <a:lvl9pPr marL="2020888" algn="l" rtl="0" fontAlgn="base">
        <a:spcBef>
          <a:spcPct val="0"/>
        </a:spcBef>
        <a:spcAft>
          <a:spcPct val="0"/>
        </a:spcAft>
        <a:defRPr sz="3600">
          <a:solidFill>
            <a:schemeClr val="tx2"/>
          </a:solidFill>
          <a:latin typeface="Verdana" pitchFamily="66" charset="0"/>
        </a:defRPr>
      </a:lvl9pPr>
    </p:titleStyle>
    <p:bodyStyle>
      <a:lvl1pPr marL="292100" indent="-292100" algn="l" rtl="0" eaLnBrk="0" fontAlgn="base" hangingPunct="0">
        <a:spcBef>
          <a:spcPct val="20000"/>
        </a:spcBef>
        <a:spcAft>
          <a:spcPct val="0"/>
        </a:spcAft>
        <a:buClr>
          <a:srgbClr val="0A57A5"/>
        </a:buClr>
        <a:buChar char="•"/>
        <a:defRPr sz="2400">
          <a:solidFill>
            <a:schemeClr val="tx2"/>
          </a:solidFill>
          <a:latin typeface="+mn-lt"/>
          <a:ea typeface="+mn-ea"/>
          <a:cs typeface="+mn-cs"/>
        </a:defRPr>
      </a:lvl1pPr>
      <a:lvl2pPr marL="673100" indent="-190500" algn="l" rtl="0" eaLnBrk="0" fontAlgn="base" hangingPunct="0">
        <a:spcBef>
          <a:spcPct val="20000"/>
        </a:spcBef>
        <a:spcAft>
          <a:spcPct val="0"/>
        </a:spcAft>
        <a:buClr>
          <a:srgbClr val="0A57A5"/>
        </a:buClr>
        <a:buFont typeface="Times" pitchFamily="18" charset="0"/>
        <a:buChar char="•"/>
        <a:defRPr sz="2000">
          <a:solidFill>
            <a:srgbClr val="1A137B"/>
          </a:solidFill>
          <a:latin typeface="+mn-lt"/>
        </a:defRPr>
      </a:lvl2pPr>
      <a:lvl3pPr marL="1054100" indent="-190500" algn="l" rtl="0" eaLnBrk="0" fontAlgn="base" hangingPunct="0">
        <a:spcBef>
          <a:spcPct val="20000"/>
        </a:spcBef>
        <a:spcAft>
          <a:spcPct val="0"/>
        </a:spcAft>
        <a:buClr>
          <a:srgbClr val="0A57A5"/>
        </a:buClr>
        <a:buFont typeface="Times" pitchFamily="18" charset="0"/>
        <a:buChar char="•"/>
        <a:defRPr>
          <a:solidFill>
            <a:srgbClr val="1A137B"/>
          </a:solidFill>
          <a:latin typeface="+mn-lt"/>
        </a:defRPr>
      </a:lvl3pPr>
      <a:lvl4pPr marL="1435100" indent="-190500" algn="l" rtl="0" eaLnBrk="0" fontAlgn="base" hangingPunct="0">
        <a:spcBef>
          <a:spcPct val="20000"/>
        </a:spcBef>
        <a:spcAft>
          <a:spcPct val="0"/>
        </a:spcAft>
        <a:buClr>
          <a:srgbClr val="0A57A5"/>
        </a:buClr>
        <a:buFont typeface="Times" pitchFamily="18" charset="0"/>
        <a:buChar char="•"/>
        <a:defRPr sz="1600">
          <a:solidFill>
            <a:srgbClr val="1A137B"/>
          </a:solidFill>
          <a:latin typeface="+mn-lt"/>
        </a:defRPr>
      </a:lvl4pPr>
      <a:lvl5pPr marL="1816100" indent="-190500" algn="l" rtl="0" eaLnBrk="0" fontAlgn="base" hangingPunct="0">
        <a:spcBef>
          <a:spcPct val="20000"/>
        </a:spcBef>
        <a:spcAft>
          <a:spcPct val="0"/>
        </a:spcAft>
        <a:buClr>
          <a:srgbClr val="0A57A5"/>
        </a:buClr>
        <a:buFont typeface="Times" pitchFamily="18" charset="0"/>
        <a:buChar char="•"/>
        <a:defRPr sz="1600">
          <a:solidFill>
            <a:srgbClr val="1A137B"/>
          </a:solidFill>
          <a:latin typeface="+mn-lt"/>
        </a:defRPr>
      </a:lvl5pPr>
      <a:lvl6pPr marL="2273300" indent="-190500" algn="l" rtl="0" fontAlgn="base">
        <a:spcBef>
          <a:spcPct val="20000"/>
        </a:spcBef>
        <a:spcAft>
          <a:spcPct val="0"/>
        </a:spcAft>
        <a:buClr>
          <a:srgbClr val="0A57A5"/>
        </a:buClr>
        <a:buFont typeface="Times"/>
        <a:buChar char="•"/>
        <a:defRPr sz="1600">
          <a:solidFill>
            <a:srgbClr val="1A137B"/>
          </a:solidFill>
          <a:latin typeface="+mn-lt"/>
        </a:defRPr>
      </a:lvl6pPr>
      <a:lvl7pPr marL="2730500" indent="-190500" algn="l" rtl="0" fontAlgn="base">
        <a:spcBef>
          <a:spcPct val="20000"/>
        </a:spcBef>
        <a:spcAft>
          <a:spcPct val="0"/>
        </a:spcAft>
        <a:buClr>
          <a:srgbClr val="0A57A5"/>
        </a:buClr>
        <a:buFont typeface="Times"/>
        <a:buChar char="•"/>
        <a:defRPr sz="1600">
          <a:solidFill>
            <a:srgbClr val="1A137B"/>
          </a:solidFill>
          <a:latin typeface="+mn-lt"/>
        </a:defRPr>
      </a:lvl7pPr>
      <a:lvl8pPr marL="3187700" indent="-190500" algn="l" rtl="0" fontAlgn="base">
        <a:spcBef>
          <a:spcPct val="20000"/>
        </a:spcBef>
        <a:spcAft>
          <a:spcPct val="0"/>
        </a:spcAft>
        <a:buClr>
          <a:srgbClr val="0A57A5"/>
        </a:buClr>
        <a:buFont typeface="Times"/>
        <a:buChar char="•"/>
        <a:defRPr sz="1600">
          <a:solidFill>
            <a:srgbClr val="1A137B"/>
          </a:solidFill>
          <a:latin typeface="+mn-lt"/>
        </a:defRPr>
      </a:lvl8pPr>
      <a:lvl9pPr marL="3644900" indent="-190500" algn="l" rtl="0" fontAlgn="base">
        <a:spcBef>
          <a:spcPct val="20000"/>
        </a:spcBef>
        <a:spcAft>
          <a:spcPct val="0"/>
        </a:spcAft>
        <a:buClr>
          <a:srgbClr val="0A57A5"/>
        </a:buClr>
        <a:buFont typeface="Times"/>
        <a:buChar char="•"/>
        <a:defRPr sz="1600">
          <a:solidFill>
            <a:srgbClr val="1A137B"/>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27D36-AB26-49F0-A293-CA3135247C59}" type="datetimeFigureOut">
              <a:rPr lang="en-GB" smtClean="0"/>
              <a:pPr/>
              <a:t>23/05/2014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E1B095-5532-4BE3-8269-E649E13E0BFC}" type="slidenum">
              <a:rPr lang="en-GB" smtClean="0"/>
              <a:pPr/>
              <a:t>‹#›</a:t>
            </a:fld>
            <a:endParaRPr lang="en-GB"/>
          </a:p>
        </p:txBody>
      </p:sp>
    </p:spTree>
    <p:extLst>
      <p:ext uri="{BB962C8B-B14F-4D97-AF65-F5344CB8AC3E}">
        <p14:creationId xmlns:p14="http://schemas.microsoft.com/office/powerpoint/2010/main" xmlns="" val="703086452"/>
      </p:ext>
    </p:extLst>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 id="2147483782"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28600" y="2514600"/>
            <a:ext cx="8519864" cy="971550"/>
          </a:xfrm>
        </p:spPr>
        <p:txBody>
          <a:bodyPr>
            <a:normAutofit/>
          </a:bodyPr>
          <a:lstStyle/>
          <a:p>
            <a:pPr marL="0" indent="0"/>
            <a:r>
              <a:rPr lang="en-GB" sz="5400" dirty="0" smtClean="0"/>
              <a:t>16. Sexual Ethics</a:t>
            </a:r>
            <a:endParaRPr lang="en-US" sz="54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79512" y="188640"/>
            <a:ext cx="8610600" cy="1066800"/>
          </a:xfrm>
        </p:spPr>
        <p:txBody>
          <a:bodyPr/>
          <a:lstStyle/>
          <a:p>
            <a:r>
              <a:rPr lang="en-GB" dirty="0" smtClean="0"/>
              <a:t>Natural Law</a:t>
            </a:r>
            <a:endParaRPr lang="en-US" dirty="0" smtClean="0"/>
          </a:p>
        </p:txBody>
      </p:sp>
      <p:sp>
        <p:nvSpPr>
          <p:cNvPr id="12291" name="Rectangle 3"/>
          <p:cNvSpPr>
            <a:spLocks noGrp="1" noChangeArrowheads="1"/>
          </p:cNvSpPr>
          <p:nvPr>
            <p:ph type="body" idx="1"/>
          </p:nvPr>
        </p:nvSpPr>
        <p:spPr>
          <a:xfrm>
            <a:off x="406400" y="1268760"/>
            <a:ext cx="8205788" cy="4522440"/>
          </a:xfrm>
        </p:spPr>
        <p:txBody>
          <a:bodyPr/>
          <a:lstStyle/>
          <a:p>
            <a:pPr marL="0" indent="0">
              <a:buNone/>
            </a:pPr>
            <a:r>
              <a:rPr lang="en-GB" dirty="0" smtClean="0">
                <a:solidFill>
                  <a:schemeClr val="tx1"/>
                </a:solidFill>
              </a:rPr>
              <a:t>Natural Law, however, raises two important questions:</a:t>
            </a:r>
          </a:p>
          <a:p>
            <a:pPr lvl="1">
              <a:buClrTx/>
            </a:pPr>
            <a:r>
              <a:rPr lang="en-GB" sz="2400" dirty="0" smtClean="0">
                <a:solidFill>
                  <a:schemeClr val="tx1"/>
                </a:solidFill>
              </a:rPr>
              <a:t>Is an ‘unnatural act’ always wrong, even if it is consummated with mutual and informed voluntary consent?</a:t>
            </a:r>
          </a:p>
          <a:p>
            <a:pPr lvl="1">
              <a:buClrTx/>
            </a:pPr>
            <a:r>
              <a:rPr lang="en-GB" sz="2400" dirty="0" smtClean="0">
                <a:solidFill>
                  <a:schemeClr val="tx1"/>
                </a:solidFill>
              </a:rPr>
              <a:t>Are there some non-procreative sexual acts that might be natural to human beings? </a:t>
            </a:r>
          </a:p>
          <a:p>
            <a:pPr lvl="1">
              <a:buClrTx/>
            </a:pPr>
            <a:r>
              <a:rPr lang="en-GB" sz="2400" dirty="0" smtClean="0">
                <a:solidFill>
                  <a:schemeClr val="tx1"/>
                </a:solidFill>
              </a:rPr>
              <a:t>Do we, in fact, share a common nature, but might God have created a variety of human beings with different forms of sexual expression?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GB" dirty="0" smtClean="0"/>
              <a:t>Modern influences on sexual relationships</a:t>
            </a:r>
            <a:endParaRPr lang="en-US" dirty="0" smtClean="0"/>
          </a:p>
        </p:txBody>
      </p:sp>
      <p:sp>
        <p:nvSpPr>
          <p:cNvPr id="13315" name="Rectangle 3"/>
          <p:cNvSpPr>
            <a:spLocks noGrp="1" noChangeArrowheads="1"/>
          </p:cNvSpPr>
          <p:nvPr>
            <p:ph type="body" idx="1"/>
          </p:nvPr>
        </p:nvSpPr>
        <p:spPr>
          <a:xfrm>
            <a:off x="406400" y="1772816"/>
            <a:ext cx="8205788" cy="3600400"/>
          </a:xfrm>
        </p:spPr>
        <p:txBody>
          <a:bodyPr/>
          <a:lstStyle/>
          <a:p>
            <a:pPr>
              <a:buClrTx/>
            </a:pPr>
            <a:r>
              <a:rPr lang="en-GB" sz="2800" dirty="0" smtClean="0">
                <a:solidFill>
                  <a:schemeClr val="tx1"/>
                </a:solidFill>
              </a:rPr>
              <a:t>‘Why is sex within marriage for procreation more in accordance with human nature than sex outside marriage for pleasure?’ </a:t>
            </a:r>
          </a:p>
          <a:p>
            <a:pPr>
              <a:buClrTx/>
            </a:pPr>
            <a:r>
              <a:rPr lang="en-GB" sz="2800" dirty="0" smtClean="0">
                <a:solidFill>
                  <a:schemeClr val="tx1"/>
                </a:solidFill>
              </a:rPr>
              <a:t>Why cannot sexual relationships be morally right if there is love, loyalty and intimacy?’</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GB" smtClean="0"/>
              <a:t>Modern influences on sexual relationships</a:t>
            </a:r>
            <a:endParaRPr lang="en-US" smtClean="0"/>
          </a:p>
        </p:txBody>
      </p:sp>
      <p:sp>
        <p:nvSpPr>
          <p:cNvPr id="14339" name="Rectangle 3"/>
          <p:cNvSpPr>
            <a:spLocks noGrp="1" noChangeArrowheads="1"/>
          </p:cNvSpPr>
          <p:nvPr>
            <p:ph type="body" idx="1"/>
          </p:nvPr>
        </p:nvSpPr>
        <p:spPr>
          <a:xfrm>
            <a:off x="406400" y="1628800"/>
            <a:ext cx="8205788" cy="3888432"/>
          </a:xfrm>
        </p:spPr>
        <p:txBody>
          <a:bodyPr/>
          <a:lstStyle/>
          <a:p>
            <a:pPr>
              <a:buClrTx/>
            </a:pPr>
            <a:r>
              <a:rPr lang="en-GB" dirty="0" smtClean="0">
                <a:solidFill>
                  <a:schemeClr val="tx1"/>
                </a:solidFill>
              </a:rPr>
              <a:t>According to Sigmund Freud (1856–1939), each person’s approach to sex and their sexual relationships is based on their upbringing and their relationship with their parents. </a:t>
            </a:r>
          </a:p>
          <a:p>
            <a:pPr>
              <a:buClrTx/>
            </a:pPr>
            <a:r>
              <a:rPr lang="en-GB" dirty="0" smtClean="0">
                <a:solidFill>
                  <a:schemeClr val="tx1"/>
                </a:solidFill>
              </a:rPr>
              <a:t>He suggests that sexual personality may be found at the core of moral personality: how we behave towards sexual partners both influences and mirrors how we perceive and interact with people in general.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GB" smtClean="0"/>
              <a:t>The development of Christian ideas about sexual relationships</a:t>
            </a:r>
            <a:endParaRPr lang="en-US" smtClean="0"/>
          </a:p>
        </p:txBody>
      </p:sp>
      <p:sp>
        <p:nvSpPr>
          <p:cNvPr id="15363" name="Rectangle 3"/>
          <p:cNvSpPr>
            <a:spLocks noGrp="1" noChangeArrowheads="1"/>
          </p:cNvSpPr>
          <p:nvPr>
            <p:ph type="body" idx="1"/>
          </p:nvPr>
        </p:nvSpPr>
        <p:spPr>
          <a:xfrm>
            <a:off x="406400" y="1700808"/>
            <a:ext cx="8205788" cy="3888432"/>
          </a:xfrm>
        </p:spPr>
        <p:txBody>
          <a:bodyPr/>
          <a:lstStyle/>
          <a:p>
            <a:pPr>
              <a:buClrTx/>
            </a:pPr>
            <a:r>
              <a:rPr lang="en-GB" sz="2200" dirty="0" smtClean="0">
                <a:solidFill>
                  <a:schemeClr val="tx1"/>
                </a:solidFill>
              </a:rPr>
              <a:t>Traditional Christian ethics about sex is based on the teachings of the Bible, Augustine and Aquinas. </a:t>
            </a:r>
          </a:p>
          <a:p>
            <a:pPr>
              <a:buClrTx/>
            </a:pPr>
            <a:r>
              <a:rPr lang="en-GB" sz="2200" dirty="0" smtClean="0">
                <a:solidFill>
                  <a:schemeClr val="tx1"/>
                </a:solidFill>
              </a:rPr>
              <a:t>Marriage is seen as the norm and the purpose of marriage is seen as fidelity, union and procreation. </a:t>
            </a:r>
          </a:p>
          <a:p>
            <a:pPr>
              <a:buClrTx/>
            </a:pPr>
            <a:r>
              <a:rPr lang="en-GB" sz="2200" dirty="0" smtClean="0">
                <a:solidFill>
                  <a:schemeClr val="tx1"/>
                </a:solidFill>
              </a:rPr>
              <a:t>The unitive role of love, as the couple becoming ‘one flesh’, is a comparatively modern element, and the role of sex in marriage as an expression of that love is also now recognised.</a:t>
            </a:r>
          </a:p>
          <a:p>
            <a:pPr>
              <a:buClrTx/>
            </a:pPr>
            <a:r>
              <a:rPr lang="en-GB" sz="2200" dirty="0" smtClean="0">
                <a:solidFill>
                  <a:schemeClr val="tx1"/>
                </a:solidFill>
              </a:rPr>
              <a:t>Even sexual pleasure is seen as a gift from God – but only within the context of heterosexual marriage.</a:t>
            </a:r>
            <a:endParaRPr lang="en-US" sz="2200" dirty="0" smtClean="0">
              <a:solidFill>
                <a:schemeClr val="tx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GB" smtClean="0"/>
              <a:t>The development of Christian ideas about sexual relationships</a:t>
            </a:r>
            <a:endParaRPr lang="en-US" smtClean="0"/>
          </a:p>
        </p:txBody>
      </p:sp>
      <p:sp>
        <p:nvSpPr>
          <p:cNvPr id="16387" name="Rectangle 3"/>
          <p:cNvSpPr>
            <a:spLocks noGrp="1" noChangeArrowheads="1"/>
          </p:cNvSpPr>
          <p:nvPr>
            <p:ph type="body" idx="1"/>
          </p:nvPr>
        </p:nvSpPr>
        <p:spPr>
          <a:xfrm>
            <a:off x="406400" y="1772816"/>
            <a:ext cx="8205788" cy="3672408"/>
          </a:xfrm>
        </p:spPr>
        <p:txBody>
          <a:bodyPr/>
          <a:lstStyle/>
          <a:p>
            <a:pPr>
              <a:buClrTx/>
            </a:pPr>
            <a:r>
              <a:rPr lang="en-GB" dirty="0" smtClean="0">
                <a:solidFill>
                  <a:schemeClr val="tx1"/>
                </a:solidFill>
              </a:rPr>
              <a:t>Today the Catholic Church teaches that marriage is a divine institution that cannot be broken, even by divorce. </a:t>
            </a:r>
          </a:p>
          <a:p>
            <a:pPr>
              <a:buClrTx/>
            </a:pPr>
            <a:r>
              <a:rPr lang="en-GB" dirty="0" smtClean="0">
                <a:solidFill>
                  <a:schemeClr val="tx1"/>
                </a:solidFill>
              </a:rPr>
              <a:t>Marriage is seen as one of the seven sacraments, but harking back to the original understanding of marriage it is the only sacrament that is not administered directly by a priest, but which the husband and wife administer directly to each other.</a:t>
            </a:r>
            <a:endParaRPr lang="en-US" dirty="0" smtClean="0">
              <a:solidFill>
                <a:schemeClr val="tx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GB" smtClean="0"/>
              <a:t>The development of Christian ideas about sexual relationships</a:t>
            </a:r>
            <a:endParaRPr lang="en-US" smtClean="0"/>
          </a:p>
        </p:txBody>
      </p:sp>
      <p:sp>
        <p:nvSpPr>
          <p:cNvPr id="17411" name="Rectangle 3"/>
          <p:cNvSpPr>
            <a:spLocks noGrp="1" noChangeArrowheads="1"/>
          </p:cNvSpPr>
          <p:nvPr>
            <p:ph type="body" idx="1"/>
          </p:nvPr>
        </p:nvSpPr>
        <p:spPr>
          <a:xfrm>
            <a:off x="406400" y="1700808"/>
            <a:ext cx="8205788" cy="4090392"/>
          </a:xfrm>
        </p:spPr>
        <p:txBody>
          <a:bodyPr/>
          <a:lstStyle/>
          <a:p>
            <a:pPr>
              <a:buClrTx/>
            </a:pPr>
            <a:r>
              <a:rPr lang="en-GB" dirty="0" smtClean="0">
                <a:solidFill>
                  <a:schemeClr val="tx1"/>
                </a:solidFill>
              </a:rPr>
              <a:t>In general all Protestant Churches hold marriage to be ordained by God for the union between a man and a woman with the primary purpose of glorifying God by showing his love for the world, and then for intimate companionship, rearing of children and mutual support. </a:t>
            </a:r>
          </a:p>
          <a:p>
            <a:pPr>
              <a:buClrTx/>
            </a:pPr>
            <a:r>
              <a:rPr lang="en-GB" dirty="0" smtClean="0">
                <a:solidFill>
                  <a:schemeClr val="tx1"/>
                </a:solidFill>
              </a:rPr>
              <a:t>Some Protestant groups such as the Religious Society of Friends (Quakers) accept homosexuality and are in favour of same-sex marriage.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GB" smtClean="0"/>
              <a:t>The development of Christian ideas about sexual relationships</a:t>
            </a:r>
            <a:endParaRPr lang="en-US" smtClean="0"/>
          </a:p>
        </p:txBody>
      </p:sp>
      <p:sp>
        <p:nvSpPr>
          <p:cNvPr id="18435" name="Rectangle 3"/>
          <p:cNvSpPr>
            <a:spLocks noGrp="1" noChangeArrowheads="1"/>
          </p:cNvSpPr>
          <p:nvPr>
            <p:ph type="body" idx="1"/>
          </p:nvPr>
        </p:nvSpPr>
        <p:spPr>
          <a:xfrm>
            <a:off x="395536" y="1772816"/>
            <a:ext cx="8205788" cy="3816424"/>
          </a:xfrm>
        </p:spPr>
        <p:txBody>
          <a:bodyPr/>
          <a:lstStyle/>
          <a:p>
            <a:pPr>
              <a:buClrTx/>
            </a:pPr>
            <a:r>
              <a:rPr lang="en-GB" dirty="0" smtClean="0">
                <a:solidFill>
                  <a:schemeClr val="tx1"/>
                </a:solidFill>
              </a:rPr>
              <a:t>In the Eastern Orthodox Church marriage is seen as a Sacred Mystery (sacrament), uniting men and women in eternal union before God. </a:t>
            </a:r>
          </a:p>
          <a:p>
            <a:pPr>
              <a:buClrTx/>
            </a:pPr>
            <a:r>
              <a:rPr lang="en-GB" dirty="0" smtClean="0">
                <a:solidFill>
                  <a:schemeClr val="tx1"/>
                </a:solidFill>
              </a:rPr>
              <a:t>This Church also sees marriage as an icon of the relationship between Jesus and the Church – like the use of marriage as an analogy to describe the relationship between God and Israel by the Old Testament prophet Hosea.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GB" smtClean="0"/>
              <a:t>The development of Christian ideas about sexual relationships</a:t>
            </a:r>
            <a:endParaRPr lang="en-US" smtClean="0"/>
          </a:p>
        </p:txBody>
      </p:sp>
      <p:sp>
        <p:nvSpPr>
          <p:cNvPr id="19459" name="Rectangle 3"/>
          <p:cNvSpPr>
            <a:spLocks noGrp="1" noChangeArrowheads="1"/>
          </p:cNvSpPr>
          <p:nvPr>
            <p:ph type="body" idx="1"/>
          </p:nvPr>
        </p:nvSpPr>
        <p:spPr/>
        <p:txBody>
          <a:bodyPr/>
          <a:lstStyle/>
          <a:p>
            <a:pPr>
              <a:buClrTx/>
            </a:pPr>
            <a:r>
              <a:rPr lang="en-GB" dirty="0" smtClean="0">
                <a:solidFill>
                  <a:schemeClr val="tx1"/>
                </a:solidFill>
              </a:rPr>
              <a:t>The Catholic psychiatrist Jack Dominion argues, and has done for the past thirty years at least, not that sex is dangerous and needs marriage and procreation to protect it but rather that sex is so powerful and meaningful that justice can be done to it only in a continuous and enduring relationship. </a:t>
            </a:r>
          </a:p>
          <a:p>
            <a:pPr>
              <a:buClrTx/>
            </a:pPr>
            <a:r>
              <a:rPr lang="en-GB" dirty="0" smtClean="0">
                <a:solidFill>
                  <a:schemeClr val="tx1"/>
                </a:solidFill>
              </a:rPr>
              <a:t>He does not see premarital sex, cohabitation or even one-off adultery as destroying this ideal and even considers that homosexual sex is fine within a permanent loving relationship.</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79512" y="188640"/>
            <a:ext cx="8610600" cy="1066800"/>
          </a:xfrm>
        </p:spPr>
        <p:txBody>
          <a:bodyPr/>
          <a:lstStyle/>
          <a:p>
            <a:r>
              <a:rPr lang="en-GB" dirty="0" smtClean="0"/>
              <a:t>Homosexuality</a:t>
            </a:r>
            <a:endParaRPr lang="en-US" dirty="0" smtClean="0"/>
          </a:p>
        </p:txBody>
      </p:sp>
      <p:sp>
        <p:nvSpPr>
          <p:cNvPr id="20483" name="Rectangle 3"/>
          <p:cNvSpPr>
            <a:spLocks noGrp="1" noChangeArrowheads="1"/>
          </p:cNvSpPr>
          <p:nvPr>
            <p:ph type="body" idx="1"/>
          </p:nvPr>
        </p:nvSpPr>
        <p:spPr>
          <a:xfrm>
            <a:off x="406400" y="1340768"/>
            <a:ext cx="8205788" cy="4450432"/>
          </a:xfrm>
        </p:spPr>
        <p:txBody>
          <a:bodyPr/>
          <a:lstStyle/>
          <a:p>
            <a:pPr>
              <a:buClrTx/>
            </a:pPr>
            <a:r>
              <a:rPr lang="en-GB" dirty="0" smtClean="0">
                <a:solidFill>
                  <a:schemeClr val="tx1"/>
                </a:solidFill>
              </a:rPr>
              <a:t>In Christianity, the issue of homosexuality points up the division, with the literal interpretation of the Bible asserting that homosexuality is wrong, and the spirit of the New Testament holding that it is the quality of the relationships which matters. </a:t>
            </a:r>
          </a:p>
          <a:p>
            <a:pPr>
              <a:buClrTx/>
            </a:pPr>
            <a:r>
              <a:rPr lang="en-GB" dirty="0" smtClean="0">
                <a:solidFill>
                  <a:schemeClr val="tx1"/>
                </a:solidFill>
              </a:rPr>
              <a:t>There are many other issues involved, such as homosexuality not being natural, as homosexual sex does not lead to the procreation of children, the question of the ‘gay gene’, and the actual translation of the words in the Bible.</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79512" y="188640"/>
            <a:ext cx="8610600" cy="1066800"/>
          </a:xfrm>
        </p:spPr>
        <p:txBody>
          <a:bodyPr/>
          <a:lstStyle/>
          <a:p>
            <a:r>
              <a:rPr lang="en-GB" dirty="0" smtClean="0"/>
              <a:t>Homosexuality</a:t>
            </a:r>
            <a:endParaRPr lang="en-US" dirty="0" smtClean="0"/>
          </a:p>
        </p:txBody>
      </p:sp>
      <p:sp>
        <p:nvSpPr>
          <p:cNvPr id="21507" name="Rectangle 3"/>
          <p:cNvSpPr>
            <a:spLocks noGrp="1" noChangeArrowheads="1"/>
          </p:cNvSpPr>
          <p:nvPr>
            <p:ph type="body" idx="1"/>
          </p:nvPr>
        </p:nvSpPr>
        <p:spPr>
          <a:xfrm>
            <a:off x="406400" y="1340768"/>
            <a:ext cx="8205788" cy="4450432"/>
          </a:xfrm>
        </p:spPr>
        <p:txBody>
          <a:bodyPr/>
          <a:lstStyle/>
          <a:p>
            <a:pPr>
              <a:buClrTx/>
            </a:pPr>
            <a:r>
              <a:rPr lang="en-GB" dirty="0" smtClean="0">
                <a:solidFill>
                  <a:schemeClr val="tx1"/>
                </a:solidFill>
              </a:rPr>
              <a:t>The two Greek words that have traditionally been translated as ‘homosexual’ may mean ‘loose living’ or ‘prostitute’, so in the New Revised Standard Version of the Bible the word ‘homosexual’ has been omitted from Paul’s letters. </a:t>
            </a:r>
          </a:p>
          <a:p>
            <a:pPr>
              <a:buClrTx/>
            </a:pPr>
            <a:r>
              <a:rPr lang="en-GB" dirty="0" smtClean="0">
                <a:solidFill>
                  <a:schemeClr val="tx1"/>
                </a:solidFill>
              </a:rPr>
              <a:t>The story of Sodom (Genesis 19:4–11) is not about sexuality but about hospitality, and so the only specific references are in the codes of Deuteronomy (Deuteronomy 23:17–18) and Leviticus (Leviticus 20:13).</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GB" dirty="0" smtClean="0"/>
              <a:t>What is sexual </a:t>
            </a:r>
            <a:r>
              <a:rPr lang="en-GB" dirty="0"/>
              <a:t>e</a:t>
            </a:r>
            <a:r>
              <a:rPr lang="en-GB" dirty="0" smtClean="0"/>
              <a:t>thics concerned with?</a:t>
            </a:r>
            <a:endParaRPr lang="en-US" dirty="0" smtClean="0"/>
          </a:p>
        </p:txBody>
      </p:sp>
      <p:sp>
        <p:nvSpPr>
          <p:cNvPr id="4099" name="Rectangle 3"/>
          <p:cNvSpPr>
            <a:spLocks noGrp="1" noChangeArrowheads="1"/>
          </p:cNvSpPr>
          <p:nvPr>
            <p:ph type="body" idx="1"/>
          </p:nvPr>
        </p:nvSpPr>
        <p:spPr/>
        <p:txBody>
          <a:bodyPr/>
          <a:lstStyle/>
          <a:p>
            <a:pPr>
              <a:buClrTx/>
            </a:pPr>
            <a:r>
              <a:rPr lang="en-GB" dirty="0" smtClean="0">
                <a:solidFill>
                  <a:schemeClr val="tx1"/>
                </a:solidFill>
              </a:rPr>
              <a:t>Sex is an enormously wide term covering a range of issues from homosexuality to marriage, from pornography to prostitution, to the relational dimensions which are expressions of love and pleasure. </a:t>
            </a:r>
          </a:p>
          <a:p>
            <a:pPr>
              <a:buClrTx/>
            </a:pPr>
            <a:r>
              <a:rPr lang="en-GB" dirty="0" smtClean="0">
                <a:solidFill>
                  <a:schemeClr val="tx1"/>
                </a:solidFill>
              </a:rPr>
              <a:t>It is part of being human and involves above all the question of how men and women should treat each other.</a:t>
            </a:r>
          </a:p>
          <a:p>
            <a:pPr>
              <a:buClrTx/>
            </a:pPr>
            <a:r>
              <a:rPr lang="en-GB" dirty="0" smtClean="0">
                <a:solidFill>
                  <a:schemeClr val="tx1"/>
                </a:solidFill>
              </a:rPr>
              <a:t>In spite of the fact that, or maybe because, sex is so natural to us, we hedge it with rules.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79512" y="188640"/>
            <a:ext cx="8610600" cy="1066800"/>
          </a:xfrm>
        </p:spPr>
        <p:txBody>
          <a:bodyPr/>
          <a:lstStyle/>
          <a:p>
            <a:r>
              <a:rPr lang="en-GB" dirty="0" smtClean="0"/>
              <a:t>Homosexuality</a:t>
            </a:r>
            <a:endParaRPr lang="en-US" dirty="0" smtClean="0"/>
          </a:p>
        </p:txBody>
      </p:sp>
      <p:sp>
        <p:nvSpPr>
          <p:cNvPr id="22531" name="Rectangle 3"/>
          <p:cNvSpPr>
            <a:spLocks noGrp="1" noChangeArrowheads="1"/>
          </p:cNvSpPr>
          <p:nvPr>
            <p:ph type="body" idx="1"/>
          </p:nvPr>
        </p:nvSpPr>
        <p:spPr>
          <a:xfrm>
            <a:off x="406400" y="1340768"/>
            <a:ext cx="8205788" cy="4450432"/>
          </a:xfrm>
        </p:spPr>
        <p:txBody>
          <a:bodyPr/>
          <a:lstStyle/>
          <a:p>
            <a:pPr>
              <a:buClrTx/>
            </a:pPr>
            <a:r>
              <a:rPr lang="en-GB" dirty="0" smtClean="0">
                <a:solidFill>
                  <a:schemeClr val="tx1"/>
                </a:solidFill>
              </a:rPr>
              <a:t>One concept underlying the laws was the idea of the pure form of a man and a woman, which led to the prohibition of shaving in men so that they did not look like women, and also of cross-dressing and same-sex relationships. </a:t>
            </a:r>
          </a:p>
          <a:p>
            <a:pPr>
              <a:buClrTx/>
            </a:pPr>
            <a:r>
              <a:rPr lang="en-GB" dirty="0" smtClean="0">
                <a:solidFill>
                  <a:schemeClr val="tx1"/>
                </a:solidFill>
              </a:rPr>
              <a:t>Almost all Christians ignore these prohibitions, except the one about homosexuality. </a:t>
            </a:r>
          </a:p>
          <a:p>
            <a:pPr>
              <a:buClrTx/>
            </a:pPr>
            <a:r>
              <a:rPr lang="en-GB" dirty="0" smtClean="0">
                <a:solidFill>
                  <a:schemeClr val="tx1"/>
                </a:solidFill>
              </a:rPr>
              <a:t>So it seems as though the Bible is being used, as in the possible split in the Anglican Church over the ordination of gay bishops, to reinforce prejudices.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GB" smtClean="0"/>
              <a:t>Sexual behaviour outside marriage</a:t>
            </a:r>
            <a:endParaRPr lang="en-US" smtClean="0"/>
          </a:p>
        </p:txBody>
      </p:sp>
      <p:sp>
        <p:nvSpPr>
          <p:cNvPr id="23555" name="Rectangle 3"/>
          <p:cNvSpPr>
            <a:spLocks noGrp="1" noChangeArrowheads="1"/>
          </p:cNvSpPr>
          <p:nvPr>
            <p:ph type="body" idx="1"/>
          </p:nvPr>
        </p:nvSpPr>
        <p:spPr/>
        <p:txBody>
          <a:bodyPr/>
          <a:lstStyle/>
          <a:p>
            <a:pPr>
              <a:buClrTx/>
            </a:pPr>
            <a:r>
              <a:rPr lang="en-GB" dirty="0" smtClean="0">
                <a:solidFill>
                  <a:schemeClr val="tx1"/>
                </a:solidFill>
              </a:rPr>
              <a:t>Many Christians would say that marriage is the only place that sexual activity is endorsed.</a:t>
            </a:r>
          </a:p>
          <a:p>
            <a:pPr>
              <a:buClrTx/>
            </a:pPr>
            <a:r>
              <a:rPr lang="en-GB" dirty="0" smtClean="0">
                <a:solidFill>
                  <a:schemeClr val="tx1"/>
                </a:solidFill>
              </a:rPr>
              <a:t>Paul sees adultery and other forms of sex outside marriage as wrong.</a:t>
            </a:r>
          </a:p>
          <a:p>
            <a:pPr>
              <a:buClrTx/>
            </a:pPr>
            <a:r>
              <a:rPr lang="en-GB" dirty="0" smtClean="0">
                <a:solidFill>
                  <a:schemeClr val="tx1"/>
                </a:solidFill>
              </a:rPr>
              <a:t>There is nothing in the Bible that explicitly bans sex before marriage, but all Christian arguments against it are based on the covenant of marriage as the correct place for sexual activity.</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GB" smtClean="0"/>
              <a:t>Monogamy, polygamy and polyandry</a:t>
            </a:r>
            <a:endParaRPr lang="en-US" smtClean="0"/>
          </a:p>
        </p:txBody>
      </p:sp>
      <p:sp>
        <p:nvSpPr>
          <p:cNvPr id="24579" name="Rectangle 3"/>
          <p:cNvSpPr>
            <a:spLocks noGrp="1" noChangeArrowheads="1"/>
          </p:cNvSpPr>
          <p:nvPr>
            <p:ph type="body" idx="1"/>
          </p:nvPr>
        </p:nvSpPr>
        <p:spPr>
          <a:xfrm>
            <a:off x="406400" y="1700808"/>
            <a:ext cx="8205788" cy="4090392"/>
          </a:xfrm>
        </p:spPr>
        <p:txBody>
          <a:bodyPr/>
          <a:lstStyle/>
          <a:p>
            <a:pPr>
              <a:buClrTx/>
            </a:pPr>
            <a:r>
              <a:rPr lang="en-GB" dirty="0" smtClean="0">
                <a:solidFill>
                  <a:schemeClr val="tx1"/>
                </a:solidFill>
              </a:rPr>
              <a:t>Marriage is seen by Christians as sacred and monogamous. </a:t>
            </a:r>
          </a:p>
          <a:p>
            <a:pPr>
              <a:buClrTx/>
            </a:pPr>
            <a:r>
              <a:rPr lang="en-GB" dirty="0" smtClean="0">
                <a:solidFill>
                  <a:schemeClr val="tx1"/>
                </a:solidFill>
              </a:rPr>
              <a:t>This view of marriage has developed over time. </a:t>
            </a:r>
          </a:p>
          <a:p>
            <a:pPr>
              <a:buClrTx/>
            </a:pPr>
            <a:r>
              <a:rPr lang="en-GB" dirty="0" smtClean="0">
                <a:solidFill>
                  <a:schemeClr val="tx1"/>
                </a:solidFill>
              </a:rPr>
              <a:t>Polygamy, marriage to more than one spouse simultaneously, did happen in Old Testament times.</a:t>
            </a:r>
          </a:p>
          <a:p>
            <a:pPr>
              <a:buClrTx/>
            </a:pPr>
            <a:r>
              <a:rPr lang="en-GB" dirty="0" smtClean="0">
                <a:solidFill>
                  <a:schemeClr val="tx1"/>
                </a:solidFill>
              </a:rPr>
              <a:t>It was not considered ideal, but it was a realistic and practical way of dealing with hard times such as famine, female infertility and widowhood.</a:t>
            </a:r>
            <a:endParaRPr lang="en-US" dirty="0" smtClean="0">
              <a:solidFill>
                <a:schemeClr val="tx1"/>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179512" y="260648"/>
            <a:ext cx="8610600" cy="1066800"/>
          </a:xfrm>
        </p:spPr>
        <p:txBody>
          <a:bodyPr/>
          <a:lstStyle/>
          <a:p>
            <a:r>
              <a:rPr lang="en-GB" dirty="0" smtClean="0"/>
              <a:t>The concept of love</a:t>
            </a:r>
            <a:endParaRPr lang="en-US" dirty="0" smtClean="0"/>
          </a:p>
        </p:txBody>
      </p:sp>
      <p:sp>
        <p:nvSpPr>
          <p:cNvPr id="25603" name="Rectangle 3"/>
          <p:cNvSpPr>
            <a:spLocks noGrp="1" noChangeArrowheads="1"/>
          </p:cNvSpPr>
          <p:nvPr>
            <p:ph type="body" idx="1"/>
          </p:nvPr>
        </p:nvSpPr>
        <p:spPr>
          <a:xfrm>
            <a:off x="406400" y="1412776"/>
            <a:ext cx="8205788" cy="4378424"/>
          </a:xfrm>
        </p:spPr>
        <p:txBody>
          <a:bodyPr/>
          <a:lstStyle/>
          <a:p>
            <a:pPr marL="0" indent="0">
              <a:buNone/>
            </a:pPr>
            <a:r>
              <a:rPr lang="en-GB" dirty="0" smtClean="0">
                <a:solidFill>
                  <a:schemeClr val="tx1"/>
                </a:solidFill>
              </a:rPr>
              <a:t>The Greeks had several words to express different types of love:</a:t>
            </a:r>
          </a:p>
          <a:p>
            <a:pPr lvl="1">
              <a:buClrTx/>
            </a:pPr>
            <a:r>
              <a:rPr lang="en-GB" sz="2400" i="1" dirty="0" smtClean="0">
                <a:solidFill>
                  <a:schemeClr val="tx1"/>
                </a:solidFill>
              </a:rPr>
              <a:t>Eros</a:t>
            </a:r>
            <a:r>
              <a:rPr lang="en-GB" sz="2400" dirty="0" smtClean="0">
                <a:solidFill>
                  <a:schemeClr val="tx1"/>
                </a:solidFill>
              </a:rPr>
              <a:t> is the love of sexual attraction </a:t>
            </a:r>
          </a:p>
          <a:p>
            <a:pPr lvl="1">
              <a:buClrTx/>
            </a:pPr>
            <a:r>
              <a:rPr lang="en-GB" sz="2400" i="1" dirty="0" err="1" smtClean="0">
                <a:solidFill>
                  <a:schemeClr val="tx1"/>
                </a:solidFill>
              </a:rPr>
              <a:t>Storge</a:t>
            </a:r>
            <a:r>
              <a:rPr lang="en-GB" sz="2400" dirty="0" smtClean="0">
                <a:solidFill>
                  <a:schemeClr val="tx1"/>
                </a:solidFill>
              </a:rPr>
              <a:t> is the love found in families between the different family members. </a:t>
            </a:r>
          </a:p>
          <a:p>
            <a:pPr lvl="1">
              <a:buClrTx/>
            </a:pPr>
            <a:r>
              <a:rPr lang="en-GB" sz="2400" i="1" dirty="0" err="1" smtClean="0">
                <a:solidFill>
                  <a:schemeClr val="tx1"/>
                </a:solidFill>
              </a:rPr>
              <a:t>Philia</a:t>
            </a:r>
            <a:r>
              <a:rPr lang="en-GB" sz="2400" dirty="0" smtClean="0">
                <a:solidFill>
                  <a:schemeClr val="tx1"/>
                </a:solidFill>
              </a:rPr>
              <a:t> is what might be called brotherly love. </a:t>
            </a:r>
          </a:p>
          <a:p>
            <a:pPr lvl="1">
              <a:buClrTx/>
            </a:pPr>
            <a:r>
              <a:rPr lang="en-GB" sz="2400" i="1" dirty="0" smtClean="0">
                <a:solidFill>
                  <a:schemeClr val="tx1"/>
                </a:solidFill>
              </a:rPr>
              <a:t>Agape</a:t>
            </a:r>
            <a:r>
              <a:rPr lang="en-GB" sz="2400" dirty="0" smtClean="0">
                <a:solidFill>
                  <a:schemeClr val="tx1"/>
                </a:solidFill>
              </a:rPr>
              <a:t> is the highest form of love, an unconditional love for others in spite of their weaknesses. It is the love that puts the needs of others as a priority.</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79512" y="404664"/>
            <a:ext cx="8610600" cy="1066800"/>
          </a:xfrm>
        </p:spPr>
        <p:txBody>
          <a:bodyPr/>
          <a:lstStyle/>
          <a:p>
            <a:r>
              <a:rPr lang="en-GB" dirty="0" smtClean="0"/>
              <a:t>Respect and responsibility for others – the abuse of power</a:t>
            </a:r>
            <a:endParaRPr lang="en-US" dirty="0" smtClean="0"/>
          </a:p>
        </p:txBody>
      </p:sp>
      <p:sp>
        <p:nvSpPr>
          <p:cNvPr id="26627" name="Rectangle 3"/>
          <p:cNvSpPr>
            <a:spLocks noGrp="1" noChangeArrowheads="1"/>
          </p:cNvSpPr>
          <p:nvPr>
            <p:ph type="body" idx="1"/>
          </p:nvPr>
        </p:nvSpPr>
        <p:spPr>
          <a:xfrm>
            <a:off x="406400" y="1844824"/>
            <a:ext cx="8205788" cy="3946376"/>
          </a:xfrm>
        </p:spPr>
        <p:txBody>
          <a:bodyPr/>
          <a:lstStyle/>
          <a:p>
            <a:pPr>
              <a:buClrTx/>
            </a:pPr>
            <a:r>
              <a:rPr lang="en-GB" dirty="0" smtClean="0">
                <a:solidFill>
                  <a:schemeClr val="tx1"/>
                </a:solidFill>
              </a:rPr>
              <a:t>Bad sexual behaviour is usually associated with domination or violence, whereas a good sexual relationship is one of mutuality and equality.</a:t>
            </a:r>
          </a:p>
          <a:p>
            <a:pPr>
              <a:buClrTx/>
            </a:pPr>
            <a:r>
              <a:rPr lang="en-GB" dirty="0" smtClean="0">
                <a:solidFill>
                  <a:schemeClr val="tx1"/>
                </a:solidFill>
              </a:rPr>
              <a:t>However, often sexual relationships echo the patterns of dominance in society.</a:t>
            </a:r>
          </a:p>
          <a:p>
            <a:pPr>
              <a:buClrTx/>
            </a:pPr>
            <a:r>
              <a:rPr lang="en-GB" dirty="0" smtClean="0">
                <a:solidFill>
                  <a:schemeClr val="tx1"/>
                </a:solidFill>
              </a:rPr>
              <a:t>The difference in ideas about the role of women found in the Bible could most likely be seen as social and cultural rather than having any deep religious meaning.</a:t>
            </a:r>
            <a:endParaRPr lang="en-US" dirty="0" smtClean="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dirty="0" smtClean="0"/>
              <a:t>Historical views of sex</a:t>
            </a:r>
            <a:endParaRPr lang="en-US" dirty="0" smtClean="0"/>
          </a:p>
        </p:txBody>
      </p:sp>
      <p:sp>
        <p:nvSpPr>
          <p:cNvPr id="5123" name="Rectangle 3"/>
          <p:cNvSpPr>
            <a:spLocks noGrp="1" noChangeArrowheads="1"/>
          </p:cNvSpPr>
          <p:nvPr>
            <p:ph type="body" idx="1"/>
          </p:nvPr>
        </p:nvSpPr>
        <p:spPr/>
        <p:txBody>
          <a:bodyPr/>
          <a:lstStyle/>
          <a:p>
            <a:pPr>
              <a:buClrTx/>
            </a:pPr>
            <a:r>
              <a:rPr lang="en-GB" sz="2600" dirty="0" smtClean="0">
                <a:solidFill>
                  <a:schemeClr val="tx1"/>
                </a:solidFill>
              </a:rPr>
              <a:t>Originally the Greek philosophers saw sex as something weakening to the mind. </a:t>
            </a:r>
          </a:p>
          <a:p>
            <a:pPr>
              <a:buClrTx/>
            </a:pPr>
            <a:r>
              <a:rPr lang="en-GB" sz="2600" dirty="0" smtClean="0">
                <a:solidFill>
                  <a:schemeClr val="tx1"/>
                </a:solidFill>
              </a:rPr>
              <a:t>The Pythagoreans, who influenced Plato, believed that humans should refrain from physical activities and live a more ascetic life. </a:t>
            </a:r>
          </a:p>
          <a:p>
            <a:pPr>
              <a:buClrTx/>
            </a:pPr>
            <a:r>
              <a:rPr lang="en-GB" sz="2600" dirty="0" smtClean="0">
                <a:solidFill>
                  <a:schemeClr val="tx1"/>
                </a:solidFill>
              </a:rPr>
              <a:t>In this way the soul, which is imprisoned in the body, is freed to move to a new form.</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79512" y="188640"/>
            <a:ext cx="8610600" cy="1066800"/>
          </a:xfrm>
        </p:spPr>
        <p:txBody>
          <a:bodyPr/>
          <a:lstStyle/>
          <a:p>
            <a:r>
              <a:rPr lang="en-GB" dirty="0" smtClean="0"/>
              <a:t>Historical views of sex</a:t>
            </a:r>
            <a:endParaRPr lang="en-US" dirty="0" smtClean="0"/>
          </a:p>
        </p:txBody>
      </p:sp>
      <p:sp>
        <p:nvSpPr>
          <p:cNvPr id="6147" name="Rectangle 3"/>
          <p:cNvSpPr>
            <a:spLocks noGrp="1" noChangeArrowheads="1"/>
          </p:cNvSpPr>
          <p:nvPr>
            <p:ph type="body" idx="1"/>
          </p:nvPr>
        </p:nvSpPr>
        <p:spPr>
          <a:xfrm>
            <a:off x="406400" y="1340768"/>
            <a:ext cx="8205788" cy="4450432"/>
          </a:xfrm>
        </p:spPr>
        <p:txBody>
          <a:bodyPr/>
          <a:lstStyle/>
          <a:p>
            <a:pPr>
              <a:buClrTx/>
            </a:pPr>
            <a:r>
              <a:rPr lang="en-GB" sz="2600" dirty="0" smtClean="0">
                <a:solidFill>
                  <a:schemeClr val="tx1"/>
                </a:solidFill>
              </a:rPr>
              <a:t>The Cynics, on the other hand, saw no point in controlling sexual desire or pleasure and saw no shame attached to the sexual act, even going so far as to perform it in public.</a:t>
            </a:r>
          </a:p>
          <a:p>
            <a:pPr>
              <a:buClrTx/>
            </a:pPr>
            <a:r>
              <a:rPr lang="en-GB" sz="2600" dirty="0" smtClean="0">
                <a:solidFill>
                  <a:schemeClr val="tx1"/>
                </a:solidFill>
              </a:rPr>
              <a:t>The Stoics reacted totally against this and advocated overcoming any emotions that threaten self-control – the Stoics were the original ‘stiff upper lips’, and sex became linked to reproduction and the continuation of the human race.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GB" dirty="0" smtClean="0"/>
              <a:t>The Old Testament approach to sexual behaviour</a:t>
            </a:r>
            <a:endParaRPr lang="en-US" dirty="0" smtClean="0"/>
          </a:p>
        </p:txBody>
      </p:sp>
      <p:sp>
        <p:nvSpPr>
          <p:cNvPr id="7171" name="Rectangle 3"/>
          <p:cNvSpPr>
            <a:spLocks noGrp="1" noChangeArrowheads="1"/>
          </p:cNvSpPr>
          <p:nvPr>
            <p:ph type="body" idx="1"/>
          </p:nvPr>
        </p:nvSpPr>
        <p:spPr>
          <a:xfrm>
            <a:off x="406400" y="1700808"/>
            <a:ext cx="8205788" cy="4090392"/>
          </a:xfrm>
        </p:spPr>
        <p:txBody>
          <a:bodyPr/>
          <a:lstStyle/>
          <a:p>
            <a:pPr>
              <a:buClrTx/>
            </a:pPr>
            <a:r>
              <a:rPr lang="en-GB" sz="2200" dirty="0" smtClean="0">
                <a:solidFill>
                  <a:schemeClr val="tx1"/>
                </a:solidFill>
              </a:rPr>
              <a:t>The Old Testament is a reflection of its times and does not seem to have one particular view on sexual ethics. </a:t>
            </a:r>
          </a:p>
          <a:p>
            <a:pPr>
              <a:buClrTx/>
            </a:pPr>
            <a:r>
              <a:rPr lang="en-GB" sz="2200" dirty="0" smtClean="0">
                <a:solidFill>
                  <a:schemeClr val="tx1"/>
                </a:solidFill>
              </a:rPr>
              <a:t>It includes moving love stories, such as that of Ruth and Boaz, and detailed accounts of incest. </a:t>
            </a:r>
          </a:p>
          <a:p>
            <a:pPr>
              <a:buClrTx/>
            </a:pPr>
            <a:r>
              <a:rPr lang="en-GB" sz="2200" dirty="0" smtClean="0">
                <a:solidFill>
                  <a:schemeClr val="tx1"/>
                </a:solidFill>
              </a:rPr>
              <a:t>There are numerous tales of seduction and sexual revenge, such as the seduction of Bath-</a:t>
            </a:r>
            <a:r>
              <a:rPr lang="en-GB" sz="2200" dirty="0" err="1" smtClean="0">
                <a:solidFill>
                  <a:schemeClr val="tx1"/>
                </a:solidFill>
              </a:rPr>
              <a:t>shua</a:t>
            </a:r>
            <a:r>
              <a:rPr lang="en-GB" sz="2200" dirty="0" smtClean="0">
                <a:solidFill>
                  <a:schemeClr val="tx1"/>
                </a:solidFill>
              </a:rPr>
              <a:t> by King David and the murder of her husband.</a:t>
            </a:r>
          </a:p>
          <a:p>
            <a:pPr>
              <a:buClrTx/>
            </a:pPr>
            <a:r>
              <a:rPr lang="en-GB" sz="2200" dirty="0" smtClean="0">
                <a:solidFill>
                  <a:schemeClr val="tx1"/>
                </a:solidFill>
              </a:rPr>
              <a:t>Many of these are recounted in a factual way, without judgement. </a:t>
            </a:r>
          </a:p>
          <a:p>
            <a:pPr>
              <a:buClrTx/>
            </a:pPr>
            <a:r>
              <a:rPr lang="en-GB" sz="2200" dirty="0" smtClean="0">
                <a:solidFill>
                  <a:schemeClr val="tx1"/>
                </a:solidFill>
              </a:rPr>
              <a:t>Sex is even celebrated in the Song of Songs</a:t>
            </a:r>
            <a:r>
              <a:rPr lang="en-GB" sz="2200" dirty="0" smtClean="0"/>
              <a: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GB" dirty="0" smtClean="0"/>
              <a:t>The New Testament approach to sexual behaviour</a:t>
            </a:r>
            <a:endParaRPr lang="en-US" dirty="0" smtClean="0"/>
          </a:p>
        </p:txBody>
      </p:sp>
      <p:sp>
        <p:nvSpPr>
          <p:cNvPr id="8195" name="Rectangle 3"/>
          <p:cNvSpPr>
            <a:spLocks noGrp="1" noChangeArrowheads="1"/>
          </p:cNvSpPr>
          <p:nvPr>
            <p:ph type="body" idx="1"/>
          </p:nvPr>
        </p:nvSpPr>
        <p:spPr>
          <a:xfrm>
            <a:off x="406400" y="1772816"/>
            <a:ext cx="8205788" cy="3600400"/>
          </a:xfrm>
        </p:spPr>
        <p:txBody>
          <a:bodyPr/>
          <a:lstStyle/>
          <a:p>
            <a:pPr>
              <a:buClrTx/>
            </a:pPr>
            <a:r>
              <a:rPr lang="en-GB" sz="2600" dirty="0" smtClean="0">
                <a:solidFill>
                  <a:schemeClr val="tx1"/>
                </a:solidFill>
              </a:rPr>
              <a:t>Jesus himself said very little about sex; in fact he gave very few rules and instructions, but called his followers to live as part of the Kingdom of God, to reflect through their lives God’s love for all people and to live justly with each other. </a:t>
            </a:r>
          </a:p>
          <a:p>
            <a:pPr>
              <a:buClrTx/>
            </a:pPr>
            <a:r>
              <a:rPr lang="en-GB" sz="2600" dirty="0" smtClean="0">
                <a:solidFill>
                  <a:schemeClr val="tx1"/>
                </a:solidFill>
              </a:rPr>
              <a:t>As far as sexual ethics are concerned, Jesus seems to have left the issues open.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GB" dirty="0" smtClean="0"/>
              <a:t>The New Testament approach to sexual behaviour</a:t>
            </a:r>
            <a:endParaRPr lang="en-US" dirty="0" smtClean="0"/>
          </a:p>
        </p:txBody>
      </p:sp>
      <p:sp>
        <p:nvSpPr>
          <p:cNvPr id="9219" name="Rectangle 3"/>
          <p:cNvSpPr>
            <a:spLocks noGrp="1" noChangeArrowheads="1"/>
          </p:cNvSpPr>
          <p:nvPr>
            <p:ph type="body" idx="1"/>
          </p:nvPr>
        </p:nvSpPr>
        <p:spPr>
          <a:xfrm>
            <a:off x="406400" y="1628800"/>
            <a:ext cx="8205788" cy="4162400"/>
          </a:xfrm>
        </p:spPr>
        <p:txBody>
          <a:bodyPr/>
          <a:lstStyle/>
          <a:p>
            <a:pPr>
              <a:buClrTx/>
            </a:pPr>
            <a:r>
              <a:rPr lang="en-GB" dirty="0" smtClean="0">
                <a:solidFill>
                  <a:schemeClr val="tx1"/>
                </a:solidFill>
              </a:rPr>
              <a:t>The New Testament does not have a great deal to say on the subject, and much of Paul’s writing is influenced by his expectation of the imminent return of Christ and the end of the world. </a:t>
            </a:r>
          </a:p>
          <a:p>
            <a:pPr>
              <a:buClrTx/>
            </a:pPr>
            <a:r>
              <a:rPr lang="en-GB" dirty="0" smtClean="0">
                <a:solidFill>
                  <a:schemeClr val="tx1"/>
                </a:solidFill>
              </a:rPr>
              <a:t>There was not much point in giving a detailed ethic on sex, as all human relationships were soon to end. </a:t>
            </a:r>
          </a:p>
          <a:p>
            <a:pPr>
              <a:buClrTx/>
            </a:pPr>
            <a:r>
              <a:rPr lang="en-GB" dirty="0" smtClean="0">
                <a:solidFill>
                  <a:schemeClr val="tx1"/>
                </a:solidFill>
              </a:rPr>
              <a:t>Paul, influenced by Greek thinking, attempted to move the Christian people away from the body towards the soul.</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79512" y="116632"/>
            <a:ext cx="8610600" cy="1066800"/>
          </a:xfrm>
        </p:spPr>
        <p:txBody>
          <a:bodyPr/>
          <a:lstStyle/>
          <a:p>
            <a:r>
              <a:rPr lang="en-GB" dirty="0" smtClean="0"/>
              <a:t>Augustine and sexual relationships</a:t>
            </a:r>
            <a:endParaRPr lang="en-US" dirty="0" smtClean="0"/>
          </a:p>
        </p:txBody>
      </p:sp>
      <p:sp>
        <p:nvSpPr>
          <p:cNvPr id="10243" name="Rectangle 3"/>
          <p:cNvSpPr>
            <a:spLocks noGrp="1" noChangeArrowheads="1"/>
          </p:cNvSpPr>
          <p:nvPr>
            <p:ph type="body" idx="1"/>
          </p:nvPr>
        </p:nvSpPr>
        <p:spPr>
          <a:xfrm>
            <a:off x="323528" y="1124744"/>
            <a:ext cx="8352928" cy="4666456"/>
          </a:xfrm>
        </p:spPr>
        <p:txBody>
          <a:bodyPr/>
          <a:lstStyle/>
          <a:p>
            <a:pPr>
              <a:buClrTx/>
            </a:pPr>
            <a:r>
              <a:rPr lang="en-GB" sz="2200" dirty="0" smtClean="0">
                <a:solidFill>
                  <a:schemeClr val="tx1"/>
                </a:solidFill>
              </a:rPr>
              <a:t>Augustine of Hippo lived in a world of multiple sects and ‘heresies’, some of which picked up on and emphasised the dualism of body and soul.</a:t>
            </a:r>
          </a:p>
          <a:p>
            <a:pPr>
              <a:buClrTx/>
            </a:pPr>
            <a:r>
              <a:rPr lang="en-GB" sz="2200" dirty="0" smtClean="0">
                <a:solidFill>
                  <a:schemeClr val="tx1"/>
                </a:solidFill>
              </a:rPr>
              <a:t>In this world, the views of Augustine were surprisingly liberal, and he considered that, far from abstaining from all sex, it was necessary for procreation, and that, as for Paul and the Greeks, sex was a necessary evil. </a:t>
            </a:r>
          </a:p>
          <a:p>
            <a:pPr>
              <a:buClrTx/>
            </a:pPr>
            <a:r>
              <a:rPr lang="en-GB" sz="2200" dirty="0" smtClean="0">
                <a:solidFill>
                  <a:schemeClr val="tx1"/>
                </a:solidFill>
              </a:rPr>
              <a:t>Augustine taught that sex was to be restricted to marriage, but it was still ‘dangerous’. The devil uses women to lead men away from reason, and pleasure in sex leads men away from reason. </a:t>
            </a:r>
          </a:p>
          <a:p>
            <a:pPr>
              <a:buClrTx/>
            </a:pPr>
            <a:r>
              <a:rPr lang="en-GB" sz="2200" dirty="0" smtClean="0">
                <a:solidFill>
                  <a:schemeClr val="tx1"/>
                </a:solidFill>
              </a:rPr>
              <a:t>For Augustine the problem, and the solution, dated back to creation and the Fall.</a:t>
            </a:r>
            <a:endParaRPr lang="en-US" sz="2200" dirty="0" smtClean="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79512" y="116632"/>
            <a:ext cx="8610600" cy="1008112"/>
          </a:xfrm>
        </p:spPr>
        <p:txBody>
          <a:bodyPr/>
          <a:lstStyle/>
          <a:p>
            <a:r>
              <a:rPr lang="en-GB" dirty="0" smtClean="0"/>
              <a:t>Aquinas and sexual relationships</a:t>
            </a:r>
            <a:endParaRPr lang="en-US" dirty="0" smtClean="0"/>
          </a:p>
        </p:txBody>
      </p:sp>
      <p:sp>
        <p:nvSpPr>
          <p:cNvPr id="11267" name="Rectangle 3"/>
          <p:cNvSpPr>
            <a:spLocks noGrp="1" noChangeArrowheads="1"/>
          </p:cNvSpPr>
          <p:nvPr>
            <p:ph type="body" idx="1"/>
          </p:nvPr>
        </p:nvSpPr>
        <p:spPr>
          <a:xfrm>
            <a:off x="406400" y="1124744"/>
            <a:ext cx="8205788" cy="4666456"/>
          </a:xfrm>
        </p:spPr>
        <p:txBody>
          <a:bodyPr/>
          <a:lstStyle/>
          <a:p>
            <a:pPr>
              <a:buClrTx/>
            </a:pPr>
            <a:r>
              <a:rPr lang="en-GB" sz="2200" dirty="0" smtClean="0">
                <a:solidFill>
                  <a:schemeClr val="tx1"/>
                </a:solidFill>
              </a:rPr>
              <a:t>Aquinas based his thinking about sexual ethics on his understanding of Natural Law, in which he attempted to unite the thinking of Aristotle with Christian theology. </a:t>
            </a:r>
          </a:p>
          <a:p>
            <a:pPr>
              <a:buClrTx/>
            </a:pPr>
            <a:r>
              <a:rPr lang="en-GB" sz="2200" dirty="0" smtClean="0">
                <a:solidFill>
                  <a:schemeClr val="tx1"/>
                </a:solidFill>
              </a:rPr>
              <a:t>Aquinas believed that human life had a purpose or </a:t>
            </a:r>
            <a:r>
              <a:rPr lang="en-GB" sz="2200" i="1" dirty="0" err="1" smtClean="0">
                <a:solidFill>
                  <a:schemeClr val="tx1"/>
                </a:solidFill>
              </a:rPr>
              <a:t>telos</a:t>
            </a:r>
            <a:r>
              <a:rPr lang="en-GB" sz="2200" dirty="0" smtClean="0">
                <a:solidFill>
                  <a:schemeClr val="tx1"/>
                </a:solidFill>
              </a:rPr>
              <a:t>; good acts developed our human nature and bad acts went against human nature. </a:t>
            </a:r>
          </a:p>
          <a:p>
            <a:pPr>
              <a:buClrTx/>
            </a:pPr>
            <a:r>
              <a:rPr lang="en-GB" sz="2200" dirty="0" smtClean="0">
                <a:solidFill>
                  <a:schemeClr val="tx1"/>
                </a:solidFill>
              </a:rPr>
              <a:t>Aquinas concluded that the purpose of the sexual organs and sexual activity was procreation, and any other use of sex was intrinsically wrong.</a:t>
            </a:r>
          </a:p>
          <a:p>
            <a:pPr>
              <a:buClrTx/>
            </a:pPr>
            <a:r>
              <a:rPr lang="en-GB" sz="2200" dirty="0" smtClean="0">
                <a:solidFill>
                  <a:schemeClr val="tx1"/>
                </a:solidFill>
              </a:rPr>
              <a:t>Sex for Aquinas was to take place within the bounds of marriage, and must be open to the possibility of procreation. </a:t>
            </a:r>
            <a:endParaRPr lang="en-US" sz="2200" dirty="0" smtClean="0">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
      <a:dk1>
        <a:srgbClr val="000000"/>
      </a:dk1>
      <a:lt1>
        <a:srgbClr val="FFFFFF"/>
      </a:lt1>
      <a:dk2>
        <a:srgbClr val="11147D"/>
      </a:dk2>
      <a:lt2>
        <a:srgbClr val="9DBCDB"/>
      </a:lt2>
      <a:accent1>
        <a:srgbClr val="DEF0FC"/>
      </a:accent1>
      <a:accent2>
        <a:srgbClr val="11147D"/>
      </a:accent2>
      <a:accent3>
        <a:srgbClr val="FFFFFF"/>
      </a:accent3>
      <a:accent4>
        <a:srgbClr val="000000"/>
      </a:accent4>
      <a:accent5>
        <a:srgbClr val="ECF6FD"/>
      </a:accent5>
      <a:accent6>
        <a:srgbClr val="0E1171"/>
      </a:accent6>
      <a:hlink>
        <a:srgbClr val="ADDAF7"/>
      </a:hlink>
      <a:folHlink>
        <a:srgbClr val="3E7AB8"/>
      </a:folHlink>
    </a:clrScheme>
    <a:fontScheme name="Office Them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3341</TotalTime>
  <Words>1895</Words>
  <Application>Microsoft Office PowerPoint</Application>
  <PresentationFormat>On-screen Show (4:3)</PresentationFormat>
  <Paragraphs>93</Paragraphs>
  <Slides>24</Slides>
  <Notes>1</Notes>
  <HiddenSlides>0</HiddenSlides>
  <MMClips>0</MMClips>
  <ScaleCrop>false</ScaleCrop>
  <HeadingPairs>
    <vt:vector size="4" baseType="variant">
      <vt:variant>
        <vt:lpstr>Theme</vt:lpstr>
      </vt:variant>
      <vt:variant>
        <vt:i4>2</vt:i4>
      </vt:variant>
      <vt:variant>
        <vt:lpstr>Slide Titles</vt:lpstr>
      </vt:variant>
      <vt:variant>
        <vt:i4>24</vt:i4>
      </vt:variant>
    </vt:vector>
  </HeadingPairs>
  <TitlesOfParts>
    <vt:vector size="26" baseType="lpstr">
      <vt:lpstr>Office Theme</vt:lpstr>
      <vt:lpstr>1_Office Theme</vt:lpstr>
      <vt:lpstr>16. Sexual Ethics</vt:lpstr>
      <vt:lpstr>What is sexual ethics concerned with?</vt:lpstr>
      <vt:lpstr>Historical views of sex</vt:lpstr>
      <vt:lpstr>Historical views of sex</vt:lpstr>
      <vt:lpstr>The Old Testament approach to sexual behaviour</vt:lpstr>
      <vt:lpstr>The New Testament approach to sexual behaviour</vt:lpstr>
      <vt:lpstr>The New Testament approach to sexual behaviour</vt:lpstr>
      <vt:lpstr>Augustine and sexual relationships</vt:lpstr>
      <vt:lpstr>Aquinas and sexual relationships</vt:lpstr>
      <vt:lpstr>Natural Law</vt:lpstr>
      <vt:lpstr>Modern influences on sexual relationships</vt:lpstr>
      <vt:lpstr>Modern influences on sexual relationships</vt:lpstr>
      <vt:lpstr>The development of Christian ideas about sexual relationships</vt:lpstr>
      <vt:lpstr>The development of Christian ideas about sexual relationships</vt:lpstr>
      <vt:lpstr>The development of Christian ideas about sexual relationships</vt:lpstr>
      <vt:lpstr>The development of Christian ideas about sexual relationships</vt:lpstr>
      <vt:lpstr>The development of Christian ideas about sexual relationships</vt:lpstr>
      <vt:lpstr>Homosexuality</vt:lpstr>
      <vt:lpstr>Homosexuality</vt:lpstr>
      <vt:lpstr>Homosexuality</vt:lpstr>
      <vt:lpstr>Sexual behaviour outside marriage</vt:lpstr>
      <vt:lpstr>Monogamy, polygamy and polyandry</vt:lpstr>
      <vt:lpstr>The concept of love</vt:lpstr>
      <vt:lpstr>Respect and responsibility for others – the abuse of power</vt:lpstr>
    </vt:vector>
  </TitlesOfParts>
  <Company>뿿지뿿줠ԛ僐Ȱ窌ֽ酰</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Stephen Green</dc:creator>
  <cp:lastModifiedBy>CallanderA</cp:lastModifiedBy>
  <cp:revision>106</cp:revision>
  <dcterms:created xsi:type="dcterms:W3CDTF">2007-02-05T11:11:58Z</dcterms:created>
  <dcterms:modified xsi:type="dcterms:W3CDTF">2014-05-23T10:13:09Z</dcterms:modified>
</cp:coreProperties>
</file>