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25"/>
  </p:notesMasterIdLst>
  <p:sldIdLst>
    <p:sldId id="256" r:id="rId3"/>
    <p:sldId id="266" r:id="rId4"/>
    <p:sldId id="349" r:id="rId5"/>
    <p:sldId id="330" r:id="rId6"/>
    <p:sldId id="331" r:id="rId7"/>
    <p:sldId id="338" r:id="rId8"/>
    <p:sldId id="339" r:id="rId9"/>
    <p:sldId id="332" r:id="rId10"/>
    <p:sldId id="340" r:id="rId11"/>
    <p:sldId id="333" r:id="rId12"/>
    <p:sldId id="341" r:id="rId13"/>
    <p:sldId id="334" r:id="rId14"/>
    <p:sldId id="288" r:id="rId15"/>
    <p:sldId id="321" r:id="rId16"/>
    <p:sldId id="335" r:id="rId17"/>
    <p:sldId id="342" r:id="rId18"/>
    <p:sldId id="343" r:id="rId19"/>
    <p:sldId id="344" r:id="rId20"/>
    <p:sldId id="345" r:id="rId21"/>
    <p:sldId id="346" r:id="rId22"/>
    <p:sldId id="347" r:id="rId23"/>
    <p:sldId id="348" r:id="rId24"/>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85198" autoAdjust="0"/>
  </p:normalViewPr>
  <p:slideViewPr>
    <p:cSldViewPr>
      <p:cViewPr>
        <p:scale>
          <a:sx n="70" d="100"/>
          <a:sy n="70" d="100"/>
        </p:scale>
        <p:origin x="-145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6370F44-6420-460D-8A69-76A9BFB0ED06}" type="slidenum">
              <a:rPr lang="en-GB"/>
              <a:pPr/>
              <a:t>‹#›</a:t>
            </a:fld>
            <a:endParaRPr lang="en-GB"/>
          </a:p>
        </p:txBody>
      </p:sp>
    </p:spTree>
    <p:extLst>
      <p:ext uri="{BB962C8B-B14F-4D97-AF65-F5344CB8AC3E}">
        <p14:creationId xmlns:p14="http://schemas.microsoft.com/office/powerpoint/2010/main" xmlns="" val="2561192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8D2D0B4-F460-4E67-95C5-CD61BD9EFA7C}" type="slidenum">
              <a:rPr lang="en-GB" sz="1200"/>
              <a:pPr/>
              <a:t>1</a:t>
            </a:fld>
            <a:endParaRPr lang="en-GB"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11948108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345307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79629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629037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22882825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2571059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1217530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3779099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1832731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3808488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29703005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1783658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3450227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39414476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15146953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947C58-479E-485F-B6A2-3C300C8DF6CC}"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25966403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34530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78529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83382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76627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352186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68610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7834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1130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47C58-479E-485F-B6A2-3C300C8DF6CC}" type="datetimeFigureOut">
              <a:rPr lang="en-GB" smtClean="0"/>
              <a:pPr/>
              <a:t>03/06/2014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5DDD7-C743-4DAB-92D9-AB8C8FEC8E5A}" type="slidenum">
              <a:rPr lang="en-GB" smtClean="0"/>
              <a:pPr/>
              <a:t>‹#›</a:t>
            </a:fld>
            <a:endParaRPr lang="en-GB"/>
          </a:p>
        </p:txBody>
      </p:sp>
    </p:spTree>
    <p:extLst>
      <p:ext uri="{BB962C8B-B14F-4D97-AF65-F5344CB8AC3E}">
        <p14:creationId xmlns:p14="http://schemas.microsoft.com/office/powerpoint/2010/main" xmlns="" val="150634884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2132856"/>
            <a:ext cx="8663880" cy="1944216"/>
          </a:xfrm>
        </p:spPr>
        <p:txBody>
          <a:bodyPr>
            <a:noAutofit/>
          </a:bodyPr>
          <a:lstStyle/>
          <a:p>
            <a:pPr marL="0" indent="0"/>
            <a:r>
              <a:rPr lang="en-GB" sz="5400" dirty="0" smtClean="0"/>
              <a:t>15. Environmental </a:t>
            </a:r>
            <a:br>
              <a:rPr lang="en-GB" sz="5400" dirty="0" smtClean="0"/>
            </a:br>
            <a:r>
              <a:rPr lang="en-GB" sz="5400" dirty="0" smtClean="0"/>
              <a:t>and </a:t>
            </a:r>
            <a:r>
              <a:rPr lang="en-GB" sz="5400" dirty="0"/>
              <a:t>Business Ethics</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dirty="0" smtClean="0"/>
              <a:t>The religious approach to environmental </a:t>
            </a:r>
            <a:r>
              <a:rPr lang="en-GB" dirty="0"/>
              <a:t>e</a:t>
            </a:r>
            <a:r>
              <a:rPr lang="en-GB" dirty="0" smtClean="0"/>
              <a:t>thics</a:t>
            </a:r>
            <a:endParaRPr lang="en-US" dirty="0" smtClean="0"/>
          </a:p>
        </p:txBody>
      </p:sp>
      <p:sp>
        <p:nvSpPr>
          <p:cNvPr id="11267" name="Rectangle 3"/>
          <p:cNvSpPr>
            <a:spLocks noGrp="1" noChangeArrowheads="1"/>
          </p:cNvSpPr>
          <p:nvPr>
            <p:ph type="body" idx="1"/>
          </p:nvPr>
        </p:nvSpPr>
        <p:spPr>
          <a:xfrm>
            <a:off x="406400" y="1988840"/>
            <a:ext cx="8205788" cy="2304256"/>
          </a:xfrm>
        </p:spPr>
        <p:txBody>
          <a:bodyPr/>
          <a:lstStyle/>
          <a:p>
            <a:pPr>
              <a:buClrTx/>
            </a:pPr>
            <a:r>
              <a:rPr lang="en-GB" sz="2800" dirty="0" smtClean="0">
                <a:solidFill>
                  <a:schemeClr val="tx1"/>
                </a:solidFill>
              </a:rPr>
              <a:t>Dominion</a:t>
            </a:r>
          </a:p>
          <a:p>
            <a:pPr>
              <a:buClrTx/>
            </a:pPr>
            <a:r>
              <a:rPr lang="en-GB" sz="2800" dirty="0" smtClean="0">
                <a:solidFill>
                  <a:schemeClr val="tx1"/>
                </a:solidFill>
              </a:rPr>
              <a:t>Stewardship</a:t>
            </a:r>
          </a:p>
          <a:p>
            <a:pPr>
              <a:buClrTx/>
            </a:pPr>
            <a:r>
              <a:rPr lang="en-GB" sz="2800" dirty="0" smtClean="0">
                <a:solidFill>
                  <a:schemeClr val="tx1"/>
                </a:solidFill>
              </a:rPr>
              <a:t>The effect of human sin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dirty="0" smtClean="0"/>
              <a:t>The religious approach to environmental </a:t>
            </a:r>
            <a:r>
              <a:rPr lang="en-GB" dirty="0"/>
              <a:t>e</a:t>
            </a:r>
            <a:r>
              <a:rPr lang="en-GB" dirty="0" smtClean="0"/>
              <a:t>thics</a:t>
            </a:r>
            <a:endParaRPr lang="en-US" dirty="0" smtClean="0"/>
          </a:p>
        </p:txBody>
      </p:sp>
      <p:pic>
        <p:nvPicPr>
          <p:cNvPr id="1229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8175" y="1544638"/>
            <a:ext cx="5327650" cy="43576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dirty="0" smtClean="0"/>
              <a:t>Philosophical approaches to the environment</a:t>
            </a:r>
            <a:endParaRPr lang="en-US" dirty="0" smtClean="0"/>
          </a:p>
        </p:txBody>
      </p:sp>
      <p:sp>
        <p:nvSpPr>
          <p:cNvPr id="13315" name="Rectangle 3"/>
          <p:cNvSpPr>
            <a:spLocks noGrp="1" noChangeArrowheads="1"/>
          </p:cNvSpPr>
          <p:nvPr>
            <p:ph type="body" idx="1"/>
          </p:nvPr>
        </p:nvSpPr>
        <p:spPr>
          <a:xfrm>
            <a:off x="406400" y="1700808"/>
            <a:ext cx="8205788" cy="4090392"/>
          </a:xfrm>
        </p:spPr>
        <p:txBody>
          <a:bodyPr/>
          <a:lstStyle/>
          <a:p>
            <a:pPr marL="0" indent="0">
              <a:buNone/>
            </a:pPr>
            <a:r>
              <a:rPr lang="en-GB" sz="2600" dirty="0" smtClean="0">
                <a:solidFill>
                  <a:schemeClr val="tx1"/>
                </a:solidFill>
              </a:rPr>
              <a:t>In the 1960s the Australian writer Alan Marshall wrote that there have been three main ethical approaches to the environment:</a:t>
            </a:r>
          </a:p>
          <a:p>
            <a:pPr lvl="1">
              <a:buClrTx/>
            </a:pPr>
            <a:r>
              <a:rPr lang="en-GB" sz="2600" dirty="0" smtClean="0">
                <a:solidFill>
                  <a:schemeClr val="tx1"/>
                </a:solidFill>
              </a:rPr>
              <a:t>libertarian extension or deep ecology</a:t>
            </a:r>
          </a:p>
          <a:p>
            <a:pPr lvl="1">
              <a:buClrTx/>
            </a:pPr>
            <a:r>
              <a:rPr lang="en-GB" sz="2600" dirty="0" smtClean="0">
                <a:solidFill>
                  <a:schemeClr val="tx1"/>
                </a:solidFill>
              </a:rPr>
              <a:t>ecologic extension or eco-holism (including the Gaia hypothesis</a:t>
            </a:r>
          </a:p>
          <a:p>
            <a:pPr lvl="1">
              <a:buClrTx/>
            </a:pPr>
            <a:r>
              <a:rPr lang="en-GB" sz="2600" dirty="0" smtClean="0">
                <a:solidFill>
                  <a:schemeClr val="tx1"/>
                </a:solidFill>
              </a:rPr>
              <a:t>conservation ethics or shallow ecology.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79512" y="188640"/>
            <a:ext cx="8740080" cy="1066800"/>
          </a:xfrm>
        </p:spPr>
        <p:txBody>
          <a:bodyPr/>
          <a:lstStyle/>
          <a:p>
            <a:r>
              <a:rPr lang="en-GB" dirty="0" smtClean="0"/>
              <a:t>Libertarian extension – deep ecology</a:t>
            </a:r>
          </a:p>
        </p:txBody>
      </p:sp>
      <p:sp>
        <p:nvSpPr>
          <p:cNvPr id="14339" name="Content Placeholder 1"/>
          <p:cNvSpPr>
            <a:spLocks noGrp="1"/>
          </p:cNvSpPr>
          <p:nvPr>
            <p:ph idx="1"/>
          </p:nvPr>
        </p:nvSpPr>
        <p:spPr>
          <a:xfrm>
            <a:off x="406400" y="1196752"/>
            <a:ext cx="8205788" cy="4594448"/>
          </a:xfrm>
        </p:spPr>
        <p:txBody>
          <a:bodyPr/>
          <a:lstStyle/>
          <a:p>
            <a:pPr>
              <a:buClrTx/>
            </a:pPr>
            <a:r>
              <a:rPr lang="en-GB" sz="2000" dirty="0" smtClean="0">
                <a:solidFill>
                  <a:schemeClr val="tx1"/>
                </a:solidFill>
              </a:rPr>
              <a:t>This really began in 1949 when Aldo Leopold’s book </a:t>
            </a:r>
            <a:r>
              <a:rPr lang="en-GB" sz="2000" i="1" dirty="0" smtClean="0">
                <a:solidFill>
                  <a:schemeClr val="tx1"/>
                </a:solidFill>
              </a:rPr>
              <a:t>Sand County Almanac </a:t>
            </a:r>
            <a:r>
              <a:rPr lang="en-GB" sz="2000" dirty="0" smtClean="0">
                <a:solidFill>
                  <a:schemeClr val="tx1"/>
                </a:solidFill>
              </a:rPr>
              <a:t>was published shortly after his death. This inspired a new approach to the environment and an interest in ecology as a science. </a:t>
            </a:r>
          </a:p>
          <a:p>
            <a:pPr>
              <a:buClrTx/>
            </a:pPr>
            <a:r>
              <a:rPr lang="en-GB" sz="2000" dirty="0" smtClean="0">
                <a:solidFill>
                  <a:schemeClr val="tx1"/>
                </a:solidFill>
              </a:rPr>
              <a:t>The book is a mixture of natural history and philosophy, and calls for a new approach to the environment:</a:t>
            </a:r>
          </a:p>
          <a:p>
            <a:pPr marL="432000" indent="0">
              <a:buClrTx/>
              <a:buNone/>
            </a:pPr>
            <a:r>
              <a:rPr lang="en-GB" sz="2000" dirty="0" smtClean="0">
                <a:solidFill>
                  <a:schemeClr val="tx1"/>
                </a:solidFill>
              </a:rPr>
              <a:t> ‘A thing is right when it tends to preserve the integrity, stability, and beauty of the bionic community. It is wrong when it tends otherwise.’</a:t>
            </a:r>
          </a:p>
          <a:p>
            <a:pPr>
              <a:buClrTx/>
            </a:pPr>
            <a:r>
              <a:rPr lang="en-GB" sz="2000" dirty="0" smtClean="0">
                <a:solidFill>
                  <a:schemeClr val="tx1"/>
                </a:solidFill>
              </a:rPr>
              <a:t>Leopold stated that we need to develop an ethics to deal with humans’ relationship to land, animals and plants, and to extend our social conscience from people to land, and that it is not right to see the natural world simply in terms of its economic worth to humans.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Ecologic extension – eco-holism</a:t>
            </a:r>
          </a:p>
        </p:txBody>
      </p:sp>
      <p:sp>
        <p:nvSpPr>
          <p:cNvPr id="15363" name="Content Placeholder 1"/>
          <p:cNvSpPr>
            <a:spLocks noGrp="1"/>
          </p:cNvSpPr>
          <p:nvPr>
            <p:ph idx="1"/>
          </p:nvPr>
        </p:nvSpPr>
        <p:spPr/>
        <p:txBody>
          <a:bodyPr/>
          <a:lstStyle/>
          <a:p>
            <a:pPr>
              <a:buClrTx/>
            </a:pPr>
            <a:r>
              <a:rPr lang="en-GB" sz="2800" dirty="0" smtClean="0">
                <a:solidFill>
                  <a:schemeClr val="tx1"/>
                </a:solidFill>
              </a:rPr>
              <a:t>This emphasises not the rights of humans but the interdependence of all ecosystems and sees the environment as a whole entity, valuable in itself. </a:t>
            </a:r>
          </a:p>
          <a:p>
            <a:pPr>
              <a:buClrTx/>
            </a:pPr>
            <a:r>
              <a:rPr lang="en-GB" sz="2800" dirty="0" smtClean="0">
                <a:solidFill>
                  <a:schemeClr val="tx1"/>
                </a:solidFill>
              </a:rPr>
              <a:t>This is often known as </a:t>
            </a:r>
            <a:r>
              <a:rPr lang="en-GB" sz="2800" i="1" dirty="0" smtClean="0">
                <a:solidFill>
                  <a:schemeClr val="tx1"/>
                </a:solidFill>
              </a:rPr>
              <a:t>eco-holism </a:t>
            </a:r>
            <a:r>
              <a:rPr lang="en-GB" sz="2800" dirty="0" smtClean="0">
                <a:solidFill>
                  <a:schemeClr val="tx1"/>
                </a:solidFill>
              </a:rPr>
              <a:t>and its most popular form is James Lovelock’s Gaia hypothesis.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Business ethics</a:t>
            </a:r>
          </a:p>
        </p:txBody>
      </p:sp>
      <p:sp>
        <p:nvSpPr>
          <p:cNvPr id="16387" name="Content Placeholder 1"/>
          <p:cNvSpPr>
            <a:spLocks noGrp="1"/>
          </p:cNvSpPr>
          <p:nvPr>
            <p:ph idx="1"/>
          </p:nvPr>
        </p:nvSpPr>
        <p:spPr/>
        <p:txBody>
          <a:bodyPr/>
          <a:lstStyle/>
          <a:p>
            <a:pPr eaLnBrk="1" hangingPunct="1">
              <a:buClrTx/>
            </a:pPr>
            <a:r>
              <a:rPr lang="en-GB" sz="2800" dirty="0" smtClean="0">
                <a:solidFill>
                  <a:schemeClr val="tx1"/>
                </a:solidFill>
              </a:rPr>
              <a:t>Business ethics considers the ethical relationship between businesses and consumers, between businesses and their employees. </a:t>
            </a:r>
          </a:p>
          <a:p>
            <a:pPr eaLnBrk="1" hangingPunct="1">
              <a:buClrTx/>
            </a:pPr>
            <a:r>
              <a:rPr lang="en-GB" sz="2800" dirty="0" smtClean="0">
                <a:solidFill>
                  <a:schemeClr val="tx1"/>
                </a:solidFill>
              </a:rPr>
              <a:t>It also considers the impact of globalisation on the environment, and on society at large.</a:t>
            </a:r>
          </a:p>
          <a:p>
            <a:pPr marL="0" indent="0">
              <a:buNone/>
            </a:pPr>
            <a:endParaRPr lang="en-GB"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ethics</a:t>
            </a:r>
            <a:endParaRPr lang="en-GB" dirty="0"/>
          </a:p>
        </p:txBody>
      </p:sp>
      <p:sp>
        <p:nvSpPr>
          <p:cNvPr id="3" name="Content Placeholder 2"/>
          <p:cNvSpPr>
            <a:spLocks noGrp="1"/>
          </p:cNvSpPr>
          <p:nvPr>
            <p:ph idx="1"/>
          </p:nvPr>
        </p:nvSpPr>
        <p:spPr>
          <a:xfrm>
            <a:off x="406400" y="1340768"/>
            <a:ext cx="8205788" cy="4450432"/>
          </a:xfrm>
        </p:spPr>
        <p:txBody>
          <a:bodyPr/>
          <a:lstStyle/>
          <a:p>
            <a:pPr eaLnBrk="1" fontAlgn="auto" hangingPunct="1">
              <a:spcAft>
                <a:spcPts val="0"/>
              </a:spcAft>
              <a:buClrTx/>
              <a:buFont typeface="Arial" panose="020B0604020202020204" pitchFamily="34" charset="0"/>
              <a:buChar char="•"/>
              <a:defRPr/>
            </a:pPr>
            <a:r>
              <a:rPr lang="en-GB" sz="2200" dirty="0">
                <a:solidFill>
                  <a:schemeClr val="tx1"/>
                </a:solidFill>
              </a:rPr>
              <a:t>Ethicists do not always agree about the purpose of business in society – some see the main purpose of business is to maximise profits for its owners or its shareholders. </a:t>
            </a:r>
          </a:p>
          <a:p>
            <a:pPr eaLnBrk="1" fontAlgn="auto" hangingPunct="1">
              <a:spcAft>
                <a:spcPts val="0"/>
              </a:spcAft>
              <a:buClrTx/>
              <a:buFont typeface="Arial" panose="020B0604020202020204" pitchFamily="34" charset="0"/>
              <a:buChar char="•"/>
              <a:defRPr/>
            </a:pPr>
            <a:r>
              <a:rPr lang="en-GB" sz="2200" dirty="0" smtClean="0">
                <a:solidFill>
                  <a:schemeClr val="tx1"/>
                </a:solidFill>
              </a:rPr>
              <a:t>Others </a:t>
            </a:r>
            <a:r>
              <a:rPr lang="en-GB" sz="2200" dirty="0">
                <a:solidFill>
                  <a:schemeClr val="tx1"/>
                </a:solidFill>
              </a:rPr>
              <a:t>consider that businesses have moral responsibilities to their stakeholders</a:t>
            </a:r>
            <a:r>
              <a:rPr lang="en-GB" sz="2200" dirty="0" smtClean="0">
                <a:solidFill>
                  <a:schemeClr val="tx1"/>
                </a:solidFill>
              </a:rPr>
              <a:t>; </a:t>
            </a:r>
            <a:r>
              <a:rPr lang="en-GB" sz="2200" dirty="0">
                <a:solidFill>
                  <a:schemeClr val="tx1"/>
                </a:solidFill>
              </a:rPr>
              <a:t>including employees, consumers, the local community and even society as a whole.</a:t>
            </a:r>
          </a:p>
          <a:p>
            <a:pPr eaLnBrk="1" fontAlgn="auto" hangingPunct="1">
              <a:spcAft>
                <a:spcPts val="0"/>
              </a:spcAft>
              <a:buClrTx/>
              <a:buFont typeface="Arial" panose="020B0604020202020204" pitchFamily="34" charset="0"/>
              <a:buChar char="•"/>
              <a:defRPr/>
            </a:pPr>
            <a:r>
              <a:rPr lang="en-GB" sz="2200" dirty="0" smtClean="0">
                <a:solidFill>
                  <a:schemeClr val="tx1"/>
                </a:solidFill>
              </a:rPr>
              <a:t>Other </a:t>
            </a:r>
            <a:r>
              <a:rPr lang="en-GB" sz="2200" dirty="0">
                <a:solidFill>
                  <a:schemeClr val="tx1"/>
                </a:solidFill>
              </a:rPr>
              <a:t>ethicists have adapted social contract theory (Hobbes, Locke </a:t>
            </a:r>
            <a:r>
              <a:rPr lang="en-GB" sz="2200" dirty="0" smtClean="0">
                <a:solidFill>
                  <a:schemeClr val="tx1"/>
                </a:solidFill>
              </a:rPr>
              <a:t>and </a:t>
            </a:r>
            <a:r>
              <a:rPr lang="en-GB" sz="2200" dirty="0">
                <a:solidFill>
                  <a:schemeClr val="tx1"/>
                </a:solidFill>
              </a:rPr>
              <a:t>Rousseau) to business, so that employees and other stakeholders are given a voice as to how the business operates</a:t>
            </a:r>
            <a:r>
              <a:rPr lang="en-GB" sz="2200" dirty="0" smtClean="0">
                <a:solidFill>
                  <a:schemeClr val="tx1"/>
                </a:solidFill>
              </a:rPr>
              <a:t>.</a:t>
            </a:r>
            <a:endParaRPr lang="en-GB" sz="2200" dirty="0">
              <a:solidFill>
                <a:schemeClr val="tx1"/>
              </a:solidFill>
            </a:endParaRPr>
          </a:p>
        </p:txBody>
      </p:sp>
    </p:spTree>
    <p:extLst>
      <p:ext uri="{BB962C8B-B14F-4D97-AF65-F5344CB8AC3E}">
        <p14:creationId xmlns:p14="http://schemas.microsoft.com/office/powerpoint/2010/main" xmlns="" val="3657081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ethics</a:t>
            </a:r>
            <a:endParaRPr lang="en-GB" dirty="0"/>
          </a:p>
        </p:txBody>
      </p:sp>
      <p:sp>
        <p:nvSpPr>
          <p:cNvPr id="3" name="Content Placeholder 2"/>
          <p:cNvSpPr>
            <a:spLocks noGrp="1"/>
          </p:cNvSpPr>
          <p:nvPr>
            <p:ph idx="1"/>
          </p:nvPr>
        </p:nvSpPr>
        <p:spPr/>
        <p:txBody>
          <a:bodyPr/>
          <a:lstStyle/>
          <a:p>
            <a:pPr eaLnBrk="1" hangingPunct="1">
              <a:buClrTx/>
            </a:pPr>
            <a:r>
              <a:rPr lang="en-GB" sz="2200" dirty="0" smtClean="0">
                <a:solidFill>
                  <a:schemeClr val="tx1"/>
                </a:solidFill>
              </a:rPr>
              <a:t>Ethics in business and corporate social responsibility are becoming crucial. </a:t>
            </a:r>
          </a:p>
          <a:p>
            <a:pPr eaLnBrk="1" hangingPunct="1">
              <a:buClrTx/>
            </a:pPr>
            <a:r>
              <a:rPr lang="en-GB" sz="2200" dirty="0" smtClean="0">
                <a:solidFill>
                  <a:schemeClr val="tx1"/>
                </a:solidFill>
              </a:rPr>
              <a:t>There are many reasons for this, driven by the social, political and economic developments in the world.</a:t>
            </a:r>
          </a:p>
          <a:p>
            <a:pPr eaLnBrk="1" hangingPunct="1">
              <a:buClrTx/>
            </a:pPr>
            <a:r>
              <a:rPr lang="en-GB" sz="2200" dirty="0" smtClean="0">
                <a:solidFill>
                  <a:schemeClr val="tx1"/>
                </a:solidFill>
              </a:rPr>
              <a:t>Consumers have shown their dissatisfaction through taking to the streets, and there have been riots across the world bringing together many different types of activists and protestors campaigning on a variety of business related issues from globalisation and human rights to third world debt. </a:t>
            </a:r>
          </a:p>
        </p:txBody>
      </p:sp>
    </p:spTree>
    <p:extLst>
      <p:ext uri="{BB962C8B-B14F-4D97-AF65-F5344CB8AC3E}">
        <p14:creationId xmlns:p14="http://schemas.microsoft.com/office/powerpoint/2010/main" xmlns="" val="1828385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ethics for business</a:t>
            </a:r>
            <a:endParaRPr lang="en-GB" dirty="0"/>
          </a:p>
        </p:txBody>
      </p:sp>
      <p:sp>
        <p:nvSpPr>
          <p:cNvPr id="3" name="Content Placeholder 2"/>
          <p:cNvSpPr>
            <a:spLocks noGrp="1"/>
          </p:cNvSpPr>
          <p:nvPr>
            <p:ph idx="1"/>
          </p:nvPr>
        </p:nvSpPr>
        <p:spPr/>
        <p:txBody>
          <a:bodyPr/>
          <a:lstStyle/>
          <a:p>
            <a:pPr eaLnBrk="1" hangingPunct="1">
              <a:buClrTx/>
            </a:pPr>
            <a:r>
              <a:rPr lang="en-GB" sz="2200" dirty="0" smtClean="0">
                <a:solidFill>
                  <a:schemeClr val="tx1"/>
                </a:solidFill>
              </a:rPr>
              <a:t>One of the main benefits for a business of behaving ethically is that a better image is given to the world at large, and especially to consumers, resulting in greater profit. </a:t>
            </a:r>
          </a:p>
          <a:p>
            <a:pPr eaLnBrk="1" hangingPunct="1">
              <a:buClrTx/>
            </a:pPr>
            <a:r>
              <a:rPr lang="en-GB" sz="2200" dirty="0" smtClean="0">
                <a:solidFill>
                  <a:schemeClr val="tx1"/>
                </a:solidFill>
              </a:rPr>
              <a:t>It also means that expensive and potentially embarrassing public relation disasters are avoided.  </a:t>
            </a:r>
          </a:p>
          <a:p>
            <a:pPr eaLnBrk="1" hangingPunct="1">
              <a:buClrTx/>
            </a:pPr>
            <a:r>
              <a:rPr lang="en-GB" sz="2200" dirty="0" smtClean="0">
                <a:solidFill>
                  <a:schemeClr val="tx1"/>
                </a:solidFill>
              </a:rPr>
              <a:t>As far as employees are concerned, if the business is seen to behave ethically, for example with regard to the environment, it will recruit more highly qualified employees, and this leads to better employee motivation as the employees are proud of their jobs.</a:t>
            </a:r>
            <a:endParaRPr lang="en-GB" sz="2200" dirty="0">
              <a:solidFill>
                <a:schemeClr val="tx1"/>
              </a:solidFill>
            </a:endParaRPr>
          </a:p>
        </p:txBody>
      </p:sp>
    </p:spTree>
    <p:extLst>
      <p:ext uri="{BB962C8B-B14F-4D97-AF65-F5344CB8AC3E}">
        <p14:creationId xmlns:p14="http://schemas.microsoft.com/office/powerpoint/2010/main" xmlns="" val="2407946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of ethics for business</a:t>
            </a:r>
            <a:endParaRPr lang="en-GB" dirty="0"/>
          </a:p>
        </p:txBody>
      </p:sp>
      <p:sp>
        <p:nvSpPr>
          <p:cNvPr id="3" name="Content Placeholder 2"/>
          <p:cNvSpPr>
            <a:spLocks noGrp="1"/>
          </p:cNvSpPr>
          <p:nvPr>
            <p:ph idx="1"/>
          </p:nvPr>
        </p:nvSpPr>
        <p:spPr/>
        <p:txBody>
          <a:bodyPr/>
          <a:lstStyle/>
          <a:p>
            <a:pPr eaLnBrk="1" fontAlgn="auto" hangingPunct="1">
              <a:spcAft>
                <a:spcPts val="0"/>
              </a:spcAft>
              <a:buClrTx/>
              <a:buFont typeface="Arial" panose="020B0604020202020204" pitchFamily="34" charset="0"/>
              <a:buChar char="•"/>
              <a:defRPr/>
            </a:pPr>
            <a:r>
              <a:rPr lang="en-GB" sz="2200" dirty="0">
                <a:solidFill>
                  <a:schemeClr val="tx1"/>
                </a:solidFill>
              </a:rPr>
              <a:t>Being ethical can increase costs for the business, e.g. they have to pay reasonable wages to all employees. </a:t>
            </a:r>
            <a:endParaRPr lang="en-GB" sz="2200" dirty="0" smtClean="0">
              <a:solidFill>
                <a:schemeClr val="tx1"/>
              </a:solidFill>
            </a:endParaRPr>
          </a:p>
          <a:p>
            <a:pPr eaLnBrk="1" fontAlgn="auto" hangingPunct="1">
              <a:spcAft>
                <a:spcPts val="0"/>
              </a:spcAft>
              <a:buClrTx/>
              <a:buFont typeface="Arial" panose="020B0604020202020204" pitchFamily="34" charset="0"/>
              <a:buChar char="•"/>
              <a:defRPr/>
            </a:pPr>
            <a:r>
              <a:rPr lang="en-GB" sz="2200" dirty="0" smtClean="0">
                <a:solidFill>
                  <a:schemeClr val="tx1"/>
                </a:solidFill>
              </a:rPr>
              <a:t>If </a:t>
            </a:r>
            <a:r>
              <a:rPr lang="en-GB" sz="2200" dirty="0">
                <a:solidFill>
                  <a:schemeClr val="tx1"/>
                </a:solidFill>
              </a:rPr>
              <a:t>a business is truly putting its ethics into practice it will have to pass on the same standards down the supply chain and this will mean no longer doing business with suppliers who are not prepared to meet the same standards.</a:t>
            </a:r>
          </a:p>
          <a:p>
            <a:pPr eaLnBrk="1" fontAlgn="auto" hangingPunct="1">
              <a:spcAft>
                <a:spcPts val="0"/>
              </a:spcAft>
              <a:buClrTx/>
              <a:buFont typeface="Arial" panose="020B0604020202020204" pitchFamily="34" charset="0"/>
              <a:buChar char="•"/>
              <a:defRPr/>
            </a:pPr>
            <a:r>
              <a:rPr lang="en-GB" sz="2200" dirty="0">
                <a:solidFill>
                  <a:schemeClr val="tx1"/>
                </a:solidFill>
              </a:rPr>
              <a:t>However, businesses are products of the society in which they operate, and if society does not always have clear standards it is not always easy for a business to decide what to </a:t>
            </a:r>
            <a:r>
              <a:rPr lang="en-GB" sz="2200" dirty="0" smtClean="0">
                <a:solidFill>
                  <a:schemeClr val="tx1"/>
                </a:solidFill>
              </a:rPr>
              <a:t>do.</a:t>
            </a:r>
            <a:endParaRPr lang="en-GB" sz="2200" dirty="0">
              <a:solidFill>
                <a:schemeClr val="tx1"/>
              </a:solidFill>
            </a:endParaRPr>
          </a:p>
          <a:p>
            <a:endParaRPr lang="en-GB" sz="2200" dirty="0"/>
          </a:p>
        </p:txBody>
      </p:sp>
    </p:spTree>
    <p:extLst>
      <p:ext uri="{BB962C8B-B14F-4D97-AF65-F5344CB8AC3E}">
        <p14:creationId xmlns:p14="http://schemas.microsoft.com/office/powerpoint/2010/main" xmlns="" val="137482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260648"/>
            <a:ext cx="8610600" cy="936104"/>
          </a:xfrm>
        </p:spPr>
        <p:txBody>
          <a:bodyPr/>
          <a:lstStyle/>
          <a:p>
            <a:r>
              <a:rPr lang="en-GB" dirty="0" smtClean="0"/>
              <a:t>What is environmental </a:t>
            </a:r>
            <a:r>
              <a:rPr lang="en-GB" dirty="0"/>
              <a:t>e</a:t>
            </a:r>
            <a:r>
              <a:rPr lang="en-GB" dirty="0" smtClean="0"/>
              <a:t>thics?</a:t>
            </a:r>
            <a:endParaRPr lang="en-US" dirty="0" smtClean="0"/>
          </a:p>
        </p:txBody>
      </p:sp>
      <p:sp>
        <p:nvSpPr>
          <p:cNvPr id="4099" name="Rectangle 3"/>
          <p:cNvSpPr>
            <a:spLocks noGrp="1" noChangeArrowheads="1"/>
          </p:cNvSpPr>
          <p:nvPr>
            <p:ph type="body" idx="1"/>
          </p:nvPr>
        </p:nvSpPr>
        <p:spPr>
          <a:xfrm>
            <a:off x="406400" y="1412776"/>
            <a:ext cx="8342064" cy="4378424"/>
          </a:xfrm>
        </p:spPr>
        <p:txBody>
          <a:bodyPr/>
          <a:lstStyle/>
          <a:p>
            <a:pPr marL="0" indent="0">
              <a:buNone/>
            </a:pPr>
            <a:r>
              <a:rPr lang="en-GB" dirty="0" smtClean="0">
                <a:solidFill>
                  <a:schemeClr val="tx1"/>
                </a:solidFill>
              </a:rPr>
              <a:t>Environmental ethics considers the ethical relationship between people and the natural world and the kind of decisions people have to make about the environment:</a:t>
            </a:r>
          </a:p>
          <a:p>
            <a:pPr marL="0" indent="0">
              <a:buNone/>
            </a:pPr>
            <a:endParaRPr lang="en-GB" sz="1200" dirty="0" smtClean="0">
              <a:solidFill>
                <a:schemeClr val="tx1"/>
              </a:solidFill>
            </a:endParaRPr>
          </a:p>
          <a:p>
            <a:pPr lvl="1">
              <a:buClrTx/>
            </a:pPr>
            <a:r>
              <a:rPr lang="en-GB" sz="2400" dirty="0" smtClean="0">
                <a:solidFill>
                  <a:schemeClr val="tx1"/>
                </a:solidFill>
              </a:rPr>
              <a:t>Should we continue to cut down the rainforests for the sake of human consumption?</a:t>
            </a:r>
          </a:p>
          <a:p>
            <a:pPr lvl="1">
              <a:buClrTx/>
            </a:pPr>
            <a:r>
              <a:rPr lang="en-GB" sz="2400" dirty="0" smtClean="0">
                <a:solidFill>
                  <a:schemeClr val="tx1"/>
                </a:solidFill>
              </a:rPr>
              <a:t>Should we continue to manufacture petrol-driven cars when we have the technology to make cars that do not pollute the environment?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and business </a:t>
            </a:r>
            <a:r>
              <a:rPr lang="en-GB" dirty="0"/>
              <a:t>e</a:t>
            </a:r>
            <a:r>
              <a:rPr lang="en-GB" dirty="0" smtClean="0"/>
              <a:t>thics</a:t>
            </a:r>
            <a:endParaRPr lang="en-GB" dirty="0"/>
          </a:p>
        </p:txBody>
      </p:sp>
      <p:sp>
        <p:nvSpPr>
          <p:cNvPr id="3" name="Content Placeholder 2"/>
          <p:cNvSpPr>
            <a:spLocks noGrp="1"/>
          </p:cNvSpPr>
          <p:nvPr>
            <p:ph idx="1"/>
          </p:nvPr>
        </p:nvSpPr>
        <p:spPr>
          <a:xfrm>
            <a:off x="406400" y="1340768"/>
            <a:ext cx="8205788" cy="4450432"/>
          </a:xfrm>
        </p:spPr>
        <p:txBody>
          <a:bodyPr/>
          <a:lstStyle/>
          <a:p>
            <a:pPr eaLnBrk="1" hangingPunct="1">
              <a:buClrTx/>
            </a:pPr>
            <a:r>
              <a:rPr lang="en-GB" sz="2200" dirty="0" smtClean="0">
                <a:solidFill>
                  <a:schemeClr val="tx1"/>
                </a:solidFill>
              </a:rPr>
              <a:t>The Bible gives guidelines that can easily be applied to the ethical issues surrounding business. </a:t>
            </a:r>
          </a:p>
          <a:p>
            <a:pPr eaLnBrk="1" hangingPunct="1">
              <a:buClrTx/>
            </a:pPr>
            <a:r>
              <a:rPr lang="en-GB" sz="2200" dirty="0" smtClean="0">
                <a:solidFill>
                  <a:schemeClr val="tx1"/>
                </a:solidFill>
              </a:rPr>
              <a:t>The Old Testament contains laws and injunctions about the fair treatment of employees, e.g. Leviticus 19:13; about justice, honesty and fairness in business, ‘Do not steal’; and laws about just weight, e.g. Deuteronomy 25:13–15, giving the full amount for fair payment. </a:t>
            </a:r>
          </a:p>
          <a:p>
            <a:pPr eaLnBrk="1" hangingPunct="1">
              <a:buClrTx/>
            </a:pPr>
            <a:r>
              <a:rPr lang="en-GB" sz="2200" dirty="0" smtClean="0">
                <a:solidFill>
                  <a:schemeClr val="tx1"/>
                </a:solidFill>
              </a:rPr>
              <a:t>The prophets, especially Amos, spoke out about the unfair treatment of the poor by the rich. </a:t>
            </a:r>
          </a:p>
          <a:p>
            <a:pPr eaLnBrk="1" hangingPunct="1">
              <a:buClrTx/>
            </a:pPr>
            <a:r>
              <a:rPr lang="en-GB" sz="2200" dirty="0" smtClean="0">
                <a:solidFill>
                  <a:schemeClr val="tx1"/>
                </a:solidFill>
              </a:rPr>
              <a:t>People are told to treat others as they would be treated.</a:t>
            </a:r>
            <a:endParaRPr lang="en-GB" sz="2200" dirty="0">
              <a:solidFill>
                <a:schemeClr val="tx1"/>
              </a:solidFill>
            </a:endParaRPr>
          </a:p>
        </p:txBody>
      </p:sp>
    </p:spTree>
    <p:extLst>
      <p:ext uri="{BB962C8B-B14F-4D97-AF65-F5344CB8AC3E}">
        <p14:creationId xmlns:p14="http://schemas.microsoft.com/office/powerpoint/2010/main" xmlns="" val="1177507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and business </a:t>
            </a:r>
            <a:r>
              <a:rPr lang="en-GB" dirty="0"/>
              <a:t>e</a:t>
            </a:r>
            <a:r>
              <a:rPr lang="en-GB" dirty="0" smtClean="0"/>
              <a:t>thics</a:t>
            </a:r>
            <a:endParaRPr lang="en-GB" dirty="0"/>
          </a:p>
        </p:txBody>
      </p:sp>
      <p:sp>
        <p:nvSpPr>
          <p:cNvPr id="3" name="Content Placeholder 2"/>
          <p:cNvSpPr>
            <a:spLocks noGrp="1"/>
          </p:cNvSpPr>
          <p:nvPr>
            <p:ph idx="1"/>
          </p:nvPr>
        </p:nvSpPr>
        <p:spPr/>
        <p:txBody>
          <a:bodyPr/>
          <a:lstStyle/>
          <a:p>
            <a:pPr marL="0" indent="0" eaLnBrk="1" hangingPunct="1">
              <a:buNone/>
            </a:pPr>
            <a:r>
              <a:rPr lang="en-GB" dirty="0" smtClean="0">
                <a:solidFill>
                  <a:schemeClr val="tx1"/>
                </a:solidFill>
              </a:rPr>
              <a:t>Protestant social teaching has pulled in two different directions: </a:t>
            </a:r>
          </a:p>
          <a:p>
            <a:pPr eaLnBrk="1" hangingPunct="1"/>
            <a:endParaRPr lang="en-GB" sz="1600" dirty="0" smtClean="0">
              <a:solidFill>
                <a:schemeClr val="tx1"/>
              </a:solidFill>
            </a:endParaRPr>
          </a:p>
          <a:p>
            <a:pPr lvl="1" eaLnBrk="1" hangingPunct="1">
              <a:buClrTx/>
            </a:pPr>
            <a:r>
              <a:rPr lang="en-GB" sz="2400" dirty="0" smtClean="0">
                <a:solidFill>
                  <a:schemeClr val="tx1"/>
                </a:solidFill>
              </a:rPr>
              <a:t>the individualistic approach concerned with the individual’s calling and personal integrity, so a businessman could be praised for his charity; </a:t>
            </a:r>
          </a:p>
          <a:p>
            <a:pPr lvl="1" eaLnBrk="1" hangingPunct="1">
              <a:buClrTx/>
            </a:pPr>
            <a:r>
              <a:rPr lang="en-GB" sz="2400" dirty="0" smtClean="0">
                <a:solidFill>
                  <a:schemeClr val="tx1"/>
                </a:solidFill>
              </a:rPr>
              <a:t>the concern about the competitive individualism of capitalism and the great social inequalities that it brought about, so social solutions were offered.</a:t>
            </a:r>
          </a:p>
        </p:txBody>
      </p:sp>
    </p:spTree>
    <p:extLst>
      <p:ext uri="{BB962C8B-B14F-4D97-AF65-F5344CB8AC3E}">
        <p14:creationId xmlns:p14="http://schemas.microsoft.com/office/powerpoint/2010/main" xmlns="" val="3239972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Christianity and business </a:t>
            </a:r>
            <a:r>
              <a:rPr lang="en-GB" dirty="0"/>
              <a:t>e</a:t>
            </a:r>
            <a:r>
              <a:rPr lang="en-GB" dirty="0" smtClean="0"/>
              <a:t>thics</a:t>
            </a:r>
            <a:endParaRPr lang="en-GB" dirty="0"/>
          </a:p>
        </p:txBody>
      </p:sp>
      <p:sp>
        <p:nvSpPr>
          <p:cNvPr id="3" name="Content Placeholder 2"/>
          <p:cNvSpPr>
            <a:spLocks noGrp="1"/>
          </p:cNvSpPr>
          <p:nvPr>
            <p:ph idx="1"/>
          </p:nvPr>
        </p:nvSpPr>
        <p:spPr>
          <a:xfrm>
            <a:off x="406400" y="1412776"/>
            <a:ext cx="8205788" cy="4378424"/>
          </a:xfrm>
        </p:spPr>
        <p:txBody>
          <a:bodyPr/>
          <a:lstStyle/>
          <a:p>
            <a:pPr eaLnBrk="1" fontAlgn="auto" hangingPunct="1">
              <a:spcAft>
                <a:spcPts val="0"/>
              </a:spcAft>
              <a:buClrTx/>
              <a:buFont typeface="Arial" panose="020B0604020202020204" pitchFamily="34" charset="0"/>
              <a:buChar char="•"/>
              <a:defRPr/>
            </a:pPr>
            <a:r>
              <a:rPr lang="en-GB" dirty="0">
                <a:solidFill>
                  <a:schemeClr val="tx1"/>
                </a:solidFill>
              </a:rPr>
              <a:t>Catholic thought has never been very individualistic and from very early on addressed the problems of modern industrial life. </a:t>
            </a:r>
          </a:p>
          <a:p>
            <a:pPr eaLnBrk="1" fontAlgn="auto" hangingPunct="1">
              <a:spcAft>
                <a:spcPts val="0"/>
              </a:spcAft>
              <a:buClrTx/>
              <a:buFont typeface="Arial" panose="020B0604020202020204" pitchFamily="34" charset="0"/>
              <a:buChar char="•"/>
              <a:defRPr/>
            </a:pPr>
            <a:r>
              <a:rPr lang="en-GB" dirty="0" smtClean="0">
                <a:solidFill>
                  <a:schemeClr val="tx1"/>
                </a:solidFill>
              </a:rPr>
              <a:t>The encyclicals </a:t>
            </a:r>
            <a:r>
              <a:rPr lang="en-GB" i="1" dirty="0" err="1" smtClean="0">
                <a:solidFill>
                  <a:schemeClr val="tx1"/>
                </a:solidFill>
              </a:rPr>
              <a:t>Rerum</a:t>
            </a:r>
            <a:r>
              <a:rPr lang="en-GB" i="1" dirty="0" smtClean="0">
                <a:solidFill>
                  <a:schemeClr val="tx1"/>
                </a:solidFill>
              </a:rPr>
              <a:t> </a:t>
            </a:r>
            <a:r>
              <a:rPr lang="en-GB" i="1" dirty="0" err="1" smtClean="0">
                <a:solidFill>
                  <a:schemeClr val="tx1"/>
                </a:solidFill>
              </a:rPr>
              <a:t>Novarum</a:t>
            </a:r>
            <a:r>
              <a:rPr lang="en-GB" i="1" dirty="0" smtClean="0">
                <a:solidFill>
                  <a:schemeClr val="tx1"/>
                </a:solidFill>
              </a:rPr>
              <a:t> </a:t>
            </a:r>
            <a:r>
              <a:rPr lang="en-GB" dirty="0" smtClean="0">
                <a:solidFill>
                  <a:schemeClr val="tx1"/>
                </a:solidFill>
              </a:rPr>
              <a:t>in </a:t>
            </a:r>
            <a:r>
              <a:rPr lang="en-GB" smtClean="0">
                <a:solidFill>
                  <a:schemeClr val="tx1"/>
                </a:solidFill>
              </a:rPr>
              <a:t>1891, </a:t>
            </a:r>
            <a:r>
              <a:rPr lang="en-GB" i="1" smtClean="0">
                <a:solidFill>
                  <a:schemeClr val="tx1"/>
                </a:solidFill>
              </a:rPr>
              <a:t>Laborem</a:t>
            </a:r>
            <a:r>
              <a:rPr lang="en-GB" i="1" dirty="0" smtClean="0">
                <a:solidFill>
                  <a:schemeClr val="tx1"/>
                </a:solidFill>
              </a:rPr>
              <a:t> </a:t>
            </a:r>
            <a:r>
              <a:rPr lang="en-GB" i="1" dirty="0" err="1" smtClean="0">
                <a:solidFill>
                  <a:schemeClr val="tx1"/>
                </a:solidFill>
              </a:rPr>
              <a:t>Exercens</a:t>
            </a:r>
            <a:r>
              <a:rPr lang="en-GB" i="1" dirty="0" smtClean="0">
                <a:solidFill>
                  <a:schemeClr val="tx1"/>
                </a:solidFill>
              </a:rPr>
              <a:t> </a:t>
            </a:r>
            <a:r>
              <a:rPr lang="en-GB" dirty="0" smtClean="0">
                <a:solidFill>
                  <a:schemeClr val="tx1"/>
                </a:solidFill>
              </a:rPr>
              <a:t>in 1981 and </a:t>
            </a:r>
            <a:r>
              <a:rPr lang="en-GB" i="1" dirty="0" err="1" smtClean="0">
                <a:solidFill>
                  <a:schemeClr val="tx1"/>
                </a:solidFill>
              </a:rPr>
              <a:t>Centesimus</a:t>
            </a:r>
            <a:r>
              <a:rPr lang="en-GB" i="1" dirty="0" smtClean="0">
                <a:solidFill>
                  <a:schemeClr val="tx1"/>
                </a:solidFill>
              </a:rPr>
              <a:t> </a:t>
            </a:r>
            <a:r>
              <a:rPr lang="en-GB" i="1" dirty="0" err="1" smtClean="0">
                <a:solidFill>
                  <a:schemeClr val="tx1"/>
                </a:solidFill>
              </a:rPr>
              <a:t>Annus</a:t>
            </a:r>
            <a:r>
              <a:rPr lang="en-GB" i="1" dirty="0" smtClean="0">
                <a:solidFill>
                  <a:schemeClr val="tx1"/>
                </a:solidFill>
              </a:rPr>
              <a:t> </a:t>
            </a:r>
            <a:r>
              <a:rPr lang="en-GB" dirty="0" smtClean="0">
                <a:solidFill>
                  <a:schemeClr val="tx1"/>
                </a:solidFill>
              </a:rPr>
              <a:t>in 1981 recognised the needs of workers, argued for trade unions and for the protection of the needs of poor countries to correct the defects of the world market. </a:t>
            </a:r>
          </a:p>
          <a:p>
            <a:pPr eaLnBrk="1" fontAlgn="auto" hangingPunct="1">
              <a:spcAft>
                <a:spcPts val="0"/>
              </a:spcAft>
              <a:buClrTx/>
              <a:buFont typeface="Arial" panose="020B0604020202020204" pitchFamily="34" charset="0"/>
              <a:buChar char="•"/>
              <a:defRPr/>
            </a:pPr>
            <a:r>
              <a:rPr lang="en-GB" dirty="0" smtClean="0">
                <a:solidFill>
                  <a:schemeClr val="tx1"/>
                </a:solidFill>
              </a:rPr>
              <a:t>The </a:t>
            </a:r>
            <a:r>
              <a:rPr lang="en-GB" dirty="0">
                <a:solidFill>
                  <a:schemeClr val="tx1"/>
                </a:solidFill>
              </a:rPr>
              <a:t>idea of the common good, of solidarity, is a basic value in Catholic </a:t>
            </a:r>
            <a:r>
              <a:rPr lang="en-GB" dirty="0" smtClean="0">
                <a:solidFill>
                  <a:schemeClr val="tx1"/>
                </a:solidFill>
              </a:rPr>
              <a:t>social teaching.</a:t>
            </a:r>
            <a:endParaRPr lang="en-GB" dirty="0">
              <a:solidFill>
                <a:schemeClr val="tx1"/>
              </a:solidFill>
            </a:endParaRPr>
          </a:p>
        </p:txBody>
      </p:sp>
    </p:spTree>
    <p:extLst>
      <p:ext uri="{BB962C8B-B14F-4D97-AF65-F5344CB8AC3E}">
        <p14:creationId xmlns:p14="http://schemas.microsoft.com/office/powerpoint/2010/main" xmlns="" val="130650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06400" y="1556792"/>
            <a:ext cx="8342064" cy="3168352"/>
          </a:xfrm>
          <a:prstGeom prst="rect">
            <a:avLst/>
          </a:prstGeom>
        </p:spPr>
        <p:txBody>
          <a:bodyPr/>
          <a:lst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a:lstStyle>
          <a:p>
            <a:pPr lvl="1">
              <a:buClrTx/>
            </a:pPr>
            <a:r>
              <a:rPr lang="en-GB" sz="2400" kern="0" dirty="0" smtClean="0">
                <a:solidFill>
                  <a:schemeClr val="tx1"/>
                </a:solidFill>
              </a:rPr>
              <a:t>Should we knowingly cause the extinction of other species?</a:t>
            </a:r>
          </a:p>
          <a:p>
            <a:pPr lvl="1">
              <a:buClrTx/>
            </a:pPr>
            <a:r>
              <a:rPr lang="en-GB" sz="2400" kern="0" dirty="0" smtClean="0">
                <a:solidFill>
                  <a:schemeClr val="tx1"/>
                </a:solidFill>
              </a:rPr>
              <a:t>What are our environmental obligations to future generations?</a:t>
            </a:r>
          </a:p>
          <a:p>
            <a:pPr lvl="1">
              <a:buClrTx/>
            </a:pPr>
            <a:r>
              <a:rPr lang="en-GB" sz="2400" kern="0" dirty="0" smtClean="0">
                <a:solidFill>
                  <a:schemeClr val="tx1"/>
                </a:solidFill>
              </a:rPr>
              <a:t>Should humans be forced to live a simpler lifestyle in order to protect and preserve the environment?</a:t>
            </a:r>
            <a:endParaRPr lang="en-US" sz="2400" kern="0" dirty="0" smtClean="0">
              <a:solidFill>
                <a:schemeClr val="tx1"/>
              </a:solidFill>
            </a:endParaRPr>
          </a:p>
        </p:txBody>
      </p:sp>
      <p:sp>
        <p:nvSpPr>
          <p:cNvPr id="3" name="Rectangle 2"/>
          <p:cNvSpPr txBox="1">
            <a:spLocks noChangeArrowheads="1"/>
          </p:cNvSpPr>
          <p:nvPr/>
        </p:nvSpPr>
        <p:spPr>
          <a:xfrm>
            <a:off x="107504" y="404664"/>
            <a:ext cx="8610600" cy="792088"/>
          </a:xfrm>
          <a:prstGeom prst="rect">
            <a:avLst/>
          </a:prstGeom>
        </p:spPr>
        <p:txBody>
          <a:bodyPr/>
          <a:lst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a:lstStyle>
          <a:p>
            <a:r>
              <a:rPr lang="en-GB" kern="0" dirty="0" smtClean="0"/>
              <a:t>What is environmental </a:t>
            </a:r>
            <a:r>
              <a:rPr lang="en-GB" kern="0" dirty="0"/>
              <a:t>e</a:t>
            </a:r>
            <a:r>
              <a:rPr lang="en-GB" kern="0" dirty="0" smtClean="0"/>
              <a:t>thics?</a:t>
            </a:r>
            <a:endParaRPr lang="en-US" kern="0" dirty="0" smtClean="0"/>
          </a:p>
        </p:txBody>
      </p:sp>
    </p:spTree>
    <p:extLst>
      <p:ext uri="{BB962C8B-B14F-4D97-AF65-F5344CB8AC3E}">
        <p14:creationId xmlns:p14="http://schemas.microsoft.com/office/powerpoint/2010/main" xmlns="" val="65902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12" y="188640"/>
            <a:ext cx="8610600" cy="963960"/>
          </a:xfrm>
        </p:spPr>
        <p:txBody>
          <a:bodyPr/>
          <a:lstStyle/>
          <a:p>
            <a:r>
              <a:rPr lang="en-GB" dirty="0" smtClean="0"/>
              <a:t>Threats to the environment</a:t>
            </a:r>
            <a:endParaRPr lang="en-US" dirty="0" smtClean="0"/>
          </a:p>
        </p:txBody>
      </p:sp>
      <p:sp>
        <p:nvSpPr>
          <p:cNvPr id="5123" name="Rectangle 3"/>
          <p:cNvSpPr>
            <a:spLocks noGrp="1" noChangeArrowheads="1"/>
          </p:cNvSpPr>
          <p:nvPr>
            <p:ph type="body" idx="1"/>
          </p:nvPr>
        </p:nvSpPr>
        <p:spPr>
          <a:xfrm>
            <a:off x="406400" y="1268760"/>
            <a:ext cx="8205788" cy="4536504"/>
          </a:xfrm>
        </p:spPr>
        <p:txBody>
          <a:bodyPr/>
          <a:lstStyle/>
          <a:p>
            <a:pPr>
              <a:buClrTx/>
            </a:pPr>
            <a:r>
              <a:rPr lang="en-GB" dirty="0" smtClean="0">
                <a:solidFill>
                  <a:schemeClr val="tx1"/>
                </a:solidFill>
              </a:rPr>
              <a:t>Climate Change</a:t>
            </a:r>
            <a:endParaRPr lang="en-GB" sz="1050" dirty="0" smtClean="0">
              <a:solidFill>
                <a:schemeClr val="tx1"/>
              </a:solidFill>
            </a:endParaRPr>
          </a:p>
          <a:p>
            <a:pPr>
              <a:buClrTx/>
            </a:pPr>
            <a:r>
              <a:rPr lang="en-GB" sz="2400" dirty="0" smtClean="0">
                <a:solidFill>
                  <a:schemeClr val="tx1"/>
                </a:solidFill>
              </a:rPr>
              <a:t>Animal Rights</a:t>
            </a:r>
          </a:p>
          <a:p>
            <a:pPr lvl="1">
              <a:buClrTx/>
            </a:pPr>
            <a:r>
              <a:rPr lang="en-GB" sz="2400" dirty="0" smtClean="0">
                <a:solidFill>
                  <a:schemeClr val="tx1"/>
                </a:solidFill>
              </a:rPr>
              <a:t>Andrew </a:t>
            </a:r>
            <a:r>
              <a:rPr lang="en-GB" sz="2400" dirty="0" err="1" smtClean="0">
                <a:solidFill>
                  <a:schemeClr val="tx1"/>
                </a:solidFill>
              </a:rPr>
              <a:t>Linzey</a:t>
            </a:r>
            <a:r>
              <a:rPr lang="en-GB" sz="2400" dirty="0" smtClean="0">
                <a:solidFill>
                  <a:schemeClr val="tx1"/>
                </a:solidFill>
              </a:rPr>
              <a:t> was the first Professor of Ethics, Theology and Animal Welfare at Oxford, and writes extensively against animal cruelty, hunting, fur farming and animal experimentation. </a:t>
            </a:r>
            <a:r>
              <a:rPr lang="en-GB" sz="2400" dirty="0" err="1" smtClean="0">
                <a:solidFill>
                  <a:schemeClr val="tx1"/>
                </a:solidFill>
              </a:rPr>
              <a:t>Linzey</a:t>
            </a:r>
            <a:r>
              <a:rPr lang="en-GB" sz="2400" dirty="0" smtClean="0">
                <a:solidFill>
                  <a:schemeClr val="tx1"/>
                </a:solidFill>
              </a:rPr>
              <a:t> considers that God’s love for creation is inclusive of animals, and so he advocates vegetarianism as most meat is the product of intensive farming, and that </a:t>
            </a:r>
            <a:r>
              <a:rPr lang="en-GB" sz="2400" dirty="0" smtClean="0">
                <a:solidFill>
                  <a:schemeClr val="tx1"/>
                </a:solidFill>
              </a:rPr>
              <a:t>‘we </a:t>
            </a:r>
            <a:r>
              <a:rPr lang="en-GB" sz="2400" dirty="0" smtClean="0">
                <a:solidFill>
                  <a:schemeClr val="tx1"/>
                </a:solidFill>
              </a:rPr>
              <a:t>should live more simply so that others may </a:t>
            </a:r>
            <a:r>
              <a:rPr lang="en-GB" sz="2400" dirty="0" smtClean="0">
                <a:solidFill>
                  <a:schemeClr val="tx1"/>
                </a:solidFill>
              </a:rPr>
              <a:t>simply live’ </a:t>
            </a:r>
            <a:r>
              <a:rPr lang="en-GB" sz="2400" smtClean="0">
                <a:solidFill>
                  <a:schemeClr val="tx1"/>
                </a:solidFill>
              </a:rPr>
              <a:t>(Ghandi).</a:t>
            </a:r>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79512" y="188640"/>
            <a:ext cx="8610600" cy="1066800"/>
          </a:xfrm>
        </p:spPr>
        <p:txBody>
          <a:bodyPr/>
          <a:lstStyle/>
          <a:p>
            <a:r>
              <a:rPr lang="en-GB" dirty="0" smtClean="0"/>
              <a:t>Threats to the environment</a:t>
            </a:r>
            <a:endParaRPr lang="en-US" dirty="0" smtClean="0"/>
          </a:p>
        </p:txBody>
      </p:sp>
      <p:sp>
        <p:nvSpPr>
          <p:cNvPr id="6147" name="Rectangle 3"/>
          <p:cNvSpPr>
            <a:spLocks noGrp="1" noChangeArrowheads="1"/>
          </p:cNvSpPr>
          <p:nvPr>
            <p:ph type="body" idx="1"/>
          </p:nvPr>
        </p:nvSpPr>
        <p:spPr/>
        <p:txBody>
          <a:bodyPr/>
          <a:lstStyle/>
          <a:p>
            <a:pPr lvl="1">
              <a:buClrTx/>
            </a:pPr>
            <a:r>
              <a:rPr lang="en-GB" sz="2400" dirty="0" smtClean="0">
                <a:solidFill>
                  <a:schemeClr val="tx1"/>
                </a:solidFill>
              </a:rPr>
              <a:t>This view is endorsed also by Peter Singer, but for different reasons. He used a set of criteria for moral status based on sentience. </a:t>
            </a:r>
          </a:p>
          <a:p>
            <a:pPr lvl="1">
              <a:buClrTx/>
            </a:pPr>
            <a:r>
              <a:rPr lang="en-GB" sz="2400" dirty="0" smtClean="0">
                <a:solidFill>
                  <a:schemeClr val="tx1"/>
                </a:solidFill>
              </a:rPr>
              <a:t>This means that moral worth includes animals – if not, we are guilty of ‘</a:t>
            </a:r>
            <a:r>
              <a:rPr lang="en-GB" sz="2400" dirty="0" err="1" smtClean="0">
                <a:solidFill>
                  <a:schemeClr val="tx1"/>
                </a:solidFill>
              </a:rPr>
              <a:t>specieism</a:t>
            </a:r>
            <a:r>
              <a:rPr lang="en-GB" sz="2400" dirty="0" smtClean="0">
                <a:solidFill>
                  <a:schemeClr val="tx1"/>
                </a:solidFill>
              </a:rPr>
              <a:t>’. </a:t>
            </a:r>
          </a:p>
          <a:p>
            <a:pPr lvl="1">
              <a:buClrTx/>
            </a:pPr>
            <a:r>
              <a:rPr lang="en-GB" sz="2400" dirty="0" smtClean="0">
                <a:solidFill>
                  <a:schemeClr val="tx1"/>
                </a:solidFill>
              </a:rPr>
              <a:t>Our treatment of all humans and animals should be equal.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504" y="188640"/>
            <a:ext cx="8610600" cy="1066800"/>
          </a:xfrm>
        </p:spPr>
        <p:txBody>
          <a:bodyPr/>
          <a:lstStyle/>
          <a:p>
            <a:r>
              <a:rPr lang="en-GB" dirty="0" smtClean="0"/>
              <a:t>Threats to the environment</a:t>
            </a:r>
            <a:endParaRPr lang="en-US" dirty="0" smtClean="0"/>
          </a:p>
        </p:txBody>
      </p:sp>
      <p:sp>
        <p:nvSpPr>
          <p:cNvPr id="7171" name="Rectangle 3"/>
          <p:cNvSpPr>
            <a:spLocks noGrp="1" noChangeArrowheads="1"/>
          </p:cNvSpPr>
          <p:nvPr>
            <p:ph type="body" idx="1"/>
          </p:nvPr>
        </p:nvSpPr>
        <p:spPr>
          <a:xfrm>
            <a:off x="395536" y="1340768"/>
            <a:ext cx="8208912" cy="4450432"/>
          </a:xfrm>
        </p:spPr>
        <p:txBody>
          <a:bodyPr/>
          <a:lstStyle/>
          <a:p>
            <a:pPr marL="0" indent="0">
              <a:buNone/>
            </a:pPr>
            <a:r>
              <a:rPr lang="en-GB" sz="2200" dirty="0" smtClean="0">
                <a:solidFill>
                  <a:schemeClr val="tx1"/>
                </a:solidFill>
              </a:rPr>
              <a:t>Criticism of Animal Rights</a:t>
            </a:r>
          </a:p>
          <a:p>
            <a:pPr lvl="1">
              <a:buClrTx/>
            </a:pPr>
            <a:r>
              <a:rPr lang="en-GB" sz="2200" dirty="0" smtClean="0">
                <a:solidFill>
                  <a:schemeClr val="tx1"/>
                </a:solidFill>
              </a:rPr>
              <a:t>Kant denies that domestic animals are to be treated only as tools and insists that there are moral limits on how we should use them. </a:t>
            </a:r>
          </a:p>
          <a:p>
            <a:pPr lvl="1">
              <a:buClrTx/>
            </a:pPr>
            <a:r>
              <a:rPr lang="en-GB" sz="2200" dirty="0" smtClean="0">
                <a:solidFill>
                  <a:schemeClr val="tx1"/>
                </a:solidFill>
              </a:rPr>
              <a:t>Animals should not be worn out and overworked, nor should they be cast aside once they are too old. </a:t>
            </a:r>
          </a:p>
          <a:p>
            <a:pPr lvl="1">
              <a:buClrTx/>
            </a:pPr>
            <a:r>
              <a:rPr lang="en-GB" sz="2200" dirty="0" smtClean="0">
                <a:solidFill>
                  <a:schemeClr val="tx1"/>
                </a:solidFill>
              </a:rPr>
              <a:t>Kant thinks it is all right to kill animals for food, but killing for sport he sees as morally wrong.</a:t>
            </a:r>
          </a:p>
          <a:p>
            <a:pPr lvl="1">
              <a:buClrTx/>
            </a:pPr>
            <a:r>
              <a:rPr lang="en-GB" sz="2200" dirty="0" smtClean="0">
                <a:solidFill>
                  <a:schemeClr val="tx1"/>
                </a:solidFill>
              </a:rPr>
              <a:t>Kant also thinks that we have moral duties regarding the natural world and must not destroy 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smtClean="0"/>
              <a:t>Threats to the environment</a:t>
            </a:r>
            <a:endParaRPr lang="en-US" dirty="0" smtClean="0"/>
          </a:p>
        </p:txBody>
      </p:sp>
      <p:sp>
        <p:nvSpPr>
          <p:cNvPr id="8195" name="Rectangle 3"/>
          <p:cNvSpPr>
            <a:spLocks noGrp="1" noChangeArrowheads="1"/>
          </p:cNvSpPr>
          <p:nvPr>
            <p:ph type="body" idx="1"/>
          </p:nvPr>
        </p:nvSpPr>
        <p:spPr/>
        <p:txBody>
          <a:bodyPr/>
          <a:lstStyle/>
          <a:p>
            <a:pPr marL="0" indent="0">
              <a:buNone/>
            </a:pPr>
            <a:r>
              <a:rPr lang="en-GB" dirty="0" smtClean="0">
                <a:solidFill>
                  <a:schemeClr val="tx1"/>
                </a:solidFill>
              </a:rPr>
              <a:t>Criticism of Animal Rights</a:t>
            </a:r>
          </a:p>
          <a:p>
            <a:pPr lvl="1">
              <a:buClrTx/>
            </a:pPr>
            <a:r>
              <a:rPr lang="en-GB" sz="2400" dirty="0" smtClean="0">
                <a:solidFill>
                  <a:schemeClr val="tx1"/>
                </a:solidFill>
              </a:rPr>
              <a:t>Roger </a:t>
            </a:r>
            <a:r>
              <a:rPr lang="en-GB" sz="2400" dirty="0" err="1" smtClean="0">
                <a:solidFill>
                  <a:schemeClr val="tx1"/>
                </a:solidFill>
              </a:rPr>
              <a:t>Scruton</a:t>
            </a:r>
            <a:r>
              <a:rPr lang="en-GB" sz="2400" dirty="0" smtClean="0">
                <a:solidFill>
                  <a:schemeClr val="tx1"/>
                </a:solidFill>
              </a:rPr>
              <a:t> in </a:t>
            </a:r>
            <a:r>
              <a:rPr lang="en-GB" sz="2400" i="1" dirty="0" smtClean="0">
                <a:solidFill>
                  <a:schemeClr val="tx1"/>
                </a:solidFill>
              </a:rPr>
              <a:t>Animal Rights and Wrongs </a:t>
            </a:r>
            <a:r>
              <a:rPr lang="en-GB" sz="2400" dirty="0" smtClean="0">
                <a:solidFill>
                  <a:schemeClr val="tx1"/>
                </a:solidFill>
              </a:rPr>
              <a:t>(1996) used an argument based on Kant’s approach which restricts animal rights to animals that are kept by humans, but says that we do not have a duty of care to wild animals.</a:t>
            </a:r>
          </a:p>
          <a:p>
            <a:pPr lvl="1">
              <a:buClrTx/>
            </a:pPr>
            <a:r>
              <a:rPr lang="en-GB" sz="2400" dirty="0" smtClean="0">
                <a:solidFill>
                  <a:schemeClr val="tx1"/>
                </a:solidFill>
              </a:rPr>
              <a:t>He considers that wild animals have no greater standing than wild plants.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dirty="0" smtClean="0"/>
              <a:t>Conservation of the living </a:t>
            </a:r>
            <a:r>
              <a:rPr lang="en-GB" dirty="0"/>
              <a:t>e</a:t>
            </a:r>
            <a:r>
              <a:rPr lang="en-GB" dirty="0" smtClean="0"/>
              <a:t>nvironment</a:t>
            </a:r>
            <a:endParaRPr lang="en-US" dirty="0" smtClean="0"/>
          </a:p>
        </p:txBody>
      </p:sp>
      <p:sp>
        <p:nvSpPr>
          <p:cNvPr id="9219" name="Rectangle 3"/>
          <p:cNvSpPr>
            <a:spLocks noGrp="1" noChangeArrowheads="1"/>
          </p:cNvSpPr>
          <p:nvPr>
            <p:ph type="body" idx="1"/>
          </p:nvPr>
        </p:nvSpPr>
        <p:spPr/>
        <p:txBody>
          <a:bodyPr/>
          <a:lstStyle/>
          <a:p>
            <a:pPr>
              <a:buClrTx/>
            </a:pPr>
            <a:r>
              <a:rPr lang="en-GB" sz="2000" dirty="0" smtClean="0">
                <a:solidFill>
                  <a:schemeClr val="tx1"/>
                </a:solidFill>
              </a:rPr>
              <a:t>Should moral standing be extended to all living things including the plants and trees that are so essential for our survival? </a:t>
            </a:r>
          </a:p>
          <a:p>
            <a:pPr>
              <a:buClrTx/>
            </a:pPr>
            <a:r>
              <a:rPr lang="en-GB" sz="2000" dirty="0" smtClean="0">
                <a:solidFill>
                  <a:schemeClr val="tx1"/>
                </a:solidFill>
              </a:rPr>
              <a:t>Singer argues that, because plants are non-sentient, there is a problem in trying to determine their interests in staying alive.</a:t>
            </a:r>
          </a:p>
          <a:p>
            <a:pPr>
              <a:buClrTx/>
            </a:pPr>
            <a:r>
              <a:rPr lang="en-GB" sz="2000" dirty="0" smtClean="0">
                <a:solidFill>
                  <a:schemeClr val="tx1"/>
                </a:solidFill>
              </a:rPr>
              <a:t>Or should moral standing be extended to the whole Earth? The rocks, mountains seas, rivers and the ecosystems – in short the entire natural world?</a:t>
            </a:r>
          </a:p>
          <a:p>
            <a:pPr>
              <a:buClrTx/>
            </a:pPr>
            <a:r>
              <a:rPr lang="en-GB" sz="2000" dirty="0" smtClean="0">
                <a:solidFill>
                  <a:schemeClr val="tx1"/>
                </a:solidFill>
              </a:rPr>
              <a:t>Singer would not agree and admits that, although the argument for the preservation of the environment may be strong, it is difficult to argue for its intrinsic value.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mtClean="0"/>
              <a:t>The developing </a:t>
            </a:r>
            <a:r>
              <a:rPr lang="en-GB" dirty="0"/>
              <a:t>w</a:t>
            </a:r>
            <a:r>
              <a:rPr lang="en-GB" smtClean="0"/>
              <a:t>orld </a:t>
            </a:r>
            <a:r>
              <a:rPr lang="en-GB" dirty="0" smtClean="0"/>
              <a:t>and attempts to restrict development</a:t>
            </a:r>
            <a:endParaRPr lang="en-US" dirty="0" smtClean="0"/>
          </a:p>
        </p:txBody>
      </p:sp>
      <p:sp>
        <p:nvSpPr>
          <p:cNvPr id="10243" name="Rectangle 3"/>
          <p:cNvSpPr>
            <a:spLocks noGrp="1" noChangeArrowheads="1"/>
          </p:cNvSpPr>
          <p:nvPr>
            <p:ph type="body" idx="1"/>
          </p:nvPr>
        </p:nvSpPr>
        <p:spPr/>
        <p:txBody>
          <a:bodyPr/>
          <a:lstStyle/>
          <a:p>
            <a:pPr>
              <a:buClrTx/>
            </a:pPr>
            <a:r>
              <a:rPr lang="en-GB" sz="2200" dirty="0" smtClean="0">
                <a:solidFill>
                  <a:schemeClr val="tx1"/>
                </a:solidFill>
              </a:rPr>
              <a:t>The most important question here is whether developing countries should be restricted in their development if this development is environmentally damaging. </a:t>
            </a:r>
          </a:p>
          <a:p>
            <a:pPr>
              <a:buClrTx/>
            </a:pPr>
            <a:r>
              <a:rPr lang="en-GB" sz="2200" dirty="0" smtClean="0">
                <a:solidFill>
                  <a:schemeClr val="tx1"/>
                </a:solidFill>
              </a:rPr>
              <a:t>Population growth in developing countries is unsustainable, but this is closely related to the extreme levels of poverty many of them endure, partly as a consequence of the international economic order that helps the economic interests of the industrial nations. </a:t>
            </a:r>
          </a:p>
          <a:p>
            <a:pPr>
              <a:buClrTx/>
            </a:pPr>
            <a:r>
              <a:rPr lang="en-GB" sz="2200" dirty="0" smtClean="0">
                <a:solidFill>
                  <a:schemeClr val="tx1"/>
                </a:solidFill>
              </a:rPr>
              <a:t>Much of the environmental problems and destruction is related to international economic relationships.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3178</TotalTime>
  <Words>1538</Words>
  <Application>Microsoft Office PowerPoint</Application>
  <PresentationFormat>On-screen Show (4:3)</PresentationFormat>
  <Paragraphs>89</Paragraphs>
  <Slides>22</Slides>
  <Notes>1</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1_Office Theme</vt:lpstr>
      <vt:lpstr>15. Environmental  and Business Ethics</vt:lpstr>
      <vt:lpstr>What is environmental ethics?</vt:lpstr>
      <vt:lpstr>Slide 3</vt:lpstr>
      <vt:lpstr>Threats to the environment</vt:lpstr>
      <vt:lpstr>Threats to the environment</vt:lpstr>
      <vt:lpstr>Threats to the environment</vt:lpstr>
      <vt:lpstr>Threats to the environment</vt:lpstr>
      <vt:lpstr>Conservation of the living environment</vt:lpstr>
      <vt:lpstr>The developing world and attempts to restrict development</vt:lpstr>
      <vt:lpstr>The religious approach to environmental ethics</vt:lpstr>
      <vt:lpstr>The religious approach to environmental ethics</vt:lpstr>
      <vt:lpstr>Philosophical approaches to the environment</vt:lpstr>
      <vt:lpstr>Libertarian extension – deep ecology</vt:lpstr>
      <vt:lpstr>Ecologic extension – eco-holism</vt:lpstr>
      <vt:lpstr>Business ethics</vt:lpstr>
      <vt:lpstr>Business ethics</vt:lpstr>
      <vt:lpstr>Business ethics</vt:lpstr>
      <vt:lpstr>Benefits of ethics for business</vt:lpstr>
      <vt:lpstr>Problems of ethics for business</vt:lpstr>
      <vt:lpstr>Christianity and business ethics</vt:lpstr>
      <vt:lpstr>Christianity and business ethics</vt:lpstr>
      <vt:lpstr>Christianity and business ethics</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82</cp:revision>
  <dcterms:created xsi:type="dcterms:W3CDTF">2007-02-05T11:11:58Z</dcterms:created>
  <dcterms:modified xsi:type="dcterms:W3CDTF">2014-06-03T19:48:12Z</dcterms:modified>
</cp:coreProperties>
</file>