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70" r:id="rId2"/>
  </p:sldMasterIdLst>
  <p:notesMasterIdLst>
    <p:notesMasterId r:id="rId33"/>
  </p:notesMasterIdLst>
  <p:sldIdLst>
    <p:sldId id="256" r:id="rId3"/>
    <p:sldId id="266" r:id="rId4"/>
    <p:sldId id="362" r:id="rId5"/>
    <p:sldId id="363" r:id="rId6"/>
    <p:sldId id="364" r:id="rId7"/>
    <p:sldId id="365" r:id="rId8"/>
    <p:sldId id="366" r:id="rId9"/>
    <p:sldId id="342" r:id="rId10"/>
    <p:sldId id="367" r:id="rId11"/>
    <p:sldId id="330" r:id="rId12"/>
    <p:sldId id="368" r:id="rId13"/>
    <p:sldId id="369" r:id="rId14"/>
    <p:sldId id="331" r:id="rId15"/>
    <p:sldId id="343" r:id="rId16"/>
    <p:sldId id="338" r:id="rId17"/>
    <p:sldId id="370" r:id="rId18"/>
    <p:sldId id="371" r:id="rId19"/>
    <p:sldId id="372" r:id="rId20"/>
    <p:sldId id="373" r:id="rId21"/>
    <p:sldId id="374" r:id="rId22"/>
    <p:sldId id="375" r:id="rId23"/>
    <p:sldId id="376" r:id="rId24"/>
    <p:sldId id="377" r:id="rId25"/>
    <p:sldId id="378" r:id="rId26"/>
    <p:sldId id="379" r:id="rId27"/>
    <p:sldId id="380" r:id="rId28"/>
    <p:sldId id="381" r:id="rId29"/>
    <p:sldId id="339" r:id="rId30"/>
    <p:sldId id="382" r:id="rId31"/>
    <p:sldId id="332" r:id="rId32"/>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85198" autoAdjust="0"/>
  </p:normalViewPr>
  <p:slideViewPr>
    <p:cSldViewPr>
      <p:cViewPr>
        <p:scale>
          <a:sx n="99" d="100"/>
          <a:sy n="99" d="100"/>
        </p:scale>
        <p:origin x="-3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a:defRPr>
            </a:lvl1pPr>
          </a:lstStyle>
          <a:p>
            <a:pPr>
              <a:defRPr/>
            </a:pPr>
            <a:endParaRPr lang="en-GB"/>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CB7CDE8-0A41-456F-8B93-0C3110078B7A}" type="slidenum">
              <a:rPr lang="en-GB"/>
              <a:pPr/>
              <a:t>‹#›</a:t>
            </a:fld>
            <a:endParaRPr lang="en-GB"/>
          </a:p>
        </p:txBody>
      </p:sp>
    </p:spTree>
    <p:extLst>
      <p:ext uri="{BB962C8B-B14F-4D97-AF65-F5344CB8AC3E}">
        <p14:creationId xmlns:p14="http://schemas.microsoft.com/office/powerpoint/2010/main" xmlns="" val="101160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B7F64992-03D6-4CAF-9AAD-7EC4B12C06F6}" type="slidenum">
              <a:rPr lang="en-GB" sz="1200"/>
              <a:pPr/>
              <a:t>1</a:t>
            </a:fld>
            <a:endParaRPr lang="en-GB"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xmlns="" val="976095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CB7CDE8-0A41-456F-8B93-0C3110078B7A}" type="slidenum">
              <a:rPr lang="en-GB" smtClean="0"/>
              <a:pPr/>
              <a:t>11</a:t>
            </a:fld>
            <a:endParaRPr lang="en-GB"/>
          </a:p>
        </p:txBody>
      </p:sp>
    </p:spTree>
    <p:extLst>
      <p:ext uri="{BB962C8B-B14F-4D97-AF65-F5344CB8AC3E}">
        <p14:creationId xmlns:p14="http://schemas.microsoft.com/office/powerpoint/2010/main" xmlns="" val="30536507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463135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14865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4289353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2639436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2053067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1805500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747873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1792102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2831811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33945209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4649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7829656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12994481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28451898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3EDDE-6813-4414-92F7-E57DE6804659}"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31362616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46313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71678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664153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4078274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318340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654410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630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507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3EDDE-6813-4414-92F7-E57DE6804659}" type="datetimeFigureOut">
              <a:rPr lang="en-GB" smtClean="0"/>
              <a:pPr/>
              <a:t>23/05/2014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F5A3A-6303-4A54-936A-4524394CD114}" type="slidenum">
              <a:rPr lang="en-GB" smtClean="0"/>
              <a:pPr/>
              <a:t>‹#›</a:t>
            </a:fld>
            <a:endParaRPr lang="en-GB"/>
          </a:p>
        </p:txBody>
      </p:sp>
    </p:spTree>
    <p:extLst>
      <p:ext uri="{BB962C8B-B14F-4D97-AF65-F5344CB8AC3E}">
        <p14:creationId xmlns:p14="http://schemas.microsoft.com/office/powerpoint/2010/main" xmlns="" val="1058652402"/>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2514600"/>
            <a:ext cx="8663880" cy="971550"/>
          </a:xfrm>
        </p:spPr>
        <p:txBody>
          <a:bodyPr>
            <a:normAutofit/>
          </a:bodyPr>
          <a:lstStyle/>
          <a:p>
            <a:pPr marL="0" indent="0"/>
            <a:r>
              <a:rPr lang="en-GB" sz="5400" dirty="0" smtClean="0"/>
              <a:t>12. Virtue Ethics</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dirty="0" smtClean="0"/>
              <a:t>Acquiring virtues</a:t>
            </a:r>
            <a:endParaRPr lang="en-US" dirty="0" smtClean="0"/>
          </a:p>
        </p:txBody>
      </p:sp>
      <p:sp>
        <p:nvSpPr>
          <p:cNvPr id="12291" name="Rectangle 3"/>
          <p:cNvSpPr>
            <a:spLocks noGrp="1" noChangeArrowheads="1"/>
          </p:cNvSpPr>
          <p:nvPr>
            <p:ph type="body" idx="1"/>
          </p:nvPr>
        </p:nvSpPr>
        <p:spPr>
          <a:xfrm>
            <a:off x="467544" y="1772816"/>
            <a:ext cx="7848872" cy="2879774"/>
          </a:xfrm>
        </p:spPr>
        <p:txBody>
          <a:bodyPr/>
          <a:lstStyle/>
          <a:p>
            <a:pPr marL="0" indent="0">
              <a:buNone/>
            </a:pPr>
            <a:r>
              <a:rPr lang="en-GB" sz="2800" dirty="0" smtClean="0">
                <a:solidFill>
                  <a:schemeClr val="tx1"/>
                </a:solidFill>
              </a:rPr>
              <a:t>Aristotle saw two types of virtues:</a:t>
            </a:r>
          </a:p>
          <a:p>
            <a:pPr lvl="1">
              <a:buClrTx/>
            </a:pPr>
            <a:r>
              <a:rPr lang="en-GB" sz="2800" dirty="0" smtClean="0">
                <a:solidFill>
                  <a:schemeClr val="tx1"/>
                </a:solidFill>
              </a:rPr>
              <a:t>intellectual virtues developed by training and education</a:t>
            </a:r>
          </a:p>
          <a:p>
            <a:pPr lvl="1">
              <a:buClrTx/>
            </a:pPr>
            <a:r>
              <a:rPr lang="en-GB" sz="2800" dirty="0" smtClean="0">
                <a:solidFill>
                  <a:schemeClr val="tx1"/>
                </a:solidFill>
              </a:rPr>
              <a:t>moral virtues developed by habit in the rational part of the soul.</a:t>
            </a:r>
            <a:endParaRPr lang="en-US" sz="2800"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79512" y="188640"/>
            <a:ext cx="8610600" cy="1066800"/>
          </a:xfrm>
        </p:spPr>
        <p:txBody>
          <a:bodyPr/>
          <a:lstStyle/>
          <a:p>
            <a:r>
              <a:rPr lang="en-GB" dirty="0" smtClean="0"/>
              <a:t>Acquiring virtues</a:t>
            </a:r>
            <a:endParaRPr lang="en-US" dirty="0" smtClean="0"/>
          </a:p>
        </p:txBody>
      </p:sp>
      <p:sp>
        <p:nvSpPr>
          <p:cNvPr id="13315" name="Rectangle 3"/>
          <p:cNvSpPr>
            <a:spLocks noGrp="1" noChangeArrowheads="1"/>
          </p:cNvSpPr>
          <p:nvPr>
            <p:ph type="body" idx="1"/>
          </p:nvPr>
        </p:nvSpPr>
        <p:spPr>
          <a:xfrm>
            <a:off x="406400" y="1340768"/>
            <a:ext cx="8205788" cy="4450432"/>
          </a:xfrm>
        </p:spPr>
        <p:txBody>
          <a:bodyPr/>
          <a:lstStyle/>
          <a:p>
            <a:pPr marL="0" indent="0">
              <a:buClrTx/>
              <a:buNone/>
            </a:pPr>
            <a:r>
              <a:rPr lang="en-GB" sz="2800" dirty="0">
                <a:solidFill>
                  <a:schemeClr val="tx1"/>
                </a:solidFill>
              </a:rPr>
              <a:t>T</a:t>
            </a:r>
            <a:r>
              <a:rPr lang="en-GB" sz="2800" dirty="0" smtClean="0">
                <a:solidFill>
                  <a:schemeClr val="tx1"/>
                </a:solidFill>
              </a:rPr>
              <a:t>here are nine intellectual virtues. </a:t>
            </a:r>
          </a:p>
          <a:p>
            <a:pPr marL="0" indent="0">
              <a:buClrTx/>
              <a:buNone/>
            </a:pPr>
            <a:endParaRPr lang="en-GB" sz="1100" dirty="0" smtClean="0">
              <a:solidFill>
                <a:schemeClr val="tx1"/>
              </a:solidFill>
            </a:endParaRPr>
          </a:p>
          <a:p>
            <a:pPr marL="0" indent="0">
              <a:buClrTx/>
              <a:buNone/>
            </a:pPr>
            <a:r>
              <a:rPr lang="en-GB" sz="2800" dirty="0" smtClean="0">
                <a:solidFill>
                  <a:schemeClr val="tx1"/>
                </a:solidFill>
              </a:rPr>
              <a:t>The five primary intellectual virtues are:</a:t>
            </a:r>
          </a:p>
          <a:p>
            <a:pPr lvl="1">
              <a:buClrTx/>
            </a:pPr>
            <a:r>
              <a:rPr lang="en-GB" sz="2800" dirty="0" smtClean="0">
                <a:solidFill>
                  <a:schemeClr val="tx1"/>
                </a:solidFill>
              </a:rPr>
              <a:t>art or technical skill (</a:t>
            </a:r>
            <a:r>
              <a:rPr lang="en-GB" sz="2800" i="1" dirty="0" err="1" smtClean="0">
                <a:solidFill>
                  <a:schemeClr val="tx1"/>
                </a:solidFill>
              </a:rPr>
              <a:t>techne</a:t>
            </a:r>
            <a:r>
              <a:rPr lang="en-GB" sz="2800" dirty="0" smtClean="0">
                <a:solidFill>
                  <a:schemeClr val="tx1"/>
                </a:solidFill>
              </a:rPr>
              <a:t>)</a:t>
            </a:r>
          </a:p>
          <a:p>
            <a:pPr lvl="1">
              <a:buClrTx/>
            </a:pPr>
            <a:r>
              <a:rPr lang="en-GB" sz="2800" dirty="0" smtClean="0">
                <a:solidFill>
                  <a:schemeClr val="tx1"/>
                </a:solidFill>
              </a:rPr>
              <a:t>scientific knowledge (</a:t>
            </a:r>
            <a:r>
              <a:rPr lang="en-GB" sz="2800" i="1" dirty="0" smtClean="0">
                <a:solidFill>
                  <a:schemeClr val="tx1"/>
                </a:solidFill>
              </a:rPr>
              <a:t>episteme</a:t>
            </a:r>
            <a:r>
              <a:rPr lang="en-GB" sz="2800" dirty="0" smtClean="0">
                <a:solidFill>
                  <a:schemeClr val="tx1"/>
                </a:solidFill>
              </a:rPr>
              <a:t>)</a:t>
            </a:r>
          </a:p>
          <a:p>
            <a:pPr lvl="1">
              <a:buClrTx/>
            </a:pPr>
            <a:r>
              <a:rPr lang="en-GB" sz="2800" dirty="0" smtClean="0">
                <a:solidFill>
                  <a:schemeClr val="tx1"/>
                </a:solidFill>
              </a:rPr>
              <a:t>prudence or practical wisdom (</a:t>
            </a:r>
            <a:r>
              <a:rPr lang="en-GB" sz="2800" i="1" dirty="0" err="1" smtClean="0">
                <a:solidFill>
                  <a:schemeClr val="tx1"/>
                </a:solidFill>
              </a:rPr>
              <a:t>phronesis</a:t>
            </a:r>
            <a:r>
              <a:rPr lang="en-GB" sz="2800" dirty="0" smtClean="0">
                <a:solidFill>
                  <a:schemeClr val="tx1"/>
                </a:solidFill>
              </a:rPr>
              <a:t>)</a:t>
            </a:r>
          </a:p>
          <a:p>
            <a:pPr lvl="1">
              <a:buClrTx/>
            </a:pPr>
            <a:r>
              <a:rPr lang="en-GB" sz="2800" dirty="0" smtClean="0">
                <a:solidFill>
                  <a:schemeClr val="tx1"/>
                </a:solidFill>
              </a:rPr>
              <a:t>intelligence or intuition (</a:t>
            </a:r>
            <a:r>
              <a:rPr lang="en-GB" sz="2800" i="1" dirty="0" smtClean="0">
                <a:solidFill>
                  <a:schemeClr val="tx1"/>
                </a:solidFill>
              </a:rPr>
              <a:t>nous</a:t>
            </a:r>
            <a:r>
              <a:rPr lang="en-GB" sz="2800" dirty="0" smtClean="0">
                <a:solidFill>
                  <a:schemeClr val="tx1"/>
                </a:solidFill>
              </a:rPr>
              <a:t>)</a:t>
            </a:r>
          </a:p>
          <a:p>
            <a:pPr lvl="1">
              <a:buClrTx/>
            </a:pPr>
            <a:r>
              <a:rPr lang="en-GB" sz="2800" dirty="0" smtClean="0">
                <a:solidFill>
                  <a:schemeClr val="tx1"/>
                </a:solidFill>
              </a:rPr>
              <a:t>wisdom (</a:t>
            </a:r>
            <a:r>
              <a:rPr lang="en-GB" sz="2800" i="1" dirty="0" err="1" smtClean="0">
                <a:solidFill>
                  <a:schemeClr val="tx1"/>
                </a:solidFill>
              </a:rPr>
              <a:t>sophia</a:t>
            </a:r>
            <a:r>
              <a:rPr lang="en-GB" sz="2800" dirty="0" smtClean="0">
                <a:solidFill>
                  <a:schemeClr val="tx1"/>
                </a:solidFill>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Acquiring virtues</a:t>
            </a:r>
            <a:endParaRPr lang="en-US" dirty="0" smtClean="0"/>
          </a:p>
        </p:txBody>
      </p:sp>
      <p:sp>
        <p:nvSpPr>
          <p:cNvPr id="14339" name="Rectangle 3"/>
          <p:cNvSpPr>
            <a:spLocks noGrp="1" noChangeArrowheads="1"/>
          </p:cNvSpPr>
          <p:nvPr>
            <p:ph type="body" idx="1"/>
          </p:nvPr>
        </p:nvSpPr>
        <p:spPr/>
        <p:txBody>
          <a:bodyPr/>
          <a:lstStyle/>
          <a:p>
            <a:pPr marL="0" indent="0">
              <a:buNone/>
            </a:pPr>
            <a:r>
              <a:rPr lang="en-GB" sz="2800" dirty="0" smtClean="0">
                <a:solidFill>
                  <a:schemeClr val="tx1"/>
                </a:solidFill>
              </a:rPr>
              <a:t>The four secondary intellectual virtues are:</a:t>
            </a:r>
          </a:p>
          <a:p>
            <a:pPr lvl="1">
              <a:buClrTx/>
            </a:pPr>
            <a:r>
              <a:rPr lang="en-GB" sz="2800" dirty="0" smtClean="0">
                <a:solidFill>
                  <a:schemeClr val="tx1"/>
                </a:solidFill>
              </a:rPr>
              <a:t>resourcefulness or good deliberation (</a:t>
            </a:r>
            <a:r>
              <a:rPr lang="en-GB" sz="2800" i="1" dirty="0" err="1" smtClean="0">
                <a:solidFill>
                  <a:schemeClr val="tx1"/>
                </a:solidFill>
              </a:rPr>
              <a:t>eubolia</a:t>
            </a:r>
            <a:r>
              <a:rPr lang="en-GB" sz="2800" dirty="0" smtClean="0">
                <a:solidFill>
                  <a:schemeClr val="tx1"/>
                </a:solidFill>
              </a:rPr>
              <a:t>)</a:t>
            </a:r>
          </a:p>
          <a:p>
            <a:pPr lvl="1">
              <a:buClrTx/>
            </a:pPr>
            <a:r>
              <a:rPr lang="en-GB" sz="2800" dirty="0" smtClean="0">
                <a:solidFill>
                  <a:schemeClr val="tx1"/>
                </a:solidFill>
              </a:rPr>
              <a:t>understanding (</a:t>
            </a:r>
            <a:r>
              <a:rPr lang="en-GB" sz="2800" i="1" dirty="0" err="1" smtClean="0">
                <a:solidFill>
                  <a:schemeClr val="tx1"/>
                </a:solidFill>
              </a:rPr>
              <a:t>sunesis</a:t>
            </a:r>
            <a:r>
              <a:rPr lang="en-GB" sz="2800" dirty="0" smtClean="0">
                <a:solidFill>
                  <a:schemeClr val="tx1"/>
                </a:solidFill>
              </a:rPr>
              <a:t>)</a:t>
            </a:r>
          </a:p>
          <a:p>
            <a:pPr lvl="1">
              <a:buClrTx/>
            </a:pPr>
            <a:r>
              <a:rPr lang="en-GB" sz="2800" dirty="0" smtClean="0">
                <a:solidFill>
                  <a:schemeClr val="tx1"/>
                </a:solidFill>
              </a:rPr>
              <a:t>judgement (</a:t>
            </a:r>
            <a:r>
              <a:rPr lang="en-GB" sz="2800" i="1" dirty="0" smtClean="0">
                <a:solidFill>
                  <a:schemeClr val="tx1"/>
                </a:solidFill>
              </a:rPr>
              <a:t>gnome</a:t>
            </a:r>
            <a:r>
              <a:rPr lang="en-GB" sz="2800" dirty="0" smtClean="0">
                <a:solidFill>
                  <a:schemeClr val="tx1"/>
                </a:solidFill>
              </a:rPr>
              <a:t>)</a:t>
            </a:r>
          </a:p>
          <a:p>
            <a:pPr lvl="1">
              <a:buClrTx/>
            </a:pPr>
            <a:r>
              <a:rPr lang="en-GB" sz="2800" dirty="0" smtClean="0">
                <a:solidFill>
                  <a:schemeClr val="tx1"/>
                </a:solidFill>
              </a:rPr>
              <a:t>cleverness (</a:t>
            </a:r>
            <a:r>
              <a:rPr lang="en-GB" sz="2800" i="1" dirty="0" smtClean="0">
                <a:solidFill>
                  <a:schemeClr val="tx1"/>
                </a:solidFill>
              </a:rPr>
              <a:t>demotes</a:t>
            </a:r>
            <a:r>
              <a:rPr lang="en-GB" sz="2800" dirty="0" smtClean="0">
                <a:solidFill>
                  <a:schemeClr val="tx1"/>
                </a:solidFill>
              </a:rPr>
              <a:t>)</a:t>
            </a:r>
            <a:endParaRPr lang="en-US" sz="2800"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dirty="0" smtClean="0"/>
              <a:t>Moral virtues developed by habit</a:t>
            </a:r>
            <a:endParaRPr lang="en-US" dirty="0" smtClean="0"/>
          </a:p>
        </p:txBody>
      </p:sp>
      <p:pic>
        <p:nvPicPr>
          <p:cNvPr id="15364"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5013" y="1340768"/>
            <a:ext cx="7721600" cy="42687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Aristotle on virtue</a:t>
            </a:r>
            <a:endParaRPr lang="en-US" dirty="0" smtClean="0"/>
          </a:p>
        </p:txBody>
      </p:sp>
      <p:pic>
        <p:nvPicPr>
          <p:cNvPr id="1638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749" y="2276872"/>
            <a:ext cx="7993063" cy="16748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9512" y="188640"/>
            <a:ext cx="8610600" cy="1066800"/>
          </a:xfrm>
        </p:spPr>
        <p:txBody>
          <a:bodyPr/>
          <a:lstStyle/>
          <a:p>
            <a:r>
              <a:rPr lang="en-GB" dirty="0" smtClean="0"/>
              <a:t>Modern Virtue </a:t>
            </a:r>
            <a:r>
              <a:rPr lang="en-GB" dirty="0" smtClean="0"/>
              <a:t>Ethics</a:t>
            </a:r>
            <a:endParaRPr lang="en-US" dirty="0" smtClean="0"/>
          </a:p>
        </p:txBody>
      </p:sp>
      <p:sp>
        <p:nvSpPr>
          <p:cNvPr id="17411" name="Rectangle 3"/>
          <p:cNvSpPr>
            <a:spLocks noGrp="1" noChangeArrowheads="1"/>
          </p:cNvSpPr>
          <p:nvPr>
            <p:ph type="body" idx="1"/>
          </p:nvPr>
        </p:nvSpPr>
        <p:spPr>
          <a:xfrm>
            <a:off x="406400" y="1340768"/>
            <a:ext cx="8205788" cy="4392488"/>
          </a:xfrm>
        </p:spPr>
        <p:txBody>
          <a:bodyPr/>
          <a:lstStyle/>
          <a:p>
            <a:pPr marL="0" indent="0">
              <a:buNone/>
            </a:pPr>
            <a:r>
              <a:rPr lang="en-GB" sz="2600" b="1" dirty="0" smtClean="0">
                <a:solidFill>
                  <a:schemeClr val="tx1"/>
                </a:solidFill>
              </a:rPr>
              <a:t>G.E.M. </a:t>
            </a:r>
            <a:r>
              <a:rPr lang="en-GB" sz="2600" b="1" dirty="0" err="1" smtClean="0">
                <a:solidFill>
                  <a:schemeClr val="tx1"/>
                </a:solidFill>
              </a:rPr>
              <a:t>Anscombe</a:t>
            </a:r>
            <a:endParaRPr lang="en-GB" sz="2600" b="1" dirty="0" smtClean="0">
              <a:solidFill>
                <a:schemeClr val="tx1"/>
              </a:solidFill>
            </a:endParaRPr>
          </a:p>
          <a:p>
            <a:pPr>
              <a:buClrTx/>
            </a:pPr>
            <a:r>
              <a:rPr lang="en-GB" sz="2600" dirty="0" err="1" smtClean="0">
                <a:solidFill>
                  <a:schemeClr val="tx1"/>
                </a:solidFill>
              </a:rPr>
              <a:t>Anscombe</a:t>
            </a:r>
            <a:r>
              <a:rPr lang="en-GB" sz="2600" dirty="0" smtClean="0">
                <a:solidFill>
                  <a:schemeClr val="tx1"/>
                </a:solidFill>
              </a:rPr>
              <a:t> published a paper called ‘Modern Moral Philosophy’ and put forward the idea that modern moral philosophy is misguided, asking if there can be any moral laws if there is no God – what do right and wrong mean without a lawgiver? </a:t>
            </a:r>
          </a:p>
          <a:p>
            <a:pPr>
              <a:buClrTx/>
            </a:pPr>
            <a:r>
              <a:rPr lang="en-GB" sz="2600" dirty="0" smtClean="0">
                <a:solidFill>
                  <a:schemeClr val="tx1"/>
                </a:solidFill>
              </a:rPr>
              <a:t>She suggests an answer in the idea of </a:t>
            </a:r>
            <a:r>
              <a:rPr lang="en-GB" sz="2600" i="1" dirty="0" err="1" smtClean="0">
                <a:solidFill>
                  <a:schemeClr val="tx1"/>
                </a:solidFill>
              </a:rPr>
              <a:t>eudaimonia</a:t>
            </a:r>
            <a:r>
              <a:rPr lang="en-GB" sz="2600" dirty="0" smtClean="0">
                <a:solidFill>
                  <a:schemeClr val="tx1"/>
                </a:solidFill>
              </a:rPr>
              <a:t>, human flourishing, which does not depend on any God.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9512" y="188640"/>
            <a:ext cx="8610600" cy="864096"/>
          </a:xfrm>
        </p:spPr>
        <p:txBody>
          <a:bodyPr/>
          <a:lstStyle/>
          <a:p>
            <a:r>
              <a:rPr lang="en-GB" dirty="0" smtClean="0"/>
              <a:t>Modern Virtue </a:t>
            </a:r>
            <a:r>
              <a:rPr lang="en-GB" dirty="0" smtClean="0"/>
              <a:t>Ethics</a:t>
            </a:r>
            <a:endParaRPr lang="en-US" dirty="0" smtClean="0"/>
          </a:p>
        </p:txBody>
      </p:sp>
      <p:sp>
        <p:nvSpPr>
          <p:cNvPr id="18435" name="Rectangle 3"/>
          <p:cNvSpPr>
            <a:spLocks noGrp="1" noChangeArrowheads="1"/>
          </p:cNvSpPr>
          <p:nvPr>
            <p:ph type="body" idx="1"/>
          </p:nvPr>
        </p:nvSpPr>
        <p:spPr>
          <a:xfrm>
            <a:off x="467544" y="1340768"/>
            <a:ext cx="8136904" cy="4608512"/>
          </a:xfrm>
        </p:spPr>
        <p:txBody>
          <a:bodyPr/>
          <a:lstStyle/>
          <a:p>
            <a:pPr marL="0" indent="0">
              <a:buNone/>
            </a:pPr>
            <a:r>
              <a:rPr lang="en-GB" b="1" dirty="0" smtClean="0">
                <a:solidFill>
                  <a:schemeClr val="tx1"/>
                </a:solidFill>
              </a:rPr>
              <a:t>Philippa Foot</a:t>
            </a:r>
          </a:p>
          <a:p>
            <a:pPr>
              <a:buClrTx/>
            </a:pPr>
            <a:r>
              <a:rPr lang="en-GB" dirty="0" smtClean="0">
                <a:solidFill>
                  <a:schemeClr val="tx1"/>
                </a:solidFill>
              </a:rPr>
              <a:t>Foot attempted to modernise Aristotle’s Virtue </a:t>
            </a:r>
            <a:r>
              <a:rPr lang="en-GB" dirty="0" smtClean="0">
                <a:solidFill>
                  <a:schemeClr val="tx1"/>
                </a:solidFill>
              </a:rPr>
              <a:t>Ethics </a:t>
            </a:r>
            <a:r>
              <a:rPr lang="en-GB" dirty="0" smtClean="0">
                <a:solidFill>
                  <a:schemeClr val="tx1"/>
                </a:solidFill>
              </a:rPr>
              <a:t>while still keeping the Aristotelian understanding of character and virtue. </a:t>
            </a:r>
          </a:p>
          <a:p>
            <a:pPr>
              <a:buClrTx/>
            </a:pPr>
            <a:r>
              <a:rPr lang="en-GB" dirty="0" smtClean="0">
                <a:solidFill>
                  <a:schemeClr val="tx1"/>
                </a:solidFill>
              </a:rPr>
              <a:t>She recognises the importance of the person’s own reasoning in the practice of virtue, claims that the virtues benefit the individual by leading to flourishing, and stresses that the virtuous person does far more than conform to the conventions of society.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9512" y="260648"/>
            <a:ext cx="8610600" cy="1066800"/>
          </a:xfrm>
        </p:spPr>
        <p:txBody>
          <a:bodyPr/>
          <a:lstStyle/>
          <a:p>
            <a:r>
              <a:rPr lang="en-GB" dirty="0" smtClean="0"/>
              <a:t>Modern Virtue </a:t>
            </a:r>
            <a:r>
              <a:rPr lang="en-GB" dirty="0" smtClean="0"/>
              <a:t>Ethics</a:t>
            </a:r>
            <a:endParaRPr lang="en-US" dirty="0" smtClean="0"/>
          </a:p>
        </p:txBody>
      </p:sp>
      <p:sp>
        <p:nvSpPr>
          <p:cNvPr id="19459" name="Rectangle 3"/>
          <p:cNvSpPr>
            <a:spLocks noGrp="1" noChangeArrowheads="1"/>
          </p:cNvSpPr>
          <p:nvPr>
            <p:ph type="body" idx="1"/>
          </p:nvPr>
        </p:nvSpPr>
        <p:spPr>
          <a:xfrm>
            <a:off x="406400" y="1484784"/>
            <a:ext cx="8205788" cy="4306416"/>
          </a:xfrm>
        </p:spPr>
        <p:txBody>
          <a:bodyPr/>
          <a:lstStyle/>
          <a:p>
            <a:pPr marL="0" indent="0">
              <a:buNone/>
            </a:pPr>
            <a:r>
              <a:rPr lang="en-GB" b="1" dirty="0" smtClean="0">
                <a:solidFill>
                  <a:schemeClr val="tx1"/>
                </a:solidFill>
              </a:rPr>
              <a:t>Philippa Foot</a:t>
            </a:r>
          </a:p>
          <a:p>
            <a:pPr>
              <a:buClrTx/>
            </a:pPr>
            <a:r>
              <a:rPr lang="en-GB" dirty="0" smtClean="0">
                <a:solidFill>
                  <a:schemeClr val="tx1"/>
                </a:solidFill>
              </a:rPr>
              <a:t>Virtues are beneficial characteristics which one needs both for one’s own good and for the good of others, so she argues that a wise person directs their will to what is good – and what is good must be both intrinsically and extrinsically good. </a:t>
            </a:r>
          </a:p>
          <a:p>
            <a:pPr>
              <a:buClrTx/>
            </a:pPr>
            <a:r>
              <a:rPr lang="en-GB" dirty="0" smtClean="0">
                <a:solidFill>
                  <a:schemeClr val="tx1"/>
                </a:solidFill>
              </a:rPr>
              <a:t>However, a virtue does not operate as a virtue when turned to a bad end (e.g. when someone needs daring to commit a murder).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Modern Virtue </a:t>
            </a:r>
            <a:r>
              <a:rPr lang="en-GB" dirty="0" smtClean="0"/>
              <a:t>Ethics</a:t>
            </a:r>
            <a:endParaRPr lang="en-US" dirty="0" smtClean="0"/>
          </a:p>
        </p:txBody>
      </p:sp>
      <p:sp>
        <p:nvSpPr>
          <p:cNvPr id="20483" name="Rectangle 3"/>
          <p:cNvSpPr>
            <a:spLocks noGrp="1" noChangeArrowheads="1"/>
          </p:cNvSpPr>
          <p:nvPr>
            <p:ph type="body" idx="1"/>
          </p:nvPr>
        </p:nvSpPr>
        <p:spPr/>
        <p:txBody>
          <a:bodyPr/>
          <a:lstStyle/>
          <a:p>
            <a:pPr marL="0" indent="0">
              <a:buNone/>
            </a:pPr>
            <a:r>
              <a:rPr lang="en-GB" b="1" dirty="0" smtClean="0">
                <a:solidFill>
                  <a:schemeClr val="tx1"/>
                </a:solidFill>
              </a:rPr>
              <a:t>Alasdair </a:t>
            </a:r>
            <a:r>
              <a:rPr lang="en-GB" b="1" dirty="0" err="1" smtClean="0">
                <a:solidFill>
                  <a:schemeClr val="tx1"/>
                </a:solidFill>
              </a:rPr>
              <a:t>MacIntyre</a:t>
            </a:r>
            <a:endParaRPr lang="en-GB" b="1" dirty="0" smtClean="0">
              <a:solidFill>
                <a:schemeClr val="tx1"/>
              </a:solidFill>
            </a:endParaRPr>
          </a:p>
          <a:p>
            <a:pPr>
              <a:buClrTx/>
            </a:pPr>
            <a:r>
              <a:rPr lang="en-GB" dirty="0" err="1" smtClean="0">
                <a:solidFill>
                  <a:schemeClr val="tx1"/>
                </a:solidFill>
              </a:rPr>
              <a:t>MacIntyre</a:t>
            </a:r>
            <a:r>
              <a:rPr lang="en-GB" dirty="0" smtClean="0">
                <a:solidFill>
                  <a:schemeClr val="tx1"/>
                </a:solidFill>
              </a:rPr>
              <a:t> wants to restore the idea that morality should be seen in terms of human purpose, but he thought it would not be possible to restore Aristotle’s theory of function and so he attempts to make human function, and so human virtue, depend on community. He says that the idea of the community, the ‘polis’, needs to be reinstated as a place where people had an identity based on specific roles within the community.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79512" y="188640"/>
            <a:ext cx="8610600" cy="1066800"/>
          </a:xfrm>
        </p:spPr>
        <p:txBody>
          <a:bodyPr/>
          <a:lstStyle/>
          <a:p>
            <a:r>
              <a:rPr lang="en-GB" dirty="0" smtClean="0"/>
              <a:t>Modern Virtue </a:t>
            </a:r>
            <a:r>
              <a:rPr lang="en-GB" dirty="0" smtClean="0"/>
              <a:t>Ethics</a:t>
            </a:r>
            <a:endParaRPr lang="en-US" dirty="0" smtClean="0"/>
          </a:p>
        </p:txBody>
      </p:sp>
      <p:sp>
        <p:nvSpPr>
          <p:cNvPr id="21507" name="Rectangle 3"/>
          <p:cNvSpPr>
            <a:spLocks noGrp="1" noChangeArrowheads="1"/>
          </p:cNvSpPr>
          <p:nvPr>
            <p:ph type="body" idx="1"/>
          </p:nvPr>
        </p:nvSpPr>
        <p:spPr>
          <a:xfrm>
            <a:off x="406400" y="1340768"/>
            <a:ext cx="8205788" cy="4104456"/>
          </a:xfrm>
        </p:spPr>
        <p:txBody>
          <a:bodyPr/>
          <a:lstStyle/>
          <a:p>
            <a:pPr marL="0" indent="0">
              <a:buNone/>
            </a:pPr>
            <a:r>
              <a:rPr lang="en-GB" b="1" dirty="0" smtClean="0">
                <a:solidFill>
                  <a:schemeClr val="tx1"/>
                </a:solidFill>
              </a:rPr>
              <a:t>Alasdair </a:t>
            </a:r>
            <a:r>
              <a:rPr lang="en-GB" b="1" dirty="0" err="1" smtClean="0">
                <a:solidFill>
                  <a:schemeClr val="tx1"/>
                </a:solidFill>
              </a:rPr>
              <a:t>MacIntyre</a:t>
            </a:r>
            <a:endParaRPr lang="en-GB" b="1" dirty="0" smtClean="0">
              <a:solidFill>
                <a:schemeClr val="tx1"/>
              </a:solidFill>
            </a:endParaRPr>
          </a:p>
          <a:p>
            <a:pPr>
              <a:buClrTx/>
            </a:pPr>
            <a:r>
              <a:rPr lang="en-GB" dirty="0" smtClean="0">
                <a:solidFill>
                  <a:schemeClr val="tx1"/>
                </a:solidFill>
              </a:rPr>
              <a:t>It is this sense of identity which has been lost in the postmodern age which is concerned with the individual not the community; this has led to the ‘dislocated self’, and a community where there are three archetypal characters which embody characteristics desirable to sections of the community and who are seen as worthy of respect: the Bureaucratic Manager, the Rich Aesthete, the Therapist.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512" y="188640"/>
            <a:ext cx="8610600" cy="1066800"/>
          </a:xfrm>
        </p:spPr>
        <p:txBody>
          <a:bodyPr/>
          <a:lstStyle/>
          <a:p>
            <a:r>
              <a:rPr lang="en-GB" dirty="0" smtClean="0"/>
              <a:t>What is Virtue </a:t>
            </a:r>
            <a:r>
              <a:rPr lang="en-GB" dirty="0" smtClean="0"/>
              <a:t>Ethics</a:t>
            </a:r>
            <a:r>
              <a:rPr lang="en-GB" dirty="0" smtClean="0"/>
              <a:t>?</a:t>
            </a:r>
            <a:endParaRPr lang="en-US" dirty="0" smtClean="0"/>
          </a:p>
        </p:txBody>
      </p:sp>
      <p:sp>
        <p:nvSpPr>
          <p:cNvPr id="4099" name="Rectangle 3"/>
          <p:cNvSpPr>
            <a:spLocks noGrp="1" noChangeArrowheads="1"/>
          </p:cNvSpPr>
          <p:nvPr>
            <p:ph type="body" idx="1"/>
          </p:nvPr>
        </p:nvSpPr>
        <p:spPr>
          <a:xfrm>
            <a:off x="406400" y="1268760"/>
            <a:ext cx="8205788" cy="4522440"/>
          </a:xfrm>
        </p:spPr>
        <p:txBody>
          <a:bodyPr/>
          <a:lstStyle/>
          <a:p>
            <a:pPr>
              <a:buClrTx/>
            </a:pPr>
            <a:r>
              <a:rPr lang="en-GB" dirty="0" smtClean="0">
                <a:solidFill>
                  <a:schemeClr val="tx1"/>
                </a:solidFill>
              </a:rPr>
              <a:t>Virtue </a:t>
            </a:r>
            <a:r>
              <a:rPr lang="en-GB" dirty="0" smtClean="0">
                <a:solidFill>
                  <a:schemeClr val="tx1"/>
                </a:solidFill>
              </a:rPr>
              <a:t>Ethics </a:t>
            </a:r>
            <a:r>
              <a:rPr lang="en-GB" dirty="0" smtClean="0">
                <a:solidFill>
                  <a:schemeClr val="tx1"/>
                </a:solidFill>
              </a:rPr>
              <a:t>goes back to Plato and Aristotle and focuses not on actions being right or wrong but on how to be a good person. </a:t>
            </a:r>
          </a:p>
          <a:p>
            <a:pPr>
              <a:buClrTx/>
            </a:pPr>
            <a:r>
              <a:rPr lang="en-GB" dirty="0" smtClean="0">
                <a:solidFill>
                  <a:schemeClr val="tx1"/>
                </a:solidFill>
              </a:rPr>
              <a:t>It looks at what makes a good person and the qualities or virtues that make them good. </a:t>
            </a:r>
          </a:p>
          <a:p>
            <a:pPr>
              <a:buClrTx/>
            </a:pPr>
            <a:r>
              <a:rPr lang="en-GB" dirty="0" smtClean="0">
                <a:solidFill>
                  <a:schemeClr val="tx1"/>
                </a:solidFill>
              </a:rPr>
              <a:t>Virtue </a:t>
            </a:r>
            <a:r>
              <a:rPr lang="en-GB" dirty="0" smtClean="0">
                <a:solidFill>
                  <a:schemeClr val="tx1"/>
                </a:solidFill>
              </a:rPr>
              <a:t>Ethics </a:t>
            </a:r>
            <a:r>
              <a:rPr lang="en-GB" dirty="0" smtClean="0">
                <a:solidFill>
                  <a:schemeClr val="tx1"/>
                </a:solidFill>
              </a:rPr>
              <a:t>is agent-centred morality rather than act-centred – it asks ‘What sort of person ought I to be?’ rather than ‘How ought I to act?’</a:t>
            </a:r>
          </a:p>
          <a:p>
            <a:pPr>
              <a:buClrTx/>
            </a:pPr>
            <a:r>
              <a:rPr lang="en-GB" dirty="0" smtClean="0">
                <a:solidFill>
                  <a:schemeClr val="tx1"/>
                </a:solidFill>
              </a:rPr>
              <a:t>Our word ‘virtue’ sounds rather old-fashioned and religious, but the Greek word for virtue, </a:t>
            </a:r>
            <a:r>
              <a:rPr lang="en-GB" i="1" dirty="0" err="1" smtClean="0">
                <a:solidFill>
                  <a:schemeClr val="tx1"/>
                </a:solidFill>
              </a:rPr>
              <a:t>arete</a:t>
            </a:r>
            <a:r>
              <a:rPr lang="en-GB" dirty="0" smtClean="0">
                <a:solidFill>
                  <a:schemeClr val="tx1"/>
                </a:solidFill>
              </a:rPr>
              <a:t>, means excellence. </a:t>
            </a:r>
            <a:endParaRPr lang="en-US" sz="2000" dirty="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79512" y="188640"/>
            <a:ext cx="8610600" cy="1066800"/>
          </a:xfrm>
        </p:spPr>
        <p:txBody>
          <a:bodyPr/>
          <a:lstStyle/>
          <a:p>
            <a:r>
              <a:rPr lang="en-GB" dirty="0" smtClean="0"/>
              <a:t>Modern Virtue </a:t>
            </a:r>
            <a:r>
              <a:rPr lang="en-GB" dirty="0" smtClean="0"/>
              <a:t>Ethics</a:t>
            </a:r>
            <a:endParaRPr lang="en-US" dirty="0" smtClean="0"/>
          </a:p>
        </p:txBody>
      </p:sp>
      <p:sp>
        <p:nvSpPr>
          <p:cNvPr id="22531" name="Rectangle 3"/>
          <p:cNvSpPr>
            <a:spLocks noGrp="1" noChangeArrowheads="1"/>
          </p:cNvSpPr>
          <p:nvPr>
            <p:ph type="body" idx="1"/>
          </p:nvPr>
        </p:nvSpPr>
        <p:spPr>
          <a:xfrm>
            <a:off x="395536" y="1340768"/>
            <a:ext cx="8205788" cy="4392488"/>
          </a:xfrm>
        </p:spPr>
        <p:txBody>
          <a:bodyPr/>
          <a:lstStyle/>
          <a:p>
            <a:pPr marL="0" indent="0">
              <a:buClrTx/>
              <a:buNone/>
            </a:pPr>
            <a:r>
              <a:rPr lang="en-GB" b="1" dirty="0" smtClean="0">
                <a:solidFill>
                  <a:schemeClr val="tx1"/>
                </a:solidFill>
              </a:rPr>
              <a:t>Alasdair </a:t>
            </a:r>
            <a:r>
              <a:rPr lang="en-GB" b="1" dirty="0" err="1" smtClean="0">
                <a:solidFill>
                  <a:schemeClr val="tx1"/>
                </a:solidFill>
              </a:rPr>
              <a:t>MacIntyre</a:t>
            </a:r>
            <a:endParaRPr lang="en-GB" b="1" dirty="0" smtClean="0">
              <a:solidFill>
                <a:schemeClr val="tx1"/>
              </a:solidFill>
            </a:endParaRPr>
          </a:p>
          <a:p>
            <a:pPr>
              <a:buClrTx/>
            </a:pPr>
            <a:r>
              <a:rPr lang="en-GB" dirty="0" smtClean="0">
                <a:solidFill>
                  <a:schemeClr val="tx1"/>
                </a:solidFill>
              </a:rPr>
              <a:t>A true virtue is part of the whole life of the individual (narrative) and humanity as a whole (tradition). </a:t>
            </a:r>
          </a:p>
          <a:p>
            <a:pPr>
              <a:buClrTx/>
            </a:pPr>
            <a:r>
              <a:rPr lang="en-GB" dirty="0" smtClean="0">
                <a:solidFill>
                  <a:schemeClr val="tx1"/>
                </a:solidFill>
              </a:rPr>
              <a:t>So the quest for the good life, which </a:t>
            </a:r>
            <a:r>
              <a:rPr lang="en-GB" dirty="0" err="1" smtClean="0">
                <a:solidFill>
                  <a:schemeClr val="tx1"/>
                </a:solidFill>
              </a:rPr>
              <a:t>MacIntyre</a:t>
            </a:r>
            <a:r>
              <a:rPr lang="en-GB" dirty="0" smtClean="0">
                <a:solidFill>
                  <a:schemeClr val="tx1"/>
                </a:solidFill>
              </a:rPr>
              <a:t> calls a narrative quest, will deepen a person’s understanding and appreciation for human good. </a:t>
            </a:r>
          </a:p>
          <a:p>
            <a:pPr>
              <a:buClrTx/>
            </a:pPr>
            <a:r>
              <a:rPr lang="en-GB" dirty="0" smtClean="0">
                <a:solidFill>
                  <a:schemeClr val="tx1"/>
                </a:solidFill>
              </a:rPr>
              <a:t>The virtues are those which sustain such a quest in the face of obstacles and which sustain societies; they are human qualities which make it possible to perform a practice well.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79512" y="188640"/>
            <a:ext cx="8610600" cy="1066800"/>
          </a:xfrm>
        </p:spPr>
        <p:txBody>
          <a:bodyPr/>
          <a:lstStyle/>
          <a:p>
            <a:r>
              <a:rPr lang="en-GB" dirty="0" smtClean="0"/>
              <a:t>Modern Virtue </a:t>
            </a:r>
            <a:r>
              <a:rPr lang="en-GB" dirty="0" smtClean="0"/>
              <a:t>Ethics</a:t>
            </a:r>
            <a:endParaRPr lang="en-US" dirty="0" smtClean="0"/>
          </a:p>
        </p:txBody>
      </p:sp>
      <p:sp>
        <p:nvSpPr>
          <p:cNvPr id="23555" name="Rectangle 3"/>
          <p:cNvSpPr>
            <a:spLocks noGrp="1" noChangeArrowheads="1"/>
          </p:cNvSpPr>
          <p:nvPr>
            <p:ph type="body" idx="1"/>
          </p:nvPr>
        </p:nvSpPr>
        <p:spPr>
          <a:xfrm>
            <a:off x="406400" y="1196752"/>
            <a:ext cx="8205788" cy="4594448"/>
          </a:xfrm>
        </p:spPr>
        <p:txBody>
          <a:bodyPr/>
          <a:lstStyle/>
          <a:p>
            <a:pPr marL="0" indent="0">
              <a:buNone/>
            </a:pPr>
            <a:r>
              <a:rPr lang="en-GB" dirty="0" err="1" smtClean="0">
                <a:solidFill>
                  <a:schemeClr val="tx1"/>
                </a:solidFill>
              </a:rPr>
              <a:t>MacIntyre’s</a:t>
            </a:r>
            <a:r>
              <a:rPr lang="en-GB" dirty="0" smtClean="0">
                <a:solidFill>
                  <a:schemeClr val="tx1"/>
                </a:solidFill>
              </a:rPr>
              <a:t> Virtues:</a:t>
            </a:r>
          </a:p>
          <a:p>
            <a:pPr>
              <a:buClrTx/>
            </a:pPr>
            <a:r>
              <a:rPr lang="en-GB" dirty="0" smtClean="0">
                <a:solidFill>
                  <a:schemeClr val="tx1"/>
                </a:solidFill>
              </a:rPr>
              <a:t>courage, which help us to face challenges in life</a:t>
            </a:r>
          </a:p>
          <a:p>
            <a:pPr>
              <a:buClrTx/>
            </a:pPr>
            <a:r>
              <a:rPr lang="en-GB" dirty="0" smtClean="0">
                <a:solidFill>
                  <a:schemeClr val="tx1"/>
                </a:solidFill>
              </a:rPr>
              <a:t>justice, which is fairness – giving someone due merit</a:t>
            </a:r>
          </a:p>
          <a:p>
            <a:pPr>
              <a:buClrTx/>
            </a:pPr>
            <a:r>
              <a:rPr lang="en-GB" dirty="0" smtClean="0">
                <a:solidFill>
                  <a:schemeClr val="tx1"/>
                </a:solidFill>
              </a:rPr>
              <a:t>temperance, which prevents us from acting rashly, for example losing our temper</a:t>
            </a:r>
          </a:p>
          <a:p>
            <a:pPr>
              <a:buClrTx/>
            </a:pPr>
            <a:r>
              <a:rPr lang="en-GB" dirty="0" smtClean="0">
                <a:solidFill>
                  <a:schemeClr val="tx1"/>
                </a:solidFill>
              </a:rPr>
              <a:t>wisdom, which is the ability to know the right way to act in different situations</a:t>
            </a:r>
          </a:p>
          <a:p>
            <a:pPr>
              <a:buClrTx/>
            </a:pPr>
            <a:r>
              <a:rPr lang="en-GB" dirty="0" smtClean="0">
                <a:solidFill>
                  <a:schemeClr val="tx1"/>
                </a:solidFill>
              </a:rPr>
              <a:t>industriousness, which is the willingness to work hard hope, which is being optimistic</a:t>
            </a:r>
          </a:p>
          <a:p>
            <a:pPr>
              <a:buClrTx/>
            </a:pPr>
            <a:r>
              <a:rPr lang="en-GB" dirty="0" smtClean="0">
                <a:solidFill>
                  <a:schemeClr val="tx1"/>
                </a:solidFill>
              </a:rPr>
              <a:t>patience, which is being willing to wait.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07504" y="116632"/>
            <a:ext cx="8610600" cy="1066800"/>
          </a:xfrm>
        </p:spPr>
        <p:txBody>
          <a:bodyPr/>
          <a:lstStyle/>
          <a:p>
            <a:r>
              <a:rPr lang="en-GB" dirty="0" smtClean="0"/>
              <a:t>Modern Virtue </a:t>
            </a:r>
            <a:r>
              <a:rPr lang="en-GB" dirty="0" smtClean="0"/>
              <a:t>Ethics</a:t>
            </a:r>
            <a:endParaRPr lang="en-US" dirty="0" smtClean="0"/>
          </a:p>
        </p:txBody>
      </p:sp>
      <p:sp>
        <p:nvSpPr>
          <p:cNvPr id="24579" name="Rectangle 3"/>
          <p:cNvSpPr>
            <a:spLocks noGrp="1" noChangeArrowheads="1"/>
          </p:cNvSpPr>
          <p:nvPr>
            <p:ph type="body" idx="1"/>
          </p:nvPr>
        </p:nvSpPr>
        <p:spPr>
          <a:xfrm>
            <a:off x="406400" y="1124744"/>
            <a:ext cx="8270056" cy="4666456"/>
          </a:xfrm>
        </p:spPr>
        <p:txBody>
          <a:bodyPr/>
          <a:lstStyle/>
          <a:p>
            <a:pPr marL="0" indent="0">
              <a:buNone/>
            </a:pPr>
            <a:r>
              <a:rPr lang="en-GB" b="1" dirty="0" smtClean="0">
                <a:solidFill>
                  <a:schemeClr val="tx1"/>
                </a:solidFill>
              </a:rPr>
              <a:t>Rosalind </a:t>
            </a:r>
            <a:r>
              <a:rPr lang="en-GB" b="1" dirty="0" err="1" smtClean="0">
                <a:solidFill>
                  <a:schemeClr val="tx1"/>
                </a:solidFill>
              </a:rPr>
              <a:t>Hursthouse</a:t>
            </a:r>
            <a:endParaRPr lang="en-GB" b="1" dirty="0" smtClean="0">
              <a:solidFill>
                <a:schemeClr val="tx1"/>
              </a:solidFill>
            </a:endParaRPr>
          </a:p>
          <a:p>
            <a:pPr>
              <a:buClrTx/>
            </a:pPr>
            <a:r>
              <a:rPr lang="en-GB" dirty="0" smtClean="0">
                <a:solidFill>
                  <a:schemeClr val="tx1"/>
                </a:solidFill>
              </a:rPr>
              <a:t>A very Aristotelian framework for her Virtue </a:t>
            </a:r>
            <a:r>
              <a:rPr lang="en-GB" dirty="0" smtClean="0">
                <a:solidFill>
                  <a:schemeClr val="tx1"/>
                </a:solidFill>
              </a:rPr>
              <a:t>Ethics</a:t>
            </a:r>
            <a:r>
              <a:rPr lang="en-GB" dirty="0" smtClean="0">
                <a:solidFill>
                  <a:schemeClr val="tx1"/>
                </a:solidFill>
              </a:rPr>
              <a:t>, even though she does not agree with all of Aristotle’s conclusions. </a:t>
            </a:r>
          </a:p>
          <a:p>
            <a:pPr>
              <a:buClrTx/>
            </a:pPr>
            <a:r>
              <a:rPr lang="en-GB" dirty="0" err="1" smtClean="0">
                <a:solidFill>
                  <a:schemeClr val="tx1"/>
                </a:solidFill>
              </a:rPr>
              <a:t>Hursthouse</a:t>
            </a:r>
            <a:r>
              <a:rPr lang="en-GB" dirty="0" smtClean="0">
                <a:solidFill>
                  <a:schemeClr val="tx1"/>
                </a:solidFill>
              </a:rPr>
              <a:t> defends a version of Virtue </a:t>
            </a:r>
            <a:r>
              <a:rPr lang="en-GB" dirty="0" smtClean="0">
                <a:solidFill>
                  <a:schemeClr val="tx1"/>
                </a:solidFill>
              </a:rPr>
              <a:t>Ethics </a:t>
            </a:r>
            <a:r>
              <a:rPr lang="en-GB" dirty="0" smtClean="0">
                <a:solidFill>
                  <a:schemeClr val="tx1"/>
                </a:solidFill>
              </a:rPr>
              <a:t>which claims that virtues are virtues because they help a person achieve </a:t>
            </a:r>
            <a:r>
              <a:rPr lang="en-GB" dirty="0" err="1" smtClean="0">
                <a:solidFill>
                  <a:schemeClr val="tx1"/>
                </a:solidFill>
              </a:rPr>
              <a:t>eudaimonia</a:t>
            </a:r>
            <a:r>
              <a:rPr lang="en-GB" dirty="0" smtClean="0">
                <a:solidFill>
                  <a:schemeClr val="tx1"/>
                </a:solidFill>
              </a:rPr>
              <a:t>, and so living a virtuous life is a good thing for a human being. </a:t>
            </a:r>
          </a:p>
          <a:p>
            <a:pPr>
              <a:buClrTx/>
            </a:pPr>
            <a:r>
              <a:rPr lang="en-GB" dirty="0" smtClean="0">
                <a:solidFill>
                  <a:schemeClr val="tx1"/>
                </a:solidFill>
              </a:rPr>
              <a:t>Like Julia </a:t>
            </a:r>
            <a:r>
              <a:rPr lang="en-GB" dirty="0" err="1" smtClean="0">
                <a:solidFill>
                  <a:schemeClr val="tx1"/>
                </a:solidFill>
              </a:rPr>
              <a:t>Annas</a:t>
            </a:r>
            <a:r>
              <a:rPr lang="en-GB" dirty="0" smtClean="0">
                <a:solidFill>
                  <a:schemeClr val="tx1"/>
                </a:solidFill>
              </a:rPr>
              <a:t>, she sees the virtues as shaping the virtuous person’s practical reasoning in characteristic ways, and not simply as shaping that person’s attitudes or actions.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dirty="0" smtClean="0"/>
              <a:t>Modern Virtue </a:t>
            </a:r>
            <a:r>
              <a:rPr lang="en-GB" dirty="0" smtClean="0"/>
              <a:t>Ethics</a:t>
            </a:r>
            <a:endParaRPr lang="en-US" dirty="0" smtClean="0"/>
          </a:p>
        </p:txBody>
      </p:sp>
      <p:sp>
        <p:nvSpPr>
          <p:cNvPr id="25603" name="Rectangle 3"/>
          <p:cNvSpPr>
            <a:spLocks noGrp="1" noChangeArrowheads="1"/>
          </p:cNvSpPr>
          <p:nvPr>
            <p:ph type="body" idx="1"/>
          </p:nvPr>
        </p:nvSpPr>
        <p:spPr/>
        <p:txBody>
          <a:bodyPr/>
          <a:lstStyle/>
          <a:p>
            <a:pPr marL="0" indent="0">
              <a:buNone/>
            </a:pPr>
            <a:r>
              <a:rPr lang="en-GB" b="1" dirty="0" smtClean="0">
                <a:solidFill>
                  <a:schemeClr val="tx1"/>
                </a:solidFill>
              </a:rPr>
              <a:t>Rosalind </a:t>
            </a:r>
            <a:r>
              <a:rPr lang="en-GB" b="1" dirty="0" err="1" smtClean="0">
                <a:solidFill>
                  <a:schemeClr val="tx1"/>
                </a:solidFill>
              </a:rPr>
              <a:t>Hursthouse</a:t>
            </a:r>
            <a:endParaRPr lang="en-GB" b="1" dirty="0" smtClean="0">
              <a:solidFill>
                <a:schemeClr val="tx1"/>
              </a:solidFill>
            </a:endParaRPr>
          </a:p>
          <a:p>
            <a:pPr>
              <a:buClrTx/>
            </a:pPr>
            <a:r>
              <a:rPr lang="en-GB" dirty="0" smtClean="0">
                <a:solidFill>
                  <a:schemeClr val="tx1"/>
                </a:solidFill>
              </a:rPr>
              <a:t>For </a:t>
            </a:r>
            <a:r>
              <a:rPr lang="en-GB" dirty="0" err="1" smtClean="0">
                <a:solidFill>
                  <a:schemeClr val="tx1"/>
                </a:solidFill>
              </a:rPr>
              <a:t>Hursthouse</a:t>
            </a:r>
            <a:r>
              <a:rPr lang="en-GB" dirty="0" smtClean="0">
                <a:solidFill>
                  <a:schemeClr val="tx1"/>
                </a:solidFill>
              </a:rPr>
              <a:t>, being virtuous is the most reliable path to flourishing and she seems to think that no other path is as reliable. </a:t>
            </a:r>
          </a:p>
          <a:p>
            <a:pPr>
              <a:buClrTx/>
            </a:pPr>
            <a:r>
              <a:rPr lang="en-GB" dirty="0" smtClean="0">
                <a:solidFill>
                  <a:schemeClr val="tx1"/>
                </a:solidFill>
              </a:rPr>
              <a:t>She also attempts to address the major criticism of Virtue </a:t>
            </a:r>
            <a:r>
              <a:rPr lang="en-GB" dirty="0" smtClean="0">
                <a:solidFill>
                  <a:schemeClr val="tx1"/>
                </a:solidFill>
              </a:rPr>
              <a:t>Ethics </a:t>
            </a:r>
            <a:r>
              <a:rPr lang="en-GB" dirty="0" smtClean="0">
                <a:solidFill>
                  <a:schemeClr val="tx1"/>
                </a:solidFill>
              </a:rPr>
              <a:t>that it provides no guidance in moral dilemmas – not by telling us how a virtuous person would act, but by showing how a virtuous person would think about a moral dilemma.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7504" y="116632"/>
            <a:ext cx="8610600" cy="1066800"/>
          </a:xfrm>
        </p:spPr>
        <p:txBody>
          <a:bodyPr/>
          <a:lstStyle/>
          <a:p>
            <a:r>
              <a:rPr lang="en-GB" dirty="0" smtClean="0"/>
              <a:t>Modern Virtue </a:t>
            </a:r>
            <a:r>
              <a:rPr lang="en-GB" dirty="0" smtClean="0"/>
              <a:t>Ethics</a:t>
            </a:r>
            <a:endParaRPr lang="en-US" dirty="0" smtClean="0"/>
          </a:p>
        </p:txBody>
      </p:sp>
      <p:sp>
        <p:nvSpPr>
          <p:cNvPr id="26627" name="Rectangle 3"/>
          <p:cNvSpPr>
            <a:spLocks noGrp="1" noChangeArrowheads="1"/>
          </p:cNvSpPr>
          <p:nvPr>
            <p:ph type="body" idx="1"/>
          </p:nvPr>
        </p:nvSpPr>
        <p:spPr>
          <a:xfrm>
            <a:off x="406400" y="1124744"/>
            <a:ext cx="8270056" cy="4666456"/>
          </a:xfrm>
        </p:spPr>
        <p:txBody>
          <a:bodyPr/>
          <a:lstStyle/>
          <a:p>
            <a:pPr marL="0" indent="0">
              <a:buNone/>
            </a:pPr>
            <a:r>
              <a:rPr lang="en-GB" b="1" dirty="0" smtClean="0">
                <a:solidFill>
                  <a:schemeClr val="tx1"/>
                </a:solidFill>
              </a:rPr>
              <a:t>Michael </a:t>
            </a:r>
            <a:r>
              <a:rPr lang="en-GB" b="1" dirty="0" err="1" smtClean="0">
                <a:solidFill>
                  <a:schemeClr val="tx1"/>
                </a:solidFill>
              </a:rPr>
              <a:t>Slote</a:t>
            </a:r>
            <a:endParaRPr lang="en-GB" b="1" dirty="0" smtClean="0">
              <a:solidFill>
                <a:schemeClr val="tx1"/>
              </a:solidFill>
            </a:endParaRPr>
          </a:p>
          <a:p>
            <a:pPr>
              <a:buClrTx/>
            </a:pPr>
            <a:r>
              <a:rPr lang="en-GB" sz="2200" dirty="0" smtClean="0">
                <a:solidFill>
                  <a:schemeClr val="tx1"/>
                </a:solidFill>
              </a:rPr>
              <a:t>Describes Virtue </a:t>
            </a:r>
            <a:r>
              <a:rPr lang="en-GB" sz="2200" dirty="0" smtClean="0">
                <a:solidFill>
                  <a:schemeClr val="tx1"/>
                </a:solidFill>
              </a:rPr>
              <a:t>Ethics </a:t>
            </a:r>
            <a:r>
              <a:rPr lang="en-GB" sz="2200" dirty="0" smtClean="0">
                <a:solidFill>
                  <a:schemeClr val="tx1"/>
                </a:solidFill>
              </a:rPr>
              <a:t>as being mostly based on our common sense ideas and intuitions about what counts as a virtue, and prefers to use the word ‘admirable’ to describe an action, rather than ‘good’ or ‘excellent’ which need qualifying and explaining. </a:t>
            </a:r>
          </a:p>
          <a:p>
            <a:pPr>
              <a:buClrTx/>
            </a:pPr>
            <a:r>
              <a:rPr lang="en-GB" sz="2200" dirty="0" smtClean="0">
                <a:solidFill>
                  <a:schemeClr val="tx1"/>
                </a:solidFill>
              </a:rPr>
              <a:t>He sees the opposite as a ‘deplorable’ action, which can mean both foolish and careless and morally blameworthy actions. </a:t>
            </a:r>
          </a:p>
          <a:p>
            <a:pPr>
              <a:buClrTx/>
            </a:pPr>
            <a:r>
              <a:rPr lang="en-GB" sz="2200" dirty="0" smtClean="0">
                <a:solidFill>
                  <a:schemeClr val="tx1"/>
                </a:solidFill>
              </a:rPr>
              <a:t>He describes virtue as ‘an inner trait or disposition of the individual’, so a virtue is a kind of balanced caring between those who are close to us, namely family and friends, and people in general.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07504" y="116632"/>
            <a:ext cx="8610600" cy="1066800"/>
          </a:xfrm>
        </p:spPr>
        <p:txBody>
          <a:bodyPr/>
          <a:lstStyle/>
          <a:p>
            <a:r>
              <a:rPr lang="en-GB" dirty="0" smtClean="0"/>
              <a:t>Modern Virtue </a:t>
            </a:r>
            <a:r>
              <a:rPr lang="en-GB" dirty="0" smtClean="0"/>
              <a:t>Ethics</a:t>
            </a:r>
            <a:endParaRPr lang="en-US" dirty="0" smtClean="0"/>
          </a:p>
        </p:txBody>
      </p:sp>
      <p:sp>
        <p:nvSpPr>
          <p:cNvPr id="27651" name="Rectangle 3"/>
          <p:cNvSpPr>
            <a:spLocks noGrp="1" noChangeArrowheads="1"/>
          </p:cNvSpPr>
          <p:nvPr>
            <p:ph type="body" idx="1"/>
          </p:nvPr>
        </p:nvSpPr>
        <p:spPr>
          <a:xfrm>
            <a:off x="323528" y="1196752"/>
            <a:ext cx="8352928" cy="4594448"/>
          </a:xfrm>
        </p:spPr>
        <p:txBody>
          <a:bodyPr/>
          <a:lstStyle/>
          <a:p>
            <a:pPr marL="0" indent="0">
              <a:buNone/>
            </a:pPr>
            <a:r>
              <a:rPr lang="en-GB" b="1" dirty="0" smtClean="0">
                <a:solidFill>
                  <a:schemeClr val="tx1"/>
                </a:solidFill>
              </a:rPr>
              <a:t>Michael </a:t>
            </a:r>
            <a:r>
              <a:rPr lang="en-GB" b="1" dirty="0" err="1" smtClean="0">
                <a:solidFill>
                  <a:schemeClr val="tx1"/>
                </a:solidFill>
              </a:rPr>
              <a:t>Slote</a:t>
            </a:r>
            <a:endParaRPr lang="en-GB" b="1" dirty="0" smtClean="0">
              <a:solidFill>
                <a:schemeClr val="tx1"/>
              </a:solidFill>
            </a:endParaRPr>
          </a:p>
          <a:p>
            <a:pPr>
              <a:buClrTx/>
            </a:pPr>
            <a:r>
              <a:rPr lang="en-GB" sz="2000" dirty="0" smtClean="0">
                <a:solidFill>
                  <a:schemeClr val="tx1"/>
                </a:solidFill>
              </a:rPr>
              <a:t>He goes on to say that morally admirable caring could, in some way, copy the sort of love we have for those to whom we are close and will always express balanced caring.</a:t>
            </a:r>
          </a:p>
          <a:p>
            <a:pPr>
              <a:buClrTx/>
            </a:pPr>
            <a:r>
              <a:rPr lang="en-GB" sz="2000" dirty="0" smtClean="0">
                <a:solidFill>
                  <a:schemeClr val="tx1"/>
                </a:solidFill>
              </a:rPr>
              <a:t>Perhaps the major contribution of </a:t>
            </a:r>
            <a:r>
              <a:rPr lang="en-GB" sz="2000" dirty="0" err="1" smtClean="0">
                <a:solidFill>
                  <a:schemeClr val="tx1"/>
                </a:solidFill>
              </a:rPr>
              <a:t>Slote</a:t>
            </a:r>
            <a:r>
              <a:rPr lang="en-GB" sz="2000" dirty="0" smtClean="0">
                <a:solidFill>
                  <a:schemeClr val="tx1"/>
                </a:solidFill>
              </a:rPr>
              <a:t> to the discussion of Virtue </a:t>
            </a:r>
            <a:r>
              <a:rPr lang="en-GB" sz="2000" dirty="0" smtClean="0">
                <a:solidFill>
                  <a:schemeClr val="tx1"/>
                </a:solidFill>
              </a:rPr>
              <a:t>Ethics </a:t>
            </a:r>
            <a:r>
              <a:rPr lang="en-GB" sz="2000" dirty="0" smtClean="0">
                <a:solidFill>
                  <a:schemeClr val="tx1"/>
                </a:solidFill>
              </a:rPr>
              <a:t>is his explanation of the difference between agent-focused and agent-based theories.</a:t>
            </a:r>
          </a:p>
          <a:p>
            <a:pPr lvl="1">
              <a:buClrTx/>
            </a:pPr>
            <a:r>
              <a:rPr lang="en-GB" dirty="0" smtClean="0">
                <a:solidFill>
                  <a:schemeClr val="tx1"/>
                </a:solidFill>
              </a:rPr>
              <a:t>Agent-focused theories understand the moral life in terms of what it is to be a virtuous person. Virtue </a:t>
            </a:r>
            <a:r>
              <a:rPr lang="en-GB" dirty="0" smtClean="0">
                <a:solidFill>
                  <a:schemeClr val="tx1"/>
                </a:solidFill>
              </a:rPr>
              <a:t>Ethics </a:t>
            </a:r>
            <a:r>
              <a:rPr lang="en-GB" dirty="0" smtClean="0">
                <a:solidFill>
                  <a:schemeClr val="tx1"/>
                </a:solidFill>
              </a:rPr>
              <a:t>is an example of this. </a:t>
            </a:r>
          </a:p>
          <a:p>
            <a:pPr lvl="1">
              <a:buClrTx/>
            </a:pPr>
            <a:r>
              <a:rPr lang="en-GB" dirty="0" smtClean="0">
                <a:solidFill>
                  <a:schemeClr val="tx1"/>
                </a:solidFill>
              </a:rPr>
              <a:t>On the other hand, agent-based theories evaluate actions according to the inner life and motive of the people who do such actions.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9512" y="188640"/>
            <a:ext cx="8610600" cy="1066800"/>
          </a:xfrm>
        </p:spPr>
        <p:txBody>
          <a:bodyPr/>
          <a:lstStyle/>
          <a:p>
            <a:r>
              <a:rPr lang="en-GB" dirty="0" smtClean="0"/>
              <a:t>Feminism and Virtue </a:t>
            </a:r>
            <a:r>
              <a:rPr lang="en-GB" dirty="0" smtClean="0"/>
              <a:t>Ethics</a:t>
            </a:r>
            <a:endParaRPr lang="en-US" dirty="0" smtClean="0"/>
          </a:p>
        </p:txBody>
      </p:sp>
      <p:sp>
        <p:nvSpPr>
          <p:cNvPr id="28675" name="Rectangle 3"/>
          <p:cNvSpPr>
            <a:spLocks noGrp="1" noChangeArrowheads="1"/>
          </p:cNvSpPr>
          <p:nvPr>
            <p:ph type="body" idx="1"/>
          </p:nvPr>
        </p:nvSpPr>
        <p:spPr>
          <a:xfrm>
            <a:off x="406400" y="1340768"/>
            <a:ext cx="8205788" cy="4450432"/>
          </a:xfrm>
        </p:spPr>
        <p:txBody>
          <a:bodyPr/>
          <a:lstStyle/>
          <a:p>
            <a:pPr>
              <a:buClrTx/>
            </a:pPr>
            <a:r>
              <a:rPr lang="en-GB" dirty="0" smtClean="0">
                <a:solidFill>
                  <a:schemeClr val="tx1"/>
                </a:solidFill>
              </a:rPr>
              <a:t>Finally, it is worth looking briefly at one more modern version of Virtue </a:t>
            </a:r>
            <a:r>
              <a:rPr lang="en-GB" dirty="0" smtClean="0">
                <a:solidFill>
                  <a:schemeClr val="tx1"/>
                </a:solidFill>
              </a:rPr>
              <a:t>Ethics </a:t>
            </a:r>
            <a:r>
              <a:rPr lang="en-GB" dirty="0" smtClean="0">
                <a:solidFill>
                  <a:schemeClr val="tx1"/>
                </a:solidFill>
              </a:rPr>
              <a:t>as developed mainly by feminist writers such as Annette </a:t>
            </a:r>
            <a:r>
              <a:rPr lang="en-GB" dirty="0" err="1" smtClean="0">
                <a:solidFill>
                  <a:schemeClr val="tx1"/>
                </a:solidFill>
              </a:rPr>
              <a:t>Baier</a:t>
            </a:r>
            <a:r>
              <a:rPr lang="en-GB" dirty="0" smtClean="0">
                <a:solidFill>
                  <a:schemeClr val="tx1"/>
                </a:solidFill>
              </a:rPr>
              <a:t>. </a:t>
            </a:r>
          </a:p>
          <a:p>
            <a:pPr>
              <a:buClrTx/>
            </a:pPr>
            <a:r>
              <a:rPr lang="en-GB" dirty="0" smtClean="0">
                <a:solidFill>
                  <a:schemeClr val="tx1"/>
                </a:solidFill>
              </a:rPr>
              <a:t>They claim that men often think morally in terms of justice and autonomy, which could be seen as ‘masculine’ traits, whereas women think morally in terms of caring, nurturing and self-sacrifice. </a:t>
            </a:r>
          </a:p>
          <a:p>
            <a:pPr>
              <a:buClrTx/>
            </a:pPr>
            <a:r>
              <a:rPr lang="en-GB" dirty="0" err="1" smtClean="0">
                <a:solidFill>
                  <a:schemeClr val="tx1"/>
                </a:solidFill>
              </a:rPr>
              <a:t>Baier</a:t>
            </a:r>
            <a:r>
              <a:rPr lang="en-GB" dirty="0" smtClean="0">
                <a:solidFill>
                  <a:schemeClr val="tx1"/>
                </a:solidFill>
              </a:rPr>
              <a:t> advocates a view of ethics that takes account of our natural biases (e.g. the love of a mother for her children and the importance of trust for people in lives and relationships). </a:t>
            </a:r>
            <a:endParaRPr lang="en-GB" sz="1800" dirty="0" smtClean="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dirty="0" smtClean="0"/>
              <a:t>Strengths of Virtue </a:t>
            </a:r>
            <a:r>
              <a:rPr lang="en-GB" dirty="0" smtClean="0"/>
              <a:t>Ethics</a:t>
            </a:r>
            <a:endParaRPr lang="en-US" dirty="0" smtClean="0"/>
          </a:p>
        </p:txBody>
      </p:sp>
      <p:sp>
        <p:nvSpPr>
          <p:cNvPr id="29699" name="Rectangle 3"/>
          <p:cNvSpPr>
            <a:spLocks noGrp="1" noChangeArrowheads="1"/>
          </p:cNvSpPr>
          <p:nvPr>
            <p:ph type="body" idx="1"/>
          </p:nvPr>
        </p:nvSpPr>
        <p:spPr/>
        <p:txBody>
          <a:bodyPr/>
          <a:lstStyle/>
          <a:p>
            <a:pPr>
              <a:buClrTx/>
            </a:pPr>
            <a:r>
              <a:rPr lang="en-GB" sz="2800" dirty="0" smtClean="0">
                <a:solidFill>
                  <a:schemeClr val="tx1"/>
                </a:solidFill>
              </a:rPr>
              <a:t>Virtue </a:t>
            </a:r>
            <a:r>
              <a:rPr lang="en-GB" sz="2800" dirty="0" smtClean="0">
                <a:solidFill>
                  <a:schemeClr val="tx1"/>
                </a:solidFill>
              </a:rPr>
              <a:t>Ethics </a:t>
            </a:r>
            <a:r>
              <a:rPr lang="en-GB" sz="2800" dirty="0" smtClean="0">
                <a:solidFill>
                  <a:schemeClr val="tx1"/>
                </a:solidFill>
              </a:rPr>
              <a:t>avoids having to use a formula to work out what we ought to do and focuses instead on the kind of person we ought to be.</a:t>
            </a:r>
          </a:p>
          <a:p>
            <a:pPr>
              <a:buClrTx/>
            </a:pPr>
            <a:r>
              <a:rPr lang="en-GB" sz="2800" dirty="0" smtClean="0">
                <a:solidFill>
                  <a:schemeClr val="tx1"/>
                </a:solidFill>
              </a:rPr>
              <a:t>Virtue </a:t>
            </a:r>
            <a:r>
              <a:rPr lang="en-GB" sz="2800" dirty="0" smtClean="0">
                <a:solidFill>
                  <a:schemeClr val="tx1"/>
                </a:solidFill>
              </a:rPr>
              <a:t>Ethics </a:t>
            </a:r>
            <a:r>
              <a:rPr lang="en-GB" sz="2800" dirty="0" smtClean="0">
                <a:solidFill>
                  <a:schemeClr val="tx1"/>
                </a:solidFill>
              </a:rPr>
              <a:t>understands the need to distinguish good people from legalists</a:t>
            </a:r>
          </a:p>
          <a:p>
            <a:pPr>
              <a:buClrTx/>
            </a:pPr>
            <a:r>
              <a:rPr lang="en-GB" sz="2800" dirty="0" smtClean="0">
                <a:solidFill>
                  <a:schemeClr val="tx1"/>
                </a:solidFill>
              </a:rPr>
              <a:t>Virtue </a:t>
            </a:r>
            <a:r>
              <a:rPr lang="en-GB" sz="2800" dirty="0" smtClean="0">
                <a:solidFill>
                  <a:schemeClr val="tx1"/>
                </a:solidFill>
              </a:rPr>
              <a:t>Ethics </a:t>
            </a:r>
            <a:r>
              <a:rPr lang="en-GB" sz="2800" dirty="0" smtClean="0">
                <a:solidFill>
                  <a:schemeClr val="tx1"/>
                </a:solidFill>
              </a:rPr>
              <a:t>stresses the importance of motivating people to want to be good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9512" y="188640"/>
            <a:ext cx="8610600" cy="1066800"/>
          </a:xfrm>
        </p:spPr>
        <p:txBody>
          <a:bodyPr/>
          <a:lstStyle/>
          <a:p>
            <a:r>
              <a:rPr lang="en-GB" dirty="0" smtClean="0"/>
              <a:t>Strengths of Virtue </a:t>
            </a:r>
            <a:r>
              <a:rPr lang="en-GB" dirty="0" smtClean="0"/>
              <a:t>Ethics</a:t>
            </a:r>
            <a:endParaRPr lang="en-US" dirty="0" smtClean="0"/>
          </a:p>
        </p:txBody>
      </p:sp>
      <p:sp>
        <p:nvSpPr>
          <p:cNvPr id="30723" name="Rectangle 3"/>
          <p:cNvSpPr>
            <a:spLocks noGrp="1" noChangeArrowheads="1"/>
          </p:cNvSpPr>
          <p:nvPr>
            <p:ph type="body" idx="1"/>
          </p:nvPr>
        </p:nvSpPr>
        <p:spPr>
          <a:xfrm>
            <a:off x="406400" y="1268760"/>
            <a:ext cx="8205788" cy="4522440"/>
          </a:xfrm>
        </p:spPr>
        <p:txBody>
          <a:bodyPr/>
          <a:lstStyle/>
          <a:p>
            <a:pPr>
              <a:buClrTx/>
            </a:pPr>
            <a:r>
              <a:rPr lang="en-GB" dirty="0" smtClean="0">
                <a:solidFill>
                  <a:schemeClr val="tx1"/>
                </a:solidFill>
              </a:rPr>
              <a:t>Virtue </a:t>
            </a:r>
            <a:r>
              <a:rPr lang="en-GB" dirty="0" smtClean="0">
                <a:solidFill>
                  <a:schemeClr val="tx1"/>
                </a:solidFill>
              </a:rPr>
              <a:t>Ethics </a:t>
            </a:r>
            <a:r>
              <a:rPr lang="en-GB" dirty="0" smtClean="0">
                <a:solidFill>
                  <a:schemeClr val="tx1"/>
                </a:solidFill>
              </a:rPr>
              <a:t>tells us how we learn moral principles and involves our entire life.</a:t>
            </a:r>
          </a:p>
          <a:p>
            <a:pPr>
              <a:buClrTx/>
            </a:pPr>
            <a:r>
              <a:rPr lang="en-GB" dirty="0" smtClean="0">
                <a:solidFill>
                  <a:schemeClr val="tx1"/>
                </a:solidFill>
              </a:rPr>
              <a:t>Virtue </a:t>
            </a:r>
            <a:r>
              <a:rPr lang="en-GB" dirty="0" smtClean="0">
                <a:solidFill>
                  <a:schemeClr val="tx1"/>
                </a:solidFill>
              </a:rPr>
              <a:t>Ethics </a:t>
            </a:r>
            <a:r>
              <a:rPr lang="en-GB" dirty="0" smtClean="0">
                <a:solidFill>
                  <a:schemeClr val="tx1"/>
                </a:solidFill>
              </a:rPr>
              <a:t>enables us to integrate many aspects of life – our emotions, commitments to others, our friends, social responsibilities – into our ethical reflection.</a:t>
            </a:r>
          </a:p>
          <a:p>
            <a:pPr>
              <a:buClrTx/>
            </a:pPr>
            <a:r>
              <a:rPr lang="en-GB" dirty="0" smtClean="0">
                <a:solidFill>
                  <a:schemeClr val="tx1"/>
                </a:solidFill>
              </a:rPr>
              <a:t>Virtue Ethics sees it as good to be biased in favour of friends and family.</a:t>
            </a:r>
          </a:p>
          <a:p>
            <a:pPr>
              <a:buClrTx/>
            </a:pPr>
            <a:r>
              <a:rPr lang="en-GB" dirty="0" smtClean="0">
                <a:solidFill>
                  <a:schemeClr val="tx1"/>
                </a:solidFill>
              </a:rPr>
              <a:t>Virtue Ethics does not pretend to be able to tell us what a good person would do in every situation.</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7504" y="188640"/>
            <a:ext cx="8610600" cy="1066800"/>
          </a:xfrm>
        </p:spPr>
        <p:txBody>
          <a:bodyPr/>
          <a:lstStyle/>
          <a:p>
            <a:r>
              <a:rPr lang="en-GB" dirty="0" smtClean="0"/>
              <a:t>Weaknesses of Virtue </a:t>
            </a:r>
            <a:r>
              <a:rPr lang="en-GB" dirty="0" smtClean="0"/>
              <a:t>Ethics</a:t>
            </a:r>
            <a:endParaRPr lang="en-US" dirty="0" smtClean="0"/>
          </a:p>
        </p:txBody>
      </p:sp>
      <p:sp>
        <p:nvSpPr>
          <p:cNvPr id="31747" name="Rectangle 3"/>
          <p:cNvSpPr>
            <a:spLocks noGrp="1" noChangeArrowheads="1"/>
          </p:cNvSpPr>
          <p:nvPr>
            <p:ph type="body" idx="1"/>
          </p:nvPr>
        </p:nvSpPr>
        <p:spPr>
          <a:xfrm>
            <a:off x="406400" y="1340768"/>
            <a:ext cx="8205788" cy="4450432"/>
          </a:xfrm>
        </p:spPr>
        <p:txBody>
          <a:bodyPr/>
          <a:lstStyle/>
          <a:p>
            <a:pPr>
              <a:buClrTx/>
            </a:pPr>
            <a:r>
              <a:rPr lang="en-GB" dirty="0" smtClean="0">
                <a:solidFill>
                  <a:schemeClr val="tx1"/>
                </a:solidFill>
              </a:rPr>
              <a:t>Virtue </a:t>
            </a:r>
            <a:r>
              <a:rPr lang="en-GB" dirty="0" smtClean="0">
                <a:solidFill>
                  <a:schemeClr val="tx1"/>
                </a:solidFill>
              </a:rPr>
              <a:t>Ethics </a:t>
            </a:r>
            <a:r>
              <a:rPr lang="en-GB" dirty="0" smtClean="0">
                <a:solidFill>
                  <a:schemeClr val="tx1"/>
                </a:solidFill>
              </a:rPr>
              <a:t>seems to praise some virtues that we might see as immoral (e.g. soldiers fighting unjust wars may be courageous but that does not make them morally good).</a:t>
            </a:r>
          </a:p>
          <a:p>
            <a:pPr>
              <a:buClrTx/>
            </a:pPr>
            <a:r>
              <a:rPr lang="en-GB" dirty="0" smtClean="0">
                <a:solidFill>
                  <a:schemeClr val="tx1"/>
                </a:solidFill>
              </a:rPr>
              <a:t>Virtue </a:t>
            </a:r>
            <a:r>
              <a:rPr lang="en-GB" dirty="0" smtClean="0">
                <a:solidFill>
                  <a:schemeClr val="tx1"/>
                </a:solidFill>
              </a:rPr>
              <a:t>Ethics </a:t>
            </a:r>
            <a:r>
              <a:rPr lang="en-GB" dirty="0" smtClean="0">
                <a:solidFill>
                  <a:schemeClr val="tx1"/>
                </a:solidFill>
              </a:rPr>
              <a:t>does not seem to have room for basic concepts such as rights and obligations, so as a theory of ethics it seems incapable of dealing with big issues.</a:t>
            </a:r>
          </a:p>
          <a:p>
            <a:pPr>
              <a:buClrTx/>
            </a:pPr>
            <a:r>
              <a:rPr lang="en-GB" dirty="0" smtClean="0">
                <a:solidFill>
                  <a:schemeClr val="tx1"/>
                </a:solidFill>
              </a:rPr>
              <a:t>Virtue </a:t>
            </a:r>
            <a:r>
              <a:rPr lang="en-GB" dirty="0" smtClean="0">
                <a:solidFill>
                  <a:schemeClr val="tx1"/>
                </a:solidFill>
              </a:rPr>
              <a:t>E</a:t>
            </a:r>
            <a:r>
              <a:rPr lang="en-GB" dirty="0" smtClean="0">
                <a:solidFill>
                  <a:schemeClr val="tx1"/>
                </a:solidFill>
              </a:rPr>
              <a:t>thics </a:t>
            </a:r>
            <a:r>
              <a:rPr lang="en-GB" dirty="0" smtClean="0">
                <a:solidFill>
                  <a:schemeClr val="tx1"/>
                </a:solidFill>
              </a:rPr>
              <a:t>depends on some final end which gives shape to our lives: there may not be one, and being virtuous may not affect it anyway.</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512" y="188640"/>
            <a:ext cx="8610600" cy="1066800"/>
          </a:xfrm>
        </p:spPr>
        <p:txBody>
          <a:bodyPr/>
          <a:lstStyle/>
          <a:p>
            <a:r>
              <a:rPr lang="en-GB" dirty="0" smtClean="0"/>
              <a:t>Plato and virtue</a:t>
            </a:r>
            <a:endParaRPr lang="en-US" dirty="0" smtClean="0"/>
          </a:p>
        </p:txBody>
      </p:sp>
      <p:sp>
        <p:nvSpPr>
          <p:cNvPr id="5123" name="Rectangle 3"/>
          <p:cNvSpPr>
            <a:spLocks noGrp="1" noChangeArrowheads="1"/>
          </p:cNvSpPr>
          <p:nvPr>
            <p:ph type="body" idx="1"/>
          </p:nvPr>
        </p:nvSpPr>
        <p:spPr>
          <a:xfrm>
            <a:off x="395536" y="1340768"/>
            <a:ext cx="8280920" cy="4522440"/>
          </a:xfrm>
        </p:spPr>
        <p:txBody>
          <a:bodyPr/>
          <a:lstStyle/>
          <a:p>
            <a:pPr>
              <a:buClrTx/>
            </a:pPr>
            <a:r>
              <a:rPr lang="en-GB" sz="2600" dirty="0" smtClean="0">
                <a:solidFill>
                  <a:schemeClr val="tx1"/>
                </a:solidFill>
              </a:rPr>
              <a:t>Plato’s moral theory is not one of judging particular actions. </a:t>
            </a:r>
          </a:p>
          <a:p>
            <a:pPr>
              <a:buClrTx/>
            </a:pPr>
            <a:r>
              <a:rPr lang="en-GB" sz="2600" dirty="0" smtClean="0">
                <a:solidFill>
                  <a:schemeClr val="tx1"/>
                </a:solidFill>
              </a:rPr>
              <a:t>It centres on the achievement of a person’s highest good, which involves the right cultivation of their soul (inner well-being) and the harmonious well-being of their life (</a:t>
            </a:r>
            <a:r>
              <a:rPr lang="en-GB" sz="2600" i="1" dirty="0" err="1" smtClean="0">
                <a:solidFill>
                  <a:schemeClr val="tx1"/>
                </a:solidFill>
              </a:rPr>
              <a:t>eudaimonia</a:t>
            </a:r>
            <a:r>
              <a:rPr lang="en-GB" sz="2600" dirty="0" smtClean="0">
                <a:solidFill>
                  <a:schemeClr val="tx1"/>
                </a:solidFill>
              </a:rPr>
              <a:t> or happiness). </a:t>
            </a:r>
          </a:p>
          <a:p>
            <a:pPr>
              <a:buClrTx/>
            </a:pPr>
            <a:r>
              <a:rPr lang="en-GB" sz="2600" dirty="0" smtClean="0">
                <a:solidFill>
                  <a:schemeClr val="tx1"/>
                </a:solidFill>
              </a:rPr>
              <a:t>Happiness must be attained through the pursuit of virtue and actions are good when they help to achieve this.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dirty="0" smtClean="0"/>
              <a:t>Is Virtue </a:t>
            </a:r>
            <a:r>
              <a:rPr lang="en-GB" dirty="0" smtClean="0"/>
              <a:t>Ethics </a:t>
            </a:r>
            <a:r>
              <a:rPr lang="en-GB" dirty="0" smtClean="0"/>
              <a:t>compatible with a religious approach to ethics?</a:t>
            </a:r>
            <a:endParaRPr lang="en-US" dirty="0" smtClean="0"/>
          </a:p>
        </p:txBody>
      </p:sp>
      <p:sp>
        <p:nvSpPr>
          <p:cNvPr id="32771" name="Rectangle 3"/>
          <p:cNvSpPr>
            <a:spLocks noGrp="1" noChangeArrowheads="1"/>
          </p:cNvSpPr>
          <p:nvPr>
            <p:ph type="body" idx="1"/>
          </p:nvPr>
        </p:nvSpPr>
        <p:spPr/>
        <p:txBody>
          <a:bodyPr/>
          <a:lstStyle/>
          <a:p>
            <a:pPr>
              <a:buClrTx/>
            </a:pPr>
            <a:r>
              <a:rPr lang="en-GB" dirty="0" smtClean="0">
                <a:solidFill>
                  <a:schemeClr val="tx1"/>
                </a:solidFill>
              </a:rPr>
              <a:t>For most Christians, what is important is following the life and teachings of Jesus. They do not understand their religious beliefs as following a code of conduct or a set of concepts. </a:t>
            </a:r>
          </a:p>
          <a:p>
            <a:pPr>
              <a:buClrTx/>
            </a:pPr>
            <a:r>
              <a:rPr lang="en-GB" dirty="0" smtClean="0">
                <a:solidFill>
                  <a:schemeClr val="tx1"/>
                </a:solidFill>
              </a:rPr>
              <a:t>Throughout the New Testament there is the constant call for Christians to be the sort of people they are called to become. </a:t>
            </a:r>
          </a:p>
          <a:p>
            <a:pPr>
              <a:buClrTx/>
            </a:pPr>
            <a:r>
              <a:rPr lang="en-GB" dirty="0" smtClean="0">
                <a:solidFill>
                  <a:schemeClr val="tx1"/>
                </a:solidFill>
              </a:rPr>
              <a:t>This fits well into a </a:t>
            </a:r>
            <a:r>
              <a:rPr lang="en-GB" smtClean="0">
                <a:solidFill>
                  <a:schemeClr val="tx1"/>
                </a:solidFill>
              </a:rPr>
              <a:t>Virtue ethic </a:t>
            </a:r>
            <a:r>
              <a:rPr lang="en-GB" dirty="0" smtClean="0">
                <a:solidFill>
                  <a:schemeClr val="tx1"/>
                </a:solidFill>
              </a:rPr>
              <a:t>approach which suggests following the examples of virtuous people in order to become virtuous people ourselves.</a:t>
            </a:r>
            <a:endParaRPr lang="en-GB" sz="2000"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512" y="188640"/>
            <a:ext cx="8610600" cy="1066800"/>
          </a:xfrm>
        </p:spPr>
        <p:txBody>
          <a:bodyPr/>
          <a:lstStyle/>
          <a:p>
            <a:r>
              <a:rPr lang="en-GB" dirty="0" smtClean="0"/>
              <a:t>Plato and virtue</a:t>
            </a:r>
            <a:endParaRPr lang="en-US" dirty="0" smtClean="0"/>
          </a:p>
        </p:txBody>
      </p:sp>
      <p:sp>
        <p:nvSpPr>
          <p:cNvPr id="6147" name="Rectangle 3"/>
          <p:cNvSpPr>
            <a:spLocks noGrp="1" noChangeArrowheads="1"/>
          </p:cNvSpPr>
          <p:nvPr>
            <p:ph type="body" idx="1"/>
          </p:nvPr>
        </p:nvSpPr>
        <p:spPr>
          <a:xfrm>
            <a:off x="395536" y="1340768"/>
            <a:ext cx="8205788" cy="4305870"/>
          </a:xfrm>
        </p:spPr>
        <p:txBody>
          <a:bodyPr/>
          <a:lstStyle/>
          <a:p>
            <a:pPr>
              <a:buClrTx/>
            </a:pPr>
            <a:r>
              <a:rPr lang="en-GB" sz="2600" dirty="0" smtClean="0">
                <a:solidFill>
                  <a:schemeClr val="tx1"/>
                </a:solidFill>
              </a:rPr>
              <a:t>Plato seemed to consider certain virtues central: temperance, courage, prudence and justice (later called the Cardinal Virtues). </a:t>
            </a:r>
          </a:p>
          <a:p>
            <a:pPr>
              <a:buClrTx/>
            </a:pPr>
            <a:r>
              <a:rPr lang="en-GB" sz="2600" dirty="0" smtClean="0">
                <a:solidFill>
                  <a:schemeClr val="tx1"/>
                </a:solidFill>
              </a:rPr>
              <a:t>Plato thought that when these virtues are in balance a person’s actions will be good. </a:t>
            </a:r>
          </a:p>
          <a:p>
            <a:pPr>
              <a:buClrTx/>
            </a:pPr>
            <a:r>
              <a:rPr lang="en-GB" sz="2600" dirty="0" smtClean="0">
                <a:solidFill>
                  <a:schemeClr val="tx1"/>
                </a:solidFill>
              </a:rPr>
              <a:t>However, there was not agreement among the Greek philosophers about which virtues were central, and Aristotle gives a very different account of the virtues.</a:t>
            </a:r>
            <a:endParaRPr lang="en-US" sz="2600"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9512" y="188640"/>
            <a:ext cx="8610600" cy="1066800"/>
          </a:xfrm>
        </p:spPr>
        <p:txBody>
          <a:bodyPr/>
          <a:lstStyle/>
          <a:p>
            <a:r>
              <a:rPr lang="en-GB" dirty="0" smtClean="0"/>
              <a:t>Aristotle and virtue</a:t>
            </a:r>
            <a:endParaRPr lang="en-US" dirty="0" smtClean="0"/>
          </a:p>
        </p:txBody>
      </p:sp>
      <p:sp>
        <p:nvSpPr>
          <p:cNvPr id="7171" name="Rectangle 3"/>
          <p:cNvSpPr>
            <a:spLocks noGrp="1" noChangeArrowheads="1"/>
          </p:cNvSpPr>
          <p:nvPr>
            <p:ph type="body" idx="1"/>
          </p:nvPr>
        </p:nvSpPr>
        <p:spPr>
          <a:xfrm>
            <a:off x="406400" y="1340768"/>
            <a:ext cx="8205788" cy="4450432"/>
          </a:xfrm>
        </p:spPr>
        <p:txBody>
          <a:bodyPr/>
          <a:lstStyle/>
          <a:p>
            <a:pPr>
              <a:buClrTx/>
            </a:pPr>
            <a:r>
              <a:rPr lang="en-GB" sz="2600" dirty="0" smtClean="0">
                <a:solidFill>
                  <a:schemeClr val="tx1"/>
                </a:solidFill>
              </a:rPr>
              <a:t>Aristotle sought to give an account of the structure of morality and explained that the point of engaging in ethics is to become good.</a:t>
            </a:r>
          </a:p>
          <a:p>
            <a:pPr>
              <a:buClrTx/>
            </a:pPr>
            <a:r>
              <a:rPr lang="en-GB" sz="2600" dirty="0" smtClean="0">
                <a:solidFill>
                  <a:schemeClr val="tx1"/>
                </a:solidFill>
              </a:rPr>
              <a:t>Aristotle distinguishes between things which are good as means (for the sake of something else) and things which are good as ends (for their own sake only). </a:t>
            </a:r>
          </a:p>
          <a:p>
            <a:pPr>
              <a:buClrTx/>
            </a:pPr>
            <a:r>
              <a:rPr lang="en-GB" sz="2600" dirty="0" smtClean="0">
                <a:solidFill>
                  <a:schemeClr val="tx1"/>
                </a:solidFill>
              </a:rPr>
              <a:t>He sees one final and overriding end of human activity, one final good – </a:t>
            </a:r>
            <a:r>
              <a:rPr lang="en-GB" sz="2600" i="1" dirty="0" err="1" smtClean="0">
                <a:solidFill>
                  <a:schemeClr val="tx1"/>
                </a:solidFill>
              </a:rPr>
              <a:t>eudaimonia</a:t>
            </a:r>
            <a:r>
              <a:rPr lang="en-GB" sz="2600" dirty="0" smtClean="0">
                <a:solidFill>
                  <a:schemeClr val="tx1"/>
                </a:solidFill>
              </a:rPr>
              <a:t> or happiness, human flourishing.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79512" y="188640"/>
            <a:ext cx="8610600" cy="1066800"/>
          </a:xfrm>
        </p:spPr>
        <p:txBody>
          <a:bodyPr/>
          <a:lstStyle/>
          <a:p>
            <a:r>
              <a:rPr lang="en-GB" dirty="0" smtClean="0"/>
              <a:t>Aristotle and virtue</a:t>
            </a:r>
            <a:endParaRPr lang="en-US" dirty="0" smtClean="0"/>
          </a:p>
        </p:txBody>
      </p:sp>
      <p:sp>
        <p:nvSpPr>
          <p:cNvPr id="8195" name="Rectangle 3"/>
          <p:cNvSpPr>
            <a:spLocks noGrp="1" noChangeArrowheads="1"/>
          </p:cNvSpPr>
          <p:nvPr>
            <p:ph type="body" idx="1"/>
          </p:nvPr>
        </p:nvSpPr>
        <p:spPr>
          <a:xfrm>
            <a:off x="406400" y="1340768"/>
            <a:ext cx="8205788" cy="4450432"/>
          </a:xfrm>
        </p:spPr>
        <p:txBody>
          <a:bodyPr/>
          <a:lstStyle/>
          <a:p>
            <a:pPr>
              <a:buClrTx/>
            </a:pPr>
            <a:r>
              <a:rPr lang="en-GB" sz="2600" dirty="0" smtClean="0">
                <a:solidFill>
                  <a:schemeClr val="tx1"/>
                </a:solidFill>
              </a:rPr>
              <a:t>Aristotle discusses the character traits of a person who is going to achieve </a:t>
            </a:r>
            <a:r>
              <a:rPr lang="en-GB" sz="2600" dirty="0" err="1" smtClean="0">
                <a:solidFill>
                  <a:schemeClr val="tx1"/>
                </a:solidFill>
              </a:rPr>
              <a:t>eudaimonia</a:t>
            </a:r>
            <a:r>
              <a:rPr lang="en-GB" sz="2600" dirty="0" smtClean="0">
                <a:solidFill>
                  <a:schemeClr val="tx1"/>
                </a:solidFill>
              </a:rPr>
              <a:t>.</a:t>
            </a:r>
          </a:p>
          <a:p>
            <a:pPr>
              <a:buClrTx/>
            </a:pPr>
            <a:r>
              <a:rPr lang="en-GB" sz="2600" dirty="0" smtClean="0">
                <a:solidFill>
                  <a:schemeClr val="tx1"/>
                </a:solidFill>
              </a:rPr>
              <a:t>Aristotle’s ethical theory is known as Virtue </a:t>
            </a:r>
            <a:r>
              <a:rPr lang="en-GB" sz="2600" dirty="0" smtClean="0">
                <a:solidFill>
                  <a:schemeClr val="tx1"/>
                </a:solidFill>
              </a:rPr>
              <a:t>Ethics </a:t>
            </a:r>
            <a:r>
              <a:rPr lang="en-GB" sz="2600" dirty="0" smtClean="0">
                <a:solidFill>
                  <a:schemeClr val="tx1"/>
                </a:solidFill>
              </a:rPr>
              <a:t>or </a:t>
            </a:r>
            <a:r>
              <a:rPr lang="en-GB" sz="2600" dirty="0" err="1" smtClean="0">
                <a:solidFill>
                  <a:schemeClr val="tx1"/>
                </a:solidFill>
              </a:rPr>
              <a:t>Aretaic</a:t>
            </a:r>
            <a:r>
              <a:rPr lang="en-GB" sz="2600" dirty="0" smtClean="0">
                <a:solidFill>
                  <a:schemeClr val="tx1"/>
                </a:solidFill>
              </a:rPr>
              <a:t> ethics because at the centre of his description of the good are the virtues which shape human character and ultimately human behaviour. </a:t>
            </a:r>
          </a:p>
          <a:p>
            <a:pPr>
              <a:buClrTx/>
            </a:pPr>
            <a:r>
              <a:rPr lang="en-GB" sz="2600" dirty="0" smtClean="0">
                <a:solidFill>
                  <a:schemeClr val="tx1"/>
                </a:solidFill>
              </a:rPr>
              <a:t>He suggests that human well-being and human flourishing result from a life characterised by the virtues.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9512" y="260648"/>
            <a:ext cx="8610600" cy="1066800"/>
          </a:xfrm>
        </p:spPr>
        <p:txBody>
          <a:bodyPr/>
          <a:lstStyle/>
          <a:p>
            <a:r>
              <a:rPr lang="en-GB" dirty="0" smtClean="0"/>
              <a:t>Aristotle and virtue</a:t>
            </a:r>
            <a:endParaRPr lang="en-US" dirty="0" smtClean="0"/>
          </a:p>
        </p:txBody>
      </p:sp>
      <p:sp>
        <p:nvSpPr>
          <p:cNvPr id="9219" name="Rectangle 3"/>
          <p:cNvSpPr>
            <a:spLocks noGrp="1" noChangeArrowheads="1"/>
          </p:cNvSpPr>
          <p:nvPr>
            <p:ph type="body" idx="1"/>
          </p:nvPr>
        </p:nvSpPr>
        <p:spPr>
          <a:xfrm>
            <a:off x="406400" y="1412776"/>
            <a:ext cx="8205788" cy="4378424"/>
          </a:xfrm>
        </p:spPr>
        <p:txBody>
          <a:bodyPr/>
          <a:lstStyle/>
          <a:p>
            <a:pPr>
              <a:buClrTx/>
            </a:pPr>
            <a:r>
              <a:rPr lang="en-GB" sz="2800" dirty="0" smtClean="0">
                <a:solidFill>
                  <a:schemeClr val="tx1"/>
                </a:solidFill>
              </a:rPr>
              <a:t>However, this good human life is one lived in harmony and co-operation with other people, since Aristotle saw people not only as rational beings but also as social beings. </a:t>
            </a:r>
          </a:p>
          <a:p>
            <a:pPr>
              <a:buClrTx/>
            </a:pPr>
            <a:r>
              <a:rPr lang="en-GB" sz="2800" dirty="0" smtClean="0">
                <a:solidFill>
                  <a:schemeClr val="tx1"/>
                </a:solidFill>
              </a:rPr>
              <a:t>We live in groups (e.g. family, school, village) and he saw the well-being of the group as more important than that of a single member.</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9512" y="188640"/>
            <a:ext cx="8610600" cy="1066800"/>
          </a:xfrm>
        </p:spPr>
        <p:txBody>
          <a:bodyPr/>
          <a:lstStyle/>
          <a:p>
            <a:r>
              <a:rPr lang="en-GB" dirty="0" smtClean="0"/>
              <a:t>The Golden Mean</a:t>
            </a:r>
            <a:endParaRPr lang="en-US" dirty="0" smtClean="0"/>
          </a:p>
        </p:txBody>
      </p:sp>
      <p:sp>
        <p:nvSpPr>
          <p:cNvPr id="10243" name="Rectangle 3"/>
          <p:cNvSpPr>
            <a:spLocks noGrp="1" noChangeArrowheads="1"/>
          </p:cNvSpPr>
          <p:nvPr>
            <p:ph type="body" idx="1"/>
          </p:nvPr>
        </p:nvSpPr>
        <p:spPr>
          <a:xfrm>
            <a:off x="395536" y="1340768"/>
            <a:ext cx="8280920" cy="4392488"/>
          </a:xfrm>
        </p:spPr>
        <p:txBody>
          <a:bodyPr/>
          <a:lstStyle/>
          <a:p>
            <a:pPr>
              <a:buClrTx/>
            </a:pPr>
            <a:r>
              <a:rPr lang="en-GB" dirty="0" smtClean="0">
                <a:solidFill>
                  <a:schemeClr val="tx1"/>
                </a:solidFill>
              </a:rPr>
              <a:t>Virtue is to be found in the Golden Mean, which involves finding the balance between two means – this is the best way to live in society, as extremes of character are unhelpful (people who are too timid or too assertive can cause problems). </a:t>
            </a:r>
          </a:p>
          <a:p>
            <a:pPr>
              <a:buClrTx/>
            </a:pPr>
            <a:r>
              <a:rPr lang="en-GB" dirty="0" smtClean="0">
                <a:solidFill>
                  <a:schemeClr val="tx1"/>
                </a:solidFill>
              </a:rPr>
              <a:t>Aristotle always said that virtue is to be found between two vices, each of which involves either an excess or a deficiency of the true virtue (e.g. courage is the mean – a coward does not have enough courage and the rash person just runs into danger).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9512" y="188640"/>
            <a:ext cx="8610600" cy="1066800"/>
          </a:xfrm>
        </p:spPr>
        <p:txBody>
          <a:bodyPr/>
          <a:lstStyle/>
          <a:p>
            <a:r>
              <a:rPr lang="en-GB" dirty="0" smtClean="0"/>
              <a:t>The Golden Mean</a:t>
            </a:r>
            <a:endParaRPr lang="en-US" dirty="0" smtClean="0"/>
          </a:p>
        </p:txBody>
      </p:sp>
      <p:sp>
        <p:nvSpPr>
          <p:cNvPr id="11267" name="Rectangle 3"/>
          <p:cNvSpPr>
            <a:spLocks noGrp="1" noChangeArrowheads="1"/>
          </p:cNvSpPr>
          <p:nvPr>
            <p:ph type="body" idx="1"/>
          </p:nvPr>
        </p:nvSpPr>
        <p:spPr>
          <a:xfrm>
            <a:off x="395536" y="1340768"/>
            <a:ext cx="8205788" cy="4392488"/>
          </a:xfrm>
        </p:spPr>
        <p:txBody>
          <a:bodyPr/>
          <a:lstStyle/>
          <a:p>
            <a:pPr>
              <a:buClrTx/>
            </a:pPr>
            <a:r>
              <a:rPr lang="en-GB" dirty="0" smtClean="0">
                <a:solidFill>
                  <a:schemeClr val="tx1"/>
                </a:solidFill>
              </a:rPr>
              <a:t>Aristotle said that the difference between virtue and vice in both emotions and action was a matter of balance and extremes. </a:t>
            </a:r>
          </a:p>
          <a:p>
            <a:pPr>
              <a:buClrTx/>
            </a:pPr>
            <a:r>
              <a:rPr lang="en-GB" dirty="0" smtClean="0">
                <a:solidFill>
                  <a:schemeClr val="tx1"/>
                </a:solidFill>
              </a:rPr>
              <a:t>However, the mean is not the same for everyone and depends on circumstance – you need to apply </a:t>
            </a:r>
            <a:r>
              <a:rPr lang="en-GB" dirty="0" err="1" smtClean="0">
                <a:solidFill>
                  <a:schemeClr val="tx1"/>
                </a:solidFill>
              </a:rPr>
              <a:t>phronesis</a:t>
            </a:r>
            <a:r>
              <a:rPr lang="en-GB" dirty="0" smtClean="0">
                <a:solidFill>
                  <a:schemeClr val="tx1"/>
                </a:solidFill>
              </a:rPr>
              <a:t> (practical wisdom) to decide on the right course of action in each situation. </a:t>
            </a:r>
          </a:p>
          <a:p>
            <a:pPr>
              <a:buClrTx/>
            </a:pPr>
            <a:r>
              <a:rPr lang="en-GB" dirty="0" err="1" smtClean="0">
                <a:solidFill>
                  <a:schemeClr val="tx1"/>
                </a:solidFill>
              </a:rPr>
              <a:t>Phronesis</a:t>
            </a:r>
            <a:r>
              <a:rPr lang="en-GB" dirty="0" smtClean="0">
                <a:solidFill>
                  <a:schemeClr val="tx1"/>
                </a:solidFill>
              </a:rPr>
              <a:t> is acquired as we grow up and move away from rules and the demands of authority figures to a more autonomous, person-centred and virtue-centred morality.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3262</TotalTime>
  <Words>2145</Words>
  <Application>Microsoft Office PowerPoint</Application>
  <PresentationFormat>On-screen Show (4:3)</PresentationFormat>
  <Paragraphs>127</Paragraphs>
  <Slides>30</Slides>
  <Notes>2</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Office Theme</vt:lpstr>
      <vt:lpstr>1_Office Theme</vt:lpstr>
      <vt:lpstr>12. Virtue Ethics</vt:lpstr>
      <vt:lpstr>What is Virtue Ethics?</vt:lpstr>
      <vt:lpstr>Plato and virtue</vt:lpstr>
      <vt:lpstr>Plato and virtue</vt:lpstr>
      <vt:lpstr>Aristotle and virtue</vt:lpstr>
      <vt:lpstr>Aristotle and virtue</vt:lpstr>
      <vt:lpstr>Aristotle and virtue</vt:lpstr>
      <vt:lpstr>The Golden Mean</vt:lpstr>
      <vt:lpstr>The Golden Mean</vt:lpstr>
      <vt:lpstr>Acquiring virtues</vt:lpstr>
      <vt:lpstr>Acquiring virtues</vt:lpstr>
      <vt:lpstr>Acquiring virtues</vt:lpstr>
      <vt:lpstr>Moral virtues developed by habit</vt:lpstr>
      <vt:lpstr>Aristotle on virtue</vt:lpstr>
      <vt:lpstr>Modern Virtue Ethics</vt:lpstr>
      <vt:lpstr>Modern Virtue Ethics</vt:lpstr>
      <vt:lpstr>Modern Virtue Ethics</vt:lpstr>
      <vt:lpstr>Modern Virtue Ethics</vt:lpstr>
      <vt:lpstr>Modern Virtue Ethics</vt:lpstr>
      <vt:lpstr>Modern Virtue Ethics</vt:lpstr>
      <vt:lpstr>Modern Virtue Ethics</vt:lpstr>
      <vt:lpstr>Modern Virtue Ethics</vt:lpstr>
      <vt:lpstr>Modern Virtue Ethics</vt:lpstr>
      <vt:lpstr>Modern Virtue Ethics</vt:lpstr>
      <vt:lpstr>Modern Virtue Ethics</vt:lpstr>
      <vt:lpstr>Feminism and Virtue Ethics</vt:lpstr>
      <vt:lpstr>Strengths of Virtue Ethics</vt:lpstr>
      <vt:lpstr>Strengths of Virtue Ethics</vt:lpstr>
      <vt:lpstr>Weaknesses of Virtue Ethics</vt:lpstr>
      <vt:lpstr>Is Virtue Ethics compatible with a religious approach to ethics?</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102</cp:revision>
  <dcterms:created xsi:type="dcterms:W3CDTF">2007-02-05T11:11:58Z</dcterms:created>
  <dcterms:modified xsi:type="dcterms:W3CDTF">2014-05-23T09:53:53Z</dcterms:modified>
</cp:coreProperties>
</file>