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70" r:id="rId2"/>
  </p:sldMasterIdLst>
  <p:notesMasterIdLst>
    <p:notesMasterId r:id="rId34"/>
  </p:notesMasterIdLst>
  <p:sldIdLst>
    <p:sldId id="256" r:id="rId3"/>
    <p:sldId id="266" r:id="rId4"/>
    <p:sldId id="267" r:id="rId5"/>
    <p:sldId id="268" r:id="rId6"/>
    <p:sldId id="269" r:id="rId7"/>
    <p:sldId id="270" r:id="rId8"/>
    <p:sldId id="271" r:id="rId9"/>
    <p:sldId id="272" r:id="rId10"/>
    <p:sldId id="273" r:id="rId11"/>
    <p:sldId id="274" r:id="rId12"/>
    <p:sldId id="275" r:id="rId13"/>
    <p:sldId id="278" r:id="rId14"/>
    <p:sldId id="276" r:id="rId15"/>
    <p:sldId id="279" r:id="rId16"/>
    <p:sldId id="277" r:id="rId17"/>
    <p:sldId id="280" r:id="rId18"/>
    <p:sldId id="281" r:id="rId19"/>
    <p:sldId id="283" r:id="rId20"/>
    <p:sldId id="282" r:id="rId21"/>
    <p:sldId id="285" r:id="rId22"/>
    <p:sldId id="286" r:id="rId23"/>
    <p:sldId id="287" r:id="rId24"/>
    <p:sldId id="291" r:id="rId25"/>
    <p:sldId id="288" r:id="rId26"/>
    <p:sldId id="289" r:id="rId27"/>
    <p:sldId id="290" r:id="rId28"/>
    <p:sldId id="292" r:id="rId29"/>
    <p:sldId id="293" r:id="rId30"/>
    <p:sldId id="294" r:id="rId31"/>
    <p:sldId id="295" r:id="rId32"/>
    <p:sldId id="296" r:id="rId3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1147D"/>
    <a:srgbClr val="AE1C34"/>
    <a:srgbClr val="FF5C00"/>
    <a:srgbClr val="6E20A0"/>
    <a:srgbClr val="00533E"/>
    <a:srgbClr val="BBC7E1"/>
    <a:srgbClr val="009530"/>
    <a:srgbClr val="3E7A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5198" autoAdjust="0"/>
  </p:normalViewPr>
  <p:slideViewPr>
    <p:cSldViewPr>
      <p:cViewPr>
        <p:scale>
          <a:sx n="60" d="100"/>
          <a:sy n="60" d="100"/>
        </p:scale>
        <p:origin x="-172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cs typeface="+mn-cs"/>
              </a:defRPr>
            </a:lvl1pPr>
          </a:lstStyle>
          <a:p>
            <a:pPr>
              <a:defRPr/>
            </a:pPr>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cs typeface="+mn-cs"/>
              </a:defRPr>
            </a:lvl1pPr>
          </a:lstStyle>
          <a:p>
            <a:pPr>
              <a:defRPr/>
            </a:pPr>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4577E47-A0C6-4D4B-AB8F-0708D689E76E}" type="slidenum">
              <a:rPr lang="en-GB"/>
              <a:pPr/>
              <a:t>‹#›</a:t>
            </a:fld>
            <a:endParaRPr lang="en-GB"/>
          </a:p>
        </p:txBody>
      </p:sp>
    </p:spTree>
    <p:extLst>
      <p:ext uri="{BB962C8B-B14F-4D97-AF65-F5344CB8AC3E}">
        <p14:creationId xmlns:p14="http://schemas.microsoft.com/office/powerpoint/2010/main" xmlns="" val="377672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DE2D9F8-F460-4738-B371-DA6102B99BBE}" type="slidenum">
              <a:rPr lang="en-GB" sz="1200"/>
              <a:pPr/>
              <a:t>1</a:t>
            </a:fld>
            <a:endParaRPr lang="en-GB"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itchFamily="18" charset="0"/>
            </a:endParaRPr>
          </a:p>
        </p:txBody>
      </p:sp>
    </p:spTree>
    <p:extLst>
      <p:ext uri="{BB962C8B-B14F-4D97-AF65-F5344CB8AC3E}">
        <p14:creationId xmlns:p14="http://schemas.microsoft.com/office/powerpoint/2010/main" xmlns="" val="889568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10" descr="Inf_End_sp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5789613"/>
            <a:ext cx="2819400" cy="24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8" descr="Routledge_RGB.jpg                                              0003463BMacintosh HD                   BC35053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990600"/>
            <a:ext cx="3352800"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3"/>
          <p:cNvSpPr>
            <a:spLocks noGrp="1" noChangeArrowheads="1"/>
          </p:cNvSpPr>
          <p:nvPr>
            <p:ph type="ctrTitle"/>
          </p:nvPr>
        </p:nvSpPr>
        <p:spPr>
          <a:xfrm>
            <a:off x="228600" y="2514600"/>
            <a:ext cx="7467600" cy="1295400"/>
          </a:xfrm>
        </p:spPr>
        <p:txBody>
          <a:bodyPr anchor="t"/>
          <a:lstStyle>
            <a:lvl1pPr>
              <a:defRPr/>
            </a:lvl1pPr>
          </a:lstStyle>
          <a:p>
            <a:r>
              <a:rPr lang="en-GB"/>
              <a:t>Click to edit Master title style</a:t>
            </a:r>
          </a:p>
        </p:txBody>
      </p:sp>
    </p:spTree>
    <p:extLst>
      <p:ext uri="{BB962C8B-B14F-4D97-AF65-F5344CB8AC3E}">
        <p14:creationId xmlns:p14="http://schemas.microsoft.com/office/powerpoint/2010/main" xmlns="" val="61644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4026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15265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3048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5196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368403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361612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11073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405492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532477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82602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3493252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157016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17857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6330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3585831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6851CC-AF7D-4518-865F-7A201C5DFB22}" type="datetimeFigureOut">
              <a:rPr lang="en-GB" smtClean="0"/>
              <a:pPr/>
              <a:t>03/06/2014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1293475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ctrTitle"/>
          </p:nvPr>
        </p:nvSpPr>
        <p:spPr>
          <a:xfrm>
            <a:off x="228600" y="2514600"/>
            <a:ext cx="7467600" cy="1295400"/>
          </a:xfrm>
        </p:spPr>
        <p:txBody>
          <a:bodyPr anchor="t"/>
          <a:lstStyle>
            <a:lvl1pPr>
              <a:defRPr/>
            </a:lvl1pPr>
          </a:lstStyle>
          <a:p>
            <a:r>
              <a:rPr lang="en-GB"/>
              <a:t>Click to edit Master title style</a:t>
            </a:r>
          </a:p>
        </p:txBody>
      </p:sp>
    </p:spTree>
    <p:extLst>
      <p:ext uri="{BB962C8B-B14F-4D97-AF65-F5344CB8AC3E}">
        <p14:creationId xmlns:p14="http://schemas.microsoft.com/office/powerpoint/2010/main" xmlns="" val="61644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14764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6400" y="1557338"/>
            <a:ext cx="402590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4700" y="1557338"/>
            <a:ext cx="4027488"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56943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31694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48535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2609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3588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0305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 y="3048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4"/>
          <p:cNvSpPr>
            <a:spLocks noGrp="1" noChangeArrowheads="1"/>
          </p:cNvSpPr>
          <p:nvPr>
            <p:ph type="body" idx="1"/>
          </p:nvPr>
        </p:nvSpPr>
        <p:spPr bwMode="auto">
          <a:xfrm>
            <a:off x="406400" y="1557338"/>
            <a:ext cx="8205788" cy="423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18" descr="Routledge_RGB.jpg                                              0003463BMacintosh HD                   BC35053E:"/>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33400" y="5938838"/>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marL="192088" indent="-192088" algn="l" rtl="0" eaLnBrk="0" fontAlgn="base" hangingPunct="0">
        <a:spcBef>
          <a:spcPct val="0"/>
        </a:spcBef>
        <a:spcAft>
          <a:spcPct val="0"/>
        </a:spcAft>
        <a:defRPr sz="3600">
          <a:solidFill>
            <a:schemeClr val="tx2"/>
          </a:solidFill>
          <a:latin typeface="+mj-lt"/>
          <a:ea typeface="+mj-ea"/>
          <a:cs typeface="+mj-cs"/>
        </a:defRPr>
      </a:lvl1pPr>
      <a:lvl2pPr marL="192088" indent="-192088" algn="l" rtl="0" eaLnBrk="0" fontAlgn="base" hangingPunct="0">
        <a:spcBef>
          <a:spcPct val="0"/>
        </a:spcBef>
        <a:spcAft>
          <a:spcPct val="0"/>
        </a:spcAft>
        <a:defRPr sz="3600">
          <a:solidFill>
            <a:schemeClr val="tx2"/>
          </a:solidFill>
          <a:latin typeface="Verdana" pitchFamily="66" charset="0"/>
        </a:defRPr>
      </a:lvl2pPr>
      <a:lvl3pPr marL="192088" indent="-192088" algn="l" rtl="0" eaLnBrk="0" fontAlgn="base" hangingPunct="0">
        <a:spcBef>
          <a:spcPct val="0"/>
        </a:spcBef>
        <a:spcAft>
          <a:spcPct val="0"/>
        </a:spcAft>
        <a:defRPr sz="3600">
          <a:solidFill>
            <a:schemeClr val="tx2"/>
          </a:solidFill>
          <a:latin typeface="Verdana" pitchFamily="66" charset="0"/>
        </a:defRPr>
      </a:lvl3pPr>
      <a:lvl4pPr marL="192088" indent="-192088" algn="l" rtl="0" eaLnBrk="0" fontAlgn="base" hangingPunct="0">
        <a:spcBef>
          <a:spcPct val="0"/>
        </a:spcBef>
        <a:spcAft>
          <a:spcPct val="0"/>
        </a:spcAft>
        <a:defRPr sz="3600">
          <a:solidFill>
            <a:schemeClr val="tx2"/>
          </a:solidFill>
          <a:latin typeface="Verdana" pitchFamily="66" charset="0"/>
        </a:defRPr>
      </a:lvl4pPr>
      <a:lvl5pPr marL="192088" indent="-192088" algn="l" rtl="0" eaLnBrk="0" fontAlgn="base" hangingPunct="0">
        <a:spcBef>
          <a:spcPct val="0"/>
        </a:spcBef>
        <a:spcAft>
          <a:spcPct val="0"/>
        </a:spcAft>
        <a:defRPr sz="3600">
          <a:solidFill>
            <a:schemeClr val="tx2"/>
          </a:solidFill>
          <a:latin typeface="Verdana" pitchFamily="66" charset="0"/>
        </a:defRPr>
      </a:lvl5pPr>
      <a:lvl6pPr marL="649288" algn="l" rtl="0" fontAlgn="base">
        <a:spcBef>
          <a:spcPct val="0"/>
        </a:spcBef>
        <a:spcAft>
          <a:spcPct val="0"/>
        </a:spcAft>
        <a:defRPr sz="3600">
          <a:solidFill>
            <a:schemeClr val="tx2"/>
          </a:solidFill>
          <a:latin typeface="Verdana" pitchFamily="66" charset="0"/>
        </a:defRPr>
      </a:lvl6pPr>
      <a:lvl7pPr marL="1106488" algn="l" rtl="0" fontAlgn="base">
        <a:spcBef>
          <a:spcPct val="0"/>
        </a:spcBef>
        <a:spcAft>
          <a:spcPct val="0"/>
        </a:spcAft>
        <a:defRPr sz="3600">
          <a:solidFill>
            <a:schemeClr val="tx2"/>
          </a:solidFill>
          <a:latin typeface="Verdana" pitchFamily="66" charset="0"/>
        </a:defRPr>
      </a:lvl7pPr>
      <a:lvl8pPr marL="1563688" algn="l" rtl="0" fontAlgn="base">
        <a:spcBef>
          <a:spcPct val="0"/>
        </a:spcBef>
        <a:spcAft>
          <a:spcPct val="0"/>
        </a:spcAft>
        <a:defRPr sz="3600">
          <a:solidFill>
            <a:schemeClr val="tx2"/>
          </a:solidFill>
          <a:latin typeface="Verdana" pitchFamily="66" charset="0"/>
        </a:defRPr>
      </a:lvl8pPr>
      <a:lvl9pPr marL="2020888" algn="l" rtl="0" fontAlgn="base">
        <a:spcBef>
          <a:spcPct val="0"/>
        </a:spcBef>
        <a:spcAft>
          <a:spcPct val="0"/>
        </a:spcAft>
        <a:defRPr sz="3600">
          <a:solidFill>
            <a:schemeClr val="tx2"/>
          </a:solidFill>
          <a:latin typeface="Verdana" pitchFamily="66" charset="0"/>
        </a:defRPr>
      </a:lvl9pPr>
    </p:titleStyle>
    <p:bodyStyle>
      <a:lvl1pPr marL="292100" indent="-292100" algn="l" rtl="0" eaLnBrk="0" fontAlgn="base" hangingPunct="0">
        <a:spcBef>
          <a:spcPct val="20000"/>
        </a:spcBef>
        <a:spcAft>
          <a:spcPct val="0"/>
        </a:spcAft>
        <a:buClr>
          <a:srgbClr val="0A57A5"/>
        </a:buClr>
        <a:buChar char="•"/>
        <a:defRPr sz="2400">
          <a:solidFill>
            <a:schemeClr val="tx2"/>
          </a:solidFill>
          <a:latin typeface="+mn-lt"/>
          <a:ea typeface="+mn-ea"/>
          <a:cs typeface="+mn-cs"/>
        </a:defRPr>
      </a:lvl1pPr>
      <a:lvl2pPr marL="673100" indent="-190500" algn="l" rtl="0" eaLnBrk="0" fontAlgn="base" hangingPunct="0">
        <a:spcBef>
          <a:spcPct val="20000"/>
        </a:spcBef>
        <a:spcAft>
          <a:spcPct val="0"/>
        </a:spcAft>
        <a:buClr>
          <a:srgbClr val="0A57A5"/>
        </a:buClr>
        <a:buFont typeface="Times" pitchFamily="18" charset="0"/>
        <a:buChar char="•"/>
        <a:defRPr sz="2000">
          <a:solidFill>
            <a:srgbClr val="1A137B"/>
          </a:solidFill>
          <a:latin typeface="+mn-lt"/>
        </a:defRPr>
      </a:lvl2pPr>
      <a:lvl3pPr marL="1054100" indent="-190500" algn="l" rtl="0" eaLnBrk="0" fontAlgn="base" hangingPunct="0">
        <a:spcBef>
          <a:spcPct val="20000"/>
        </a:spcBef>
        <a:spcAft>
          <a:spcPct val="0"/>
        </a:spcAft>
        <a:buClr>
          <a:srgbClr val="0A57A5"/>
        </a:buClr>
        <a:buFont typeface="Times" pitchFamily="18" charset="0"/>
        <a:buChar char="•"/>
        <a:defRPr>
          <a:solidFill>
            <a:srgbClr val="1A137B"/>
          </a:solidFill>
          <a:latin typeface="+mn-lt"/>
        </a:defRPr>
      </a:lvl3pPr>
      <a:lvl4pPr marL="1435100" indent="-190500" algn="l" rtl="0" eaLnBrk="0" fontAlgn="base" hangingPunct="0">
        <a:spcBef>
          <a:spcPct val="20000"/>
        </a:spcBef>
        <a:spcAft>
          <a:spcPct val="0"/>
        </a:spcAft>
        <a:buClr>
          <a:srgbClr val="0A57A5"/>
        </a:buClr>
        <a:buFont typeface="Times" pitchFamily="18" charset="0"/>
        <a:buChar char="•"/>
        <a:defRPr sz="1600">
          <a:solidFill>
            <a:srgbClr val="1A137B"/>
          </a:solidFill>
          <a:latin typeface="+mn-lt"/>
        </a:defRPr>
      </a:lvl4pPr>
      <a:lvl5pPr marL="1816100" indent="-190500" algn="l" rtl="0" eaLnBrk="0" fontAlgn="base" hangingPunct="0">
        <a:spcBef>
          <a:spcPct val="20000"/>
        </a:spcBef>
        <a:spcAft>
          <a:spcPct val="0"/>
        </a:spcAft>
        <a:buClr>
          <a:srgbClr val="0A57A5"/>
        </a:buClr>
        <a:buFont typeface="Times" pitchFamily="18" charset="0"/>
        <a:buChar char="•"/>
        <a:defRPr sz="1600">
          <a:solidFill>
            <a:srgbClr val="1A137B"/>
          </a:solidFill>
          <a:latin typeface="+mn-lt"/>
        </a:defRPr>
      </a:lvl5pPr>
      <a:lvl6pPr marL="2273300" indent="-190500" algn="l" rtl="0" fontAlgn="base">
        <a:spcBef>
          <a:spcPct val="20000"/>
        </a:spcBef>
        <a:spcAft>
          <a:spcPct val="0"/>
        </a:spcAft>
        <a:buClr>
          <a:srgbClr val="0A57A5"/>
        </a:buClr>
        <a:buFont typeface="Times"/>
        <a:buChar char="•"/>
        <a:defRPr sz="1600">
          <a:solidFill>
            <a:srgbClr val="1A137B"/>
          </a:solidFill>
          <a:latin typeface="+mn-lt"/>
        </a:defRPr>
      </a:lvl6pPr>
      <a:lvl7pPr marL="2730500" indent="-190500" algn="l" rtl="0" fontAlgn="base">
        <a:spcBef>
          <a:spcPct val="20000"/>
        </a:spcBef>
        <a:spcAft>
          <a:spcPct val="0"/>
        </a:spcAft>
        <a:buClr>
          <a:srgbClr val="0A57A5"/>
        </a:buClr>
        <a:buFont typeface="Times"/>
        <a:buChar char="•"/>
        <a:defRPr sz="1600">
          <a:solidFill>
            <a:srgbClr val="1A137B"/>
          </a:solidFill>
          <a:latin typeface="+mn-lt"/>
        </a:defRPr>
      </a:lvl7pPr>
      <a:lvl8pPr marL="3187700" indent="-190500" algn="l" rtl="0" fontAlgn="base">
        <a:spcBef>
          <a:spcPct val="20000"/>
        </a:spcBef>
        <a:spcAft>
          <a:spcPct val="0"/>
        </a:spcAft>
        <a:buClr>
          <a:srgbClr val="0A57A5"/>
        </a:buClr>
        <a:buFont typeface="Times"/>
        <a:buChar char="•"/>
        <a:defRPr sz="1600">
          <a:solidFill>
            <a:srgbClr val="1A137B"/>
          </a:solidFill>
          <a:latin typeface="+mn-lt"/>
        </a:defRPr>
      </a:lvl8pPr>
      <a:lvl9pPr marL="3644900" indent="-190500" algn="l" rtl="0" fontAlgn="base">
        <a:spcBef>
          <a:spcPct val="20000"/>
        </a:spcBef>
        <a:spcAft>
          <a:spcPct val="0"/>
        </a:spcAft>
        <a:buClr>
          <a:srgbClr val="0A57A5"/>
        </a:buClr>
        <a:buFont typeface="Times"/>
        <a:buChar char="•"/>
        <a:defRPr sz="1600">
          <a:solidFill>
            <a:srgbClr val="1A13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851CC-AF7D-4518-865F-7A201C5DFB22}" type="datetimeFigureOut">
              <a:rPr lang="en-GB" smtClean="0"/>
              <a:pPr/>
              <a:t>03/06/2014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4B80B-5A37-4C56-9E05-C673FB06252C}" type="slidenum">
              <a:rPr lang="en-GB" smtClean="0"/>
              <a:pPr/>
              <a:t>‹#›</a:t>
            </a:fld>
            <a:endParaRPr lang="en-GB"/>
          </a:p>
        </p:txBody>
      </p:sp>
    </p:spTree>
    <p:extLst>
      <p:ext uri="{BB962C8B-B14F-4D97-AF65-F5344CB8AC3E}">
        <p14:creationId xmlns:p14="http://schemas.microsoft.com/office/powerpoint/2010/main" xmlns="" val="8403757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1988840"/>
            <a:ext cx="8568952" cy="2160240"/>
          </a:xfrm>
        </p:spPr>
        <p:txBody>
          <a:bodyPr>
            <a:normAutofit/>
          </a:bodyPr>
          <a:lstStyle/>
          <a:p>
            <a:pPr marL="0" indent="0"/>
            <a:r>
              <a:rPr lang="en-GB" sz="5400" dirty="0" smtClean="0"/>
              <a:t>11. Meta-ethics – </a:t>
            </a:r>
            <a:br>
              <a:rPr lang="en-GB" sz="5400" dirty="0" smtClean="0"/>
            </a:br>
            <a:r>
              <a:rPr lang="en-GB" sz="5400" dirty="0" smtClean="0"/>
              <a:t>The </a:t>
            </a:r>
            <a:r>
              <a:rPr lang="en-GB" sz="5400" dirty="0"/>
              <a:t>Language of Ethics</a:t>
            </a:r>
            <a:endParaRPr lang="en-US" sz="5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Intuitionism </a:t>
            </a:r>
            <a:r>
              <a:rPr lang="en-US" dirty="0" smtClean="0"/>
              <a:t>– </a:t>
            </a:r>
            <a:r>
              <a:rPr lang="en-US" dirty="0"/>
              <a:t>G.E. </a:t>
            </a:r>
            <a:r>
              <a:rPr lang="de-DE" dirty="0"/>
              <a:t>Moore</a:t>
            </a:r>
            <a:endParaRPr lang="en-GB" dirty="0"/>
          </a:p>
        </p:txBody>
      </p:sp>
      <p:sp>
        <p:nvSpPr>
          <p:cNvPr id="3" name="Content Placeholder 2"/>
          <p:cNvSpPr>
            <a:spLocks noGrp="1"/>
          </p:cNvSpPr>
          <p:nvPr>
            <p:ph idx="1"/>
          </p:nvPr>
        </p:nvSpPr>
        <p:spPr>
          <a:xfrm>
            <a:off x="406400" y="1412776"/>
            <a:ext cx="8205788" cy="4378424"/>
          </a:xfrm>
        </p:spPr>
        <p:txBody>
          <a:bodyPr/>
          <a:lstStyle/>
          <a:p>
            <a:pPr>
              <a:buClrTx/>
            </a:pPr>
            <a:r>
              <a:rPr lang="en-US" sz="2800" dirty="0">
                <a:solidFill>
                  <a:schemeClr val="tx1"/>
                </a:solidFill>
              </a:rPr>
              <a:t>G.E. </a:t>
            </a:r>
            <a:r>
              <a:rPr lang="de-DE" sz="2800" dirty="0">
                <a:solidFill>
                  <a:schemeClr val="tx1"/>
                </a:solidFill>
              </a:rPr>
              <a:t>Moore </a:t>
            </a:r>
            <a:r>
              <a:rPr lang="en-US" sz="2800" dirty="0">
                <a:solidFill>
                  <a:schemeClr val="tx1"/>
                </a:solidFill>
              </a:rPr>
              <a:t>said that good is a simple, </a:t>
            </a:r>
            <a:r>
              <a:rPr lang="en-US" sz="2800" dirty="0" err="1">
                <a:solidFill>
                  <a:schemeClr val="tx1"/>
                </a:solidFill>
              </a:rPr>
              <a:t>unanalysable</a:t>
            </a:r>
            <a:r>
              <a:rPr lang="en-US" sz="2800" dirty="0">
                <a:solidFill>
                  <a:schemeClr val="tx1"/>
                </a:solidFill>
              </a:rPr>
              <a:t> property, just as a primary </a:t>
            </a:r>
            <a:r>
              <a:rPr lang="en-US" sz="2800" dirty="0" err="1">
                <a:solidFill>
                  <a:schemeClr val="tx1"/>
                </a:solidFill>
              </a:rPr>
              <a:t>colour</a:t>
            </a:r>
            <a:r>
              <a:rPr lang="en-US" sz="2800" dirty="0">
                <a:solidFill>
                  <a:schemeClr val="tx1"/>
                </a:solidFill>
              </a:rPr>
              <a:t> is. </a:t>
            </a:r>
            <a:endParaRPr lang="en-US" sz="2800" dirty="0" smtClean="0">
              <a:solidFill>
                <a:schemeClr val="tx1"/>
              </a:solidFill>
            </a:endParaRPr>
          </a:p>
          <a:p>
            <a:pPr>
              <a:buClrTx/>
            </a:pPr>
            <a:r>
              <a:rPr lang="de-DE" sz="2800" dirty="0" smtClean="0">
                <a:solidFill>
                  <a:schemeClr val="tx1"/>
                </a:solidFill>
              </a:rPr>
              <a:t>Moore </a:t>
            </a:r>
            <a:r>
              <a:rPr lang="en-US" sz="2800" dirty="0">
                <a:solidFill>
                  <a:schemeClr val="tx1"/>
                </a:solidFill>
              </a:rPr>
              <a:t>adapted a version of Utilitarianism in that he said that right acts are those that produce the most good, but he said that </a:t>
            </a:r>
            <a:r>
              <a:rPr lang="en-US" sz="2800" dirty="0" smtClean="0">
                <a:solidFill>
                  <a:schemeClr val="tx1"/>
                </a:solidFill>
              </a:rPr>
              <a:t>goodness </a:t>
            </a:r>
            <a:r>
              <a:rPr lang="en-US" sz="2800" dirty="0">
                <a:solidFill>
                  <a:schemeClr val="tx1"/>
                </a:solidFill>
              </a:rPr>
              <a:t>cannot be identified with some natural property such as pleasure: goodness cannot be defined.</a:t>
            </a:r>
            <a:endParaRPr lang="en-GB" sz="2800" dirty="0">
              <a:solidFill>
                <a:schemeClr val="tx1"/>
              </a:solidFill>
            </a:endParaRPr>
          </a:p>
          <a:p>
            <a:endParaRPr lang="en-GB" dirty="0"/>
          </a:p>
        </p:txBody>
      </p:sp>
    </p:spTree>
    <p:extLst>
      <p:ext uri="{BB962C8B-B14F-4D97-AF65-F5344CB8AC3E}">
        <p14:creationId xmlns:p14="http://schemas.microsoft.com/office/powerpoint/2010/main" xmlns="" val="187576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147D"/>
                </a:solidFill>
              </a:rPr>
              <a:t>Intuitionism </a:t>
            </a:r>
            <a:r>
              <a:rPr lang="en-US" dirty="0" smtClean="0">
                <a:solidFill>
                  <a:srgbClr val="11147D"/>
                </a:solidFill>
              </a:rPr>
              <a:t>– </a:t>
            </a:r>
            <a:r>
              <a:rPr lang="en-US" dirty="0">
                <a:solidFill>
                  <a:srgbClr val="11147D"/>
                </a:solidFill>
              </a:rPr>
              <a:t>G.E. </a:t>
            </a:r>
            <a:r>
              <a:rPr lang="de-DE" dirty="0">
                <a:solidFill>
                  <a:srgbClr val="11147D"/>
                </a:solidFill>
              </a:rPr>
              <a:t>Moore</a:t>
            </a:r>
            <a:endParaRPr lang="en-GB" dirty="0">
              <a:solidFill>
                <a:srgbClr val="11147D"/>
              </a:solidFill>
            </a:endParaRPr>
          </a:p>
        </p:txBody>
      </p:sp>
      <p:sp>
        <p:nvSpPr>
          <p:cNvPr id="3" name="Content Placeholder 2"/>
          <p:cNvSpPr>
            <a:spLocks noGrp="1"/>
          </p:cNvSpPr>
          <p:nvPr>
            <p:ph idx="1"/>
          </p:nvPr>
        </p:nvSpPr>
        <p:spPr>
          <a:xfrm>
            <a:off x="406400" y="1557338"/>
            <a:ext cx="8205788" cy="3671862"/>
          </a:xfrm>
        </p:spPr>
        <p:txBody>
          <a:bodyPr/>
          <a:lstStyle/>
          <a:p>
            <a:pPr>
              <a:buClrTx/>
            </a:pPr>
            <a:r>
              <a:rPr lang="en-US" sz="2800" dirty="0">
                <a:solidFill>
                  <a:schemeClr val="tx1"/>
                </a:solidFill>
              </a:rPr>
              <a:t>We know </a:t>
            </a:r>
            <a:r>
              <a:rPr lang="en-US" sz="2800" dirty="0" smtClean="0">
                <a:solidFill>
                  <a:schemeClr val="tx1"/>
                </a:solidFill>
              </a:rPr>
              <a:t>what ‘yellow’ </a:t>
            </a:r>
            <a:r>
              <a:rPr lang="en-US" sz="2800" dirty="0">
                <a:solidFill>
                  <a:schemeClr val="tx1"/>
                </a:solidFill>
              </a:rPr>
              <a:t>is and can </a:t>
            </a:r>
            <a:r>
              <a:rPr lang="en-US" sz="2800" dirty="0" err="1">
                <a:solidFill>
                  <a:schemeClr val="tx1"/>
                </a:solidFill>
              </a:rPr>
              <a:t>recognise</a:t>
            </a:r>
            <a:r>
              <a:rPr lang="en-US" sz="2800" dirty="0">
                <a:solidFill>
                  <a:schemeClr val="tx1"/>
                </a:solidFill>
              </a:rPr>
              <a:t> it whenever it is seen, but we cannot actually define yellow. </a:t>
            </a:r>
            <a:endParaRPr lang="en-US" sz="2800" dirty="0" smtClean="0">
              <a:solidFill>
                <a:schemeClr val="tx1"/>
              </a:solidFill>
            </a:endParaRPr>
          </a:p>
          <a:p>
            <a:pPr>
              <a:buClrTx/>
            </a:pPr>
            <a:r>
              <a:rPr lang="en-US" sz="2800" dirty="0" smtClean="0">
                <a:solidFill>
                  <a:schemeClr val="tx1"/>
                </a:solidFill>
              </a:rPr>
              <a:t>In </a:t>
            </a:r>
            <a:r>
              <a:rPr lang="en-US" sz="2800" dirty="0">
                <a:solidFill>
                  <a:schemeClr val="tx1"/>
                </a:solidFill>
              </a:rPr>
              <a:t>the same way, we know what good is but we cannot actually define it. </a:t>
            </a:r>
            <a:r>
              <a:rPr lang="de-DE" sz="2800" dirty="0">
                <a:solidFill>
                  <a:schemeClr val="tx1"/>
                </a:solidFill>
              </a:rPr>
              <a:t>(Moore, </a:t>
            </a:r>
            <a:r>
              <a:rPr lang="pt-PT" sz="2800" i="1" dirty="0">
                <a:solidFill>
                  <a:schemeClr val="tx1"/>
                </a:solidFill>
              </a:rPr>
              <a:t>Principia </a:t>
            </a:r>
            <a:r>
              <a:rPr lang="en-US" sz="2800" i="1" dirty="0" err="1">
                <a:solidFill>
                  <a:schemeClr val="tx1"/>
                </a:solidFill>
              </a:rPr>
              <a:t>Ethica</a:t>
            </a:r>
            <a:r>
              <a:rPr lang="en-US" sz="2800" dirty="0">
                <a:solidFill>
                  <a:schemeClr val="tx1"/>
                </a:solidFill>
              </a:rPr>
              <a:t>)</a:t>
            </a:r>
            <a:endParaRPr lang="en-GB" sz="2800" dirty="0">
              <a:solidFill>
                <a:schemeClr val="tx1"/>
              </a:solidFill>
            </a:endParaRPr>
          </a:p>
          <a:p>
            <a:endParaRPr lang="en-GB" sz="2800" dirty="0"/>
          </a:p>
        </p:txBody>
      </p:sp>
    </p:spTree>
    <p:extLst>
      <p:ext uri="{BB962C8B-B14F-4D97-AF65-F5344CB8AC3E}">
        <p14:creationId xmlns:p14="http://schemas.microsoft.com/office/powerpoint/2010/main" xmlns="" val="168666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610600" cy="1182960"/>
          </a:xfrm>
        </p:spPr>
        <p:txBody>
          <a:bodyPr/>
          <a:lstStyle/>
          <a:p>
            <a:r>
              <a:rPr lang="en-US" dirty="0">
                <a:solidFill>
                  <a:srgbClr val="11147D"/>
                </a:solidFill>
              </a:rPr>
              <a:t>Intuitionism </a:t>
            </a:r>
            <a:r>
              <a:rPr lang="en-US" dirty="0" smtClean="0">
                <a:solidFill>
                  <a:srgbClr val="11147D"/>
                </a:solidFill>
              </a:rPr>
              <a:t>– </a:t>
            </a:r>
            <a:r>
              <a:rPr lang="en-US" dirty="0">
                <a:solidFill>
                  <a:srgbClr val="11147D"/>
                </a:solidFill>
              </a:rPr>
              <a:t>G.E. </a:t>
            </a:r>
            <a:r>
              <a:rPr lang="de-DE" dirty="0">
                <a:solidFill>
                  <a:srgbClr val="11147D"/>
                </a:solidFill>
              </a:rPr>
              <a:t>Moore</a:t>
            </a:r>
            <a:endParaRPr lang="en-GB" dirty="0">
              <a:solidFill>
                <a:srgbClr val="11147D"/>
              </a:solidFill>
            </a:endParaRPr>
          </a:p>
        </p:txBody>
      </p:sp>
      <p:pic>
        <p:nvPicPr>
          <p:cNvPr id="4" name="Content Placeholder 3"/>
          <p:cNvPicPr>
            <a:picLocks noGrp="1" noChangeAspect="1"/>
          </p:cNvPicPr>
          <p:nvPr>
            <p:ph idx="1"/>
          </p:nvPr>
        </p:nvPicPr>
        <p:blipFill>
          <a:blip r:embed="rId2" cstate="print"/>
          <a:stretch>
            <a:fillRect/>
          </a:stretch>
        </p:blipFill>
        <p:spPr>
          <a:xfrm>
            <a:off x="3347864" y="1268760"/>
            <a:ext cx="2322858" cy="5034158"/>
          </a:xfrm>
          <a:prstGeom prst="rect">
            <a:avLst/>
          </a:prstGeom>
        </p:spPr>
      </p:pic>
    </p:spTree>
    <p:extLst>
      <p:ext uri="{BB962C8B-B14F-4D97-AF65-F5344CB8AC3E}">
        <p14:creationId xmlns:p14="http://schemas.microsoft.com/office/powerpoint/2010/main" xmlns="" val="269337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Intuitionism </a:t>
            </a:r>
            <a:r>
              <a:rPr lang="en-US" dirty="0" smtClean="0"/>
              <a:t>– </a:t>
            </a:r>
            <a:r>
              <a:rPr lang="en-US" dirty="0"/>
              <a:t>H.A. </a:t>
            </a:r>
            <a:r>
              <a:rPr lang="en-US" dirty="0" smtClean="0"/>
              <a:t>Prichard</a:t>
            </a:r>
            <a:endParaRPr lang="en-GB" dirty="0"/>
          </a:p>
        </p:txBody>
      </p:sp>
      <p:sp>
        <p:nvSpPr>
          <p:cNvPr id="3" name="Content Placeholder 2"/>
          <p:cNvSpPr>
            <a:spLocks noGrp="1"/>
          </p:cNvSpPr>
          <p:nvPr>
            <p:ph idx="1"/>
          </p:nvPr>
        </p:nvSpPr>
        <p:spPr>
          <a:xfrm>
            <a:off x="395536" y="1412776"/>
            <a:ext cx="8205788" cy="4233862"/>
          </a:xfrm>
        </p:spPr>
        <p:txBody>
          <a:bodyPr/>
          <a:lstStyle/>
          <a:p>
            <a:pPr>
              <a:buClrTx/>
            </a:pPr>
            <a:r>
              <a:rPr lang="en-US" sz="2600" dirty="0">
                <a:solidFill>
                  <a:schemeClr val="tx1"/>
                </a:solidFill>
              </a:rPr>
              <a:t>Prichard discusses the moral </a:t>
            </a:r>
            <a:r>
              <a:rPr lang="en-US" sz="2600" dirty="0" smtClean="0">
                <a:solidFill>
                  <a:schemeClr val="tx1"/>
                </a:solidFill>
              </a:rPr>
              <a:t>claim ‘ought’ </a:t>
            </a:r>
            <a:r>
              <a:rPr lang="en-US" sz="2600" dirty="0">
                <a:solidFill>
                  <a:schemeClr val="tx1"/>
                </a:solidFill>
              </a:rPr>
              <a:t>by saying that no definition can be given to this word, but, like Moore's idea </a:t>
            </a:r>
            <a:r>
              <a:rPr lang="en-US" sz="2600" dirty="0" smtClean="0">
                <a:solidFill>
                  <a:schemeClr val="tx1"/>
                </a:solidFill>
              </a:rPr>
              <a:t>about ‘good’, </a:t>
            </a:r>
            <a:r>
              <a:rPr lang="en-US" sz="2600" dirty="0">
                <a:solidFill>
                  <a:schemeClr val="tx1"/>
                </a:solidFill>
              </a:rPr>
              <a:t>we all </a:t>
            </a:r>
            <a:r>
              <a:rPr lang="en-US" sz="2600" dirty="0" err="1" smtClean="0">
                <a:solidFill>
                  <a:schemeClr val="tx1"/>
                </a:solidFill>
              </a:rPr>
              <a:t>recognise</a:t>
            </a:r>
            <a:r>
              <a:rPr lang="en-US" sz="2600" dirty="0" smtClean="0">
                <a:solidFill>
                  <a:schemeClr val="tx1"/>
                </a:solidFill>
              </a:rPr>
              <a:t> </a:t>
            </a:r>
            <a:r>
              <a:rPr lang="en-US" sz="2600" dirty="0">
                <a:solidFill>
                  <a:schemeClr val="tx1"/>
                </a:solidFill>
              </a:rPr>
              <a:t>its properties </a:t>
            </a:r>
            <a:r>
              <a:rPr lang="en-US" sz="2600" dirty="0" smtClean="0">
                <a:solidFill>
                  <a:schemeClr val="tx1"/>
                </a:solidFill>
              </a:rPr>
              <a:t>– </a:t>
            </a:r>
            <a:r>
              <a:rPr lang="en-US" sz="2600" dirty="0">
                <a:solidFill>
                  <a:schemeClr val="tx1"/>
                </a:solidFill>
              </a:rPr>
              <a:t>everyone </a:t>
            </a:r>
            <a:r>
              <a:rPr lang="en-US" sz="2600" dirty="0" err="1">
                <a:solidFill>
                  <a:schemeClr val="tx1"/>
                </a:solidFill>
              </a:rPr>
              <a:t>recognises</a:t>
            </a:r>
            <a:r>
              <a:rPr lang="en-US" sz="2600" dirty="0">
                <a:solidFill>
                  <a:schemeClr val="tx1"/>
                </a:solidFill>
              </a:rPr>
              <a:t> when we ought to do a certain action, so moral obligations are obvious. </a:t>
            </a:r>
            <a:endParaRPr lang="en-US" sz="2600" dirty="0" smtClean="0">
              <a:solidFill>
                <a:schemeClr val="tx1"/>
              </a:solidFill>
            </a:endParaRPr>
          </a:p>
          <a:p>
            <a:pPr>
              <a:buClrTx/>
            </a:pPr>
            <a:r>
              <a:rPr lang="en-US" sz="2600" dirty="0" smtClean="0">
                <a:solidFill>
                  <a:schemeClr val="tx1"/>
                </a:solidFill>
              </a:rPr>
              <a:t>Prichard </a:t>
            </a:r>
            <a:r>
              <a:rPr lang="en-US" sz="2600" dirty="0">
                <a:solidFill>
                  <a:schemeClr val="tx1"/>
                </a:solidFill>
              </a:rPr>
              <a:t>thought there were two types of thinking </a:t>
            </a:r>
            <a:r>
              <a:rPr lang="en-US" sz="2600" dirty="0" smtClean="0">
                <a:solidFill>
                  <a:schemeClr val="tx1"/>
                </a:solidFill>
              </a:rPr>
              <a:t>– </a:t>
            </a:r>
            <a:r>
              <a:rPr lang="en-US" sz="2600" dirty="0">
                <a:solidFill>
                  <a:schemeClr val="tx1"/>
                </a:solidFill>
              </a:rPr>
              <a:t>reason and intuition. Reason looks at the facts of a situation and intuition decides what to do. </a:t>
            </a:r>
            <a:endParaRPr lang="en-GB" sz="2600" dirty="0">
              <a:solidFill>
                <a:schemeClr val="tx1"/>
              </a:solidFill>
            </a:endParaRPr>
          </a:p>
        </p:txBody>
      </p:sp>
    </p:spTree>
    <p:extLst>
      <p:ext uri="{BB962C8B-B14F-4D97-AF65-F5344CB8AC3E}">
        <p14:creationId xmlns:p14="http://schemas.microsoft.com/office/powerpoint/2010/main" xmlns="" val="357797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10600" cy="1066800"/>
          </a:xfrm>
        </p:spPr>
        <p:txBody>
          <a:bodyPr/>
          <a:lstStyle/>
          <a:p>
            <a:r>
              <a:rPr lang="en-US" dirty="0"/>
              <a:t>Intuitionism </a:t>
            </a:r>
            <a:r>
              <a:rPr lang="en-US" dirty="0" smtClean="0"/>
              <a:t>– </a:t>
            </a:r>
            <a:r>
              <a:rPr lang="en-US" dirty="0"/>
              <a:t>H.A. </a:t>
            </a:r>
            <a:r>
              <a:rPr lang="en-US" dirty="0" smtClean="0"/>
              <a:t>Prichard</a:t>
            </a:r>
            <a:endParaRPr lang="en-GB" dirty="0"/>
          </a:p>
        </p:txBody>
      </p:sp>
      <p:pic>
        <p:nvPicPr>
          <p:cNvPr id="4" name="Content Placeholder 3"/>
          <p:cNvPicPr>
            <a:picLocks noGrp="1" noChangeAspect="1"/>
          </p:cNvPicPr>
          <p:nvPr>
            <p:ph idx="1"/>
          </p:nvPr>
        </p:nvPicPr>
        <p:blipFill>
          <a:blip r:embed="rId2" cstate="print"/>
          <a:stretch>
            <a:fillRect/>
          </a:stretch>
        </p:blipFill>
        <p:spPr>
          <a:xfrm>
            <a:off x="3419872" y="1412776"/>
            <a:ext cx="2178844" cy="4793458"/>
          </a:xfrm>
          <a:prstGeom prst="rect">
            <a:avLst/>
          </a:prstGeom>
        </p:spPr>
      </p:pic>
    </p:spTree>
    <p:extLst>
      <p:ext uri="{BB962C8B-B14F-4D97-AF65-F5344CB8AC3E}">
        <p14:creationId xmlns:p14="http://schemas.microsoft.com/office/powerpoint/2010/main" xmlns="" val="417785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Intuitionism </a:t>
            </a:r>
            <a:r>
              <a:rPr lang="en-US" dirty="0" smtClean="0"/>
              <a:t>– </a:t>
            </a:r>
            <a:r>
              <a:rPr lang="en-US" dirty="0"/>
              <a:t>W.D. </a:t>
            </a:r>
            <a:r>
              <a:rPr lang="en-US" dirty="0" smtClean="0"/>
              <a:t>Ross</a:t>
            </a:r>
            <a:endParaRPr lang="en-GB" dirty="0"/>
          </a:p>
        </p:txBody>
      </p:sp>
      <p:sp>
        <p:nvSpPr>
          <p:cNvPr id="3" name="Content Placeholder 2"/>
          <p:cNvSpPr>
            <a:spLocks noGrp="1"/>
          </p:cNvSpPr>
          <p:nvPr>
            <p:ph idx="1"/>
          </p:nvPr>
        </p:nvSpPr>
        <p:spPr>
          <a:xfrm>
            <a:off x="395536" y="1412776"/>
            <a:ext cx="8205788" cy="4233862"/>
          </a:xfrm>
        </p:spPr>
        <p:txBody>
          <a:bodyPr/>
          <a:lstStyle/>
          <a:p>
            <a:pPr>
              <a:buClrTx/>
            </a:pPr>
            <a:r>
              <a:rPr lang="en-US" sz="2600" dirty="0">
                <a:solidFill>
                  <a:schemeClr val="tx1"/>
                </a:solidFill>
              </a:rPr>
              <a:t>Ross fleshed out the bare bones of intuitionism found in Prichard, and, while acknowledging his debt to </a:t>
            </a:r>
            <a:r>
              <a:rPr lang="de-DE" sz="2600" dirty="0">
                <a:solidFill>
                  <a:schemeClr val="tx1"/>
                </a:solidFill>
              </a:rPr>
              <a:t>Moore </a:t>
            </a:r>
            <a:r>
              <a:rPr lang="en-US" sz="2600" dirty="0">
                <a:solidFill>
                  <a:schemeClr val="tx1"/>
                </a:solidFill>
              </a:rPr>
              <a:t>and Prichard and agreeing that </a:t>
            </a:r>
            <a:r>
              <a:rPr lang="en-US" sz="2600" dirty="0" smtClean="0">
                <a:solidFill>
                  <a:schemeClr val="tx1"/>
                </a:solidFill>
              </a:rPr>
              <a:t>‘right’ </a:t>
            </a:r>
            <a:r>
              <a:rPr lang="en-US" sz="2600" dirty="0">
                <a:solidFill>
                  <a:schemeClr val="tx1"/>
                </a:solidFill>
              </a:rPr>
              <a:t>and </a:t>
            </a:r>
            <a:r>
              <a:rPr lang="en-US" sz="2600" dirty="0" smtClean="0">
                <a:solidFill>
                  <a:schemeClr val="tx1"/>
                </a:solidFill>
              </a:rPr>
              <a:t>‘obligatory’ </a:t>
            </a:r>
            <a:r>
              <a:rPr lang="en-US" sz="2600" dirty="0">
                <a:solidFill>
                  <a:schemeClr val="tx1"/>
                </a:solidFill>
              </a:rPr>
              <a:t>are as indefinable as </a:t>
            </a:r>
            <a:r>
              <a:rPr lang="en-US" sz="2600" dirty="0" smtClean="0">
                <a:solidFill>
                  <a:schemeClr val="tx1"/>
                </a:solidFill>
              </a:rPr>
              <a:t>‘good’, </a:t>
            </a:r>
            <a:r>
              <a:rPr lang="en-US" sz="2600" dirty="0">
                <a:solidFill>
                  <a:schemeClr val="tx1"/>
                </a:solidFill>
              </a:rPr>
              <a:t>he was a deontologist, arguing that it was obvious that certain types of actions, which he called prima facie duties, were right. </a:t>
            </a:r>
            <a:endParaRPr lang="en-US" sz="2600" dirty="0" smtClean="0">
              <a:solidFill>
                <a:schemeClr val="tx1"/>
              </a:solidFill>
            </a:endParaRPr>
          </a:p>
          <a:p>
            <a:pPr>
              <a:buClrTx/>
            </a:pPr>
            <a:r>
              <a:rPr lang="en-US" sz="2600" dirty="0" smtClean="0">
                <a:solidFill>
                  <a:schemeClr val="tx1"/>
                </a:solidFill>
              </a:rPr>
              <a:t>In </a:t>
            </a:r>
            <a:r>
              <a:rPr lang="en-US" sz="2600" dirty="0">
                <a:solidFill>
                  <a:schemeClr val="tx1"/>
                </a:solidFill>
              </a:rPr>
              <a:t>any particular situation we would come to </a:t>
            </a:r>
            <a:r>
              <a:rPr lang="en-US" sz="2600" dirty="0" err="1">
                <a:solidFill>
                  <a:schemeClr val="tx1"/>
                </a:solidFill>
              </a:rPr>
              <a:t>recognise</a:t>
            </a:r>
            <a:r>
              <a:rPr lang="en-US" sz="2600" dirty="0">
                <a:solidFill>
                  <a:schemeClr val="tx1"/>
                </a:solidFill>
              </a:rPr>
              <a:t> certain prima facie duties. </a:t>
            </a:r>
            <a:endParaRPr lang="en-GB" sz="2600" dirty="0">
              <a:solidFill>
                <a:schemeClr val="tx1"/>
              </a:solidFill>
            </a:endParaRPr>
          </a:p>
        </p:txBody>
      </p:sp>
    </p:spTree>
    <p:extLst>
      <p:ext uri="{BB962C8B-B14F-4D97-AF65-F5344CB8AC3E}">
        <p14:creationId xmlns:p14="http://schemas.microsoft.com/office/powerpoint/2010/main" xmlns="" val="191272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Intuitionism </a:t>
            </a:r>
            <a:r>
              <a:rPr lang="en-US" dirty="0" smtClean="0"/>
              <a:t>– </a:t>
            </a:r>
            <a:r>
              <a:rPr lang="en-US" dirty="0"/>
              <a:t>W.D. </a:t>
            </a:r>
            <a:r>
              <a:rPr lang="en-US" dirty="0" smtClean="0"/>
              <a:t>Ross</a:t>
            </a:r>
            <a:endParaRPr lang="en-GB" dirty="0"/>
          </a:p>
        </p:txBody>
      </p:sp>
      <p:sp>
        <p:nvSpPr>
          <p:cNvPr id="3" name="Content Placeholder 2"/>
          <p:cNvSpPr>
            <a:spLocks noGrp="1"/>
          </p:cNvSpPr>
          <p:nvPr>
            <p:ph idx="1"/>
          </p:nvPr>
        </p:nvSpPr>
        <p:spPr>
          <a:xfrm>
            <a:off x="406400" y="1484784"/>
            <a:ext cx="8205788" cy="4306416"/>
          </a:xfrm>
        </p:spPr>
        <p:txBody>
          <a:bodyPr/>
          <a:lstStyle/>
          <a:p>
            <a:pPr marL="0" indent="0">
              <a:buClrTx/>
              <a:buNone/>
            </a:pPr>
            <a:r>
              <a:rPr lang="en-US" dirty="0" smtClean="0">
                <a:solidFill>
                  <a:schemeClr val="tx1"/>
                </a:solidFill>
              </a:rPr>
              <a:t>Ross </a:t>
            </a:r>
            <a:r>
              <a:rPr lang="en-US" dirty="0">
                <a:solidFill>
                  <a:schemeClr val="tx1"/>
                </a:solidFill>
              </a:rPr>
              <a:t>listed seven classes of prima facie duties:</a:t>
            </a:r>
            <a:endParaRPr lang="en-GB" dirty="0">
              <a:solidFill>
                <a:schemeClr val="tx1"/>
              </a:solidFill>
            </a:endParaRPr>
          </a:p>
          <a:p>
            <a:pPr marL="457200" lvl="0" indent="-457200">
              <a:buClrTx/>
              <a:buFont typeface="+mj-lt"/>
              <a:buAutoNum type="arabicPeriod"/>
            </a:pPr>
            <a:r>
              <a:rPr lang="en-US" dirty="0" smtClean="0">
                <a:solidFill>
                  <a:schemeClr val="tx1"/>
                </a:solidFill>
              </a:rPr>
              <a:t>duties </a:t>
            </a:r>
            <a:r>
              <a:rPr lang="en-US" dirty="0">
                <a:solidFill>
                  <a:schemeClr val="tx1"/>
                </a:solidFill>
              </a:rPr>
              <a:t>of fidelity (e.g. promise-keeping)</a:t>
            </a:r>
            <a:endParaRPr lang="en-GB" dirty="0">
              <a:solidFill>
                <a:schemeClr val="tx1"/>
              </a:solidFill>
            </a:endParaRPr>
          </a:p>
          <a:p>
            <a:pPr marL="457200" lvl="0" indent="-457200">
              <a:buClrTx/>
              <a:buFont typeface="+mj-lt"/>
              <a:buAutoNum type="arabicPeriod"/>
            </a:pPr>
            <a:r>
              <a:rPr lang="en-US" dirty="0">
                <a:solidFill>
                  <a:schemeClr val="tx1"/>
                </a:solidFill>
              </a:rPr>
              <a:t>duties of reparation </a:t>
            </a:r>
            <a:r>
              <a:rPr lang="en-US" dirty="0" smtClean="0">
                <a:solidFill>
                  <a:schemeClr val="tx1"/>
                </a:solidFill>
              </a:rPr>
              <a:t>– </a:t>
            </a:r>
            <a:r>
              <a:rPr lang="en-US" dirty="0">
                <a:solidFill>
                  <a:schemeClr val="tx1"/>
                </a:solidFill>
              </a:rPr>
              <a:t>when we have done something wrong </a:t>
            </a:r>
            <a:endParaRPr lang="en-GB" dirty="0">
              <a:solidFill>
                <a:schemeClr val="tx1"/>
              </a:solidFill>
            </a:endParaRPr>
          </a:p>
          <a:p>
            <a:pPr marL="457200" lvl="0" indent="-457200">
              <a:buClrTx/>
              <a:buFont typeface="+mj-lt"/>
              <a:buAutoNum type="arabicPeriod"/>
            </a:pPr>
            <a:r>
              <a:rPr lang="en-US" dirty="0">
                <a:solidFill>
                  <a:schemeClr val="tx1"/>
                </a:solidFill>
              </a:rPr>
              <a:t>duties of gratitude</a:t>
            </a:r>
            <a:endParaRPr lang="en-GB" dirty="0">
              <a:solidFill>
                <a:schemeClr val="tx1"/>
              </a:solidFill>
            </a:endParaRPr>
          </a:p>
          <a:p>
            <a:pPr marL="457200" lvl="0" indent="-457200">
              <a:buClrTx/>
              <a:buFont typeface="+mj-lt"/>
              <a:buAutoNum type="arabicPeriod"/>
            </a:pPr>
            <a:r>
              <a:rPr lang="en-US" dirty="0">
                <a:solidFill>
                  <a:schemeClr val="tx1"/>
                </a:solidFill>
              </a:rPr>
              <a:t>duties of justice</a:t>
            </a:r>
            <a:endParaRPr lang="en-GB" dirty="0">
              <a:solidFill>
                <a:schemeClr val="tx1"/>
              </a:solidFill>
            </a:endParaRPr>
          </a:p>
          <a:p>
            <a:pPr marL="457200" lvl="0" indent="-457200">
              <a:buClrTx/>
              <a:buFont typeface="+mj-lt"/>
              <a:buAutoNum type="arabicPeriod"/>
            </a:pPr>
            <a:r>
              <a:rPr lang="en-US" dirty="0">
                <a:solidFill>
                  <a:schemeClr val="tx1"/>
                </a:solidFill>
              </a:rPr>
              <a:t>duties of beneficence </a:t>
            </a:r>
            <a:r>
              <a:rPr lang="en-US" dirty="0" smtClean="0">
                <a:solidFill>
                  <a:schemeClr val="tx1"/>
                </a:solidFill>
              </a:rPr>
              <a:t>– </a:t>
            </a:r>
            <a:r>
              <a:rPr lang="en-US" dirty="0">
                <a:solidFill>
                  <a:schemeClr val="tx1"/>
                </a:solidFill>
              </a:rPr>
              <a:t>helping others</a:t>
            </a:r>
            <a:endParaRPr lang="en-GB" dirty="0">
              <a:solidFill>
                <a:schemeClr val="tx1"/>
              </a:solidFill>
            </a:endParaRPr>
          </a:p>
          <a:p>
            <a:pPr marL="457200" lvl="0" indent="-457200">
              <a:buClrTx/>
              <a:buFont typeface="+mj-lt"/>
              <a:buAutoNum type="arabicPeriod"/>
            </a:pPr>
            <a:r>
              <a:rPr lang="en-US" dirty="0">
                <a:solidFill>
                  <a:schemeClr val="tx1"/>
                </a:solidFill>
              </a:rPr>
              <a:t>duties of self-improvement</a:t>
            </a:r>
            <a:endParaRPr lang="en-GB" dirty="0">
              <a:solidFill>
                <a:schemeClr val="tx1"/>
              </a:solidFill>
            </a:endParaRPr>
          </a:p>
          <a:p>
            <a:pPr marL="457200" lvl="0" indent="-457200">
              <a:buClrTx/>
              <a:buFont typeface="+mj-lt"/>
              <a:buAutoNum type="arabicPeriod"/>
            </a:pPr>
            <a:r>
              <a:rPr lang="en-US" dirty="0">
                <a:solidFill>
                  <a:schemeClr val="tx1"/>
                </a:solidFill>
              </a:rPr>
              <a:t>duties of non-maleficence </a:t>
            </a:r>
            <a:r>
              <a:rPr lang="en-US" dirty="0" smtClean="0">
                <a:solidFill>
                  <a:schemeClr val="tx1"/>
                </a:solidFill>
              </a:rPr>
              <a:t>– </a:t>
            </a:r>
            <a:r>
              <a:rPr lang="en-US" dirty="0">
                <a:solidFill>
                  <a:schemeClr val="tx1"/>
                </a:solidFill>
              </a:rPr>
              <a:t>not harming others</a:t>
            </a:r>
            <a:r>
              <a:rPr lang="en-US"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xmlns="" val="201340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Intuitionism</a:t>
            </a:r>
            <a:r>
              <a:rPr lang="en-US" b="1" dirty="0"/>
              <a:t> </a:t>
            </a:r>
            <a:r>
              <a:rPr lang="en-US" dirty="0"/>
              <a:t>–</a:t>
            </a:r>
            <a:r>
              <a:rPr lang="en-US" dirty="0" smtClean="0"/>
              <a:t> </a:t>
            </a:r>
            <a:r>
              <a:rPr lang="en-US" dirty="0"/>
              <a:t>W.D. </a:t>
            </a:r>
            <a:r>
              <a:rPr lang="en-US" dirty="0" smtClean="0"/>
              <a:t>Ross</a:t>
            </a:r>
            <a:endParaRPr lang="en-GB" dirty="0"/>
          </a:p>
        </p:txBody>
      </p:sp>
      <p:sp>
        <p:nvSpPr>
          <p:cNvPr id="3" name="Content Placeholder 2"/>
          <p:cNvSpPr>
            <a:spLocks noGrp="1"/>
          </p:cNvSpPr>
          <p:nvPr>
            <p:ph idx="1"/>
          </p:nvPr>
        </p:nvSpPr>
        <p:spPr>
          <a:xfrm>
            <a:off x="406400" y="1557338"/>
            <a:ext cx="8205788" cy="3311822"/>
          </a:xfrm>
        </p:spPr>
        <p:txBody>
          <a:bodyPr/>
          <a:lstStyle/>
          <a:p>
            <a:pPr marL="0" indent="0">
              <a:buNone/>
            </a:pPr>
            <a:r>
              <a:rPr lang="en-US" sz="2800" dirty="0" smtClean="0">
                <a:solidFill>
                  <a:schemeClr val="tx1"/>
                </a:solidFill>
              </a:rPr>
              <a:t>Ross </a:t>
            </a:r>
            <a:r>
              <a:rPr lang="en-US" sz="2800" dirty="0">
                <a:solidFill>
                  <a:schemeClr val="tx1"/>
                </a:solidFill>
              </a:rPr>
              <a:t>says that when these prima facie duties conflict, we must follow the one we think is right in the situation, and sometimes one prima facie duty will have to give way to another </a:t>
            </a:r>
            <a:r>
              <a:rPr lang="en-US" sz="2800" dirty="0" smtClean="0">
                <a:solidFill>
                  <a:schemeClr val="tx1"/>
                </a:solidFill>
              </a:rPr>
              <a:t>– </a:t>
            </a:r>
            <a:r>
              <a:rPr lang="en-US" sz="2800" dirty="0">
                <a:solidFill>
                  <a:schemeClr val="tx1"/>
                </a:solidFill>
              </a:rPr>
              <a:t>that is why Ross called them prima facie duties: they are duties at first sight</a:t>
            </a:r>
            <a:r>
              <a:rPr lang="en-US" sz="2800" dirty="0" smtClean="0">
                <a:solidFill>
                  <a:schemeClr val="tx1"/>
                </a:solidFill>
              </a:rPr>
              <a:t>.</a:t>
            </a:r>
            <a:endParaRPr lang="en-GB" sz="2800" dirty="0">
              <a:solidFill>
                <a:schemeClr val="tx1"/>
              </a:solidFill>
            </a:endParaRPr>
          </a:p>
        </p:txBody>
      </p:sp>
    </p:spTree>
    <p:extLst>
      <p:ext uri="{BB962C8B-B14F-4D97-AF65-F5344CB8AC3E}">
        <p14:creationId xmlns:p14="http://schemas.microsoft.com/office/powerpoint/2010/main" xmlns="" val="94804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Intuitionism </a:t>
            </a:r>
            <a:r>
              <a:rPr lang="en-US" dirty="0" smtClean="0"/>
              <a:t>– </a:t>
            </a:r>
            <a:r>
              <a:rPr lang="en-US" dirty="0"/>
              <a:t>W.D. </a:t>
            </a:r>
            <a:r>
              <a:rPr lang="en-US" dirty="0" smtClean="0"/>
              <a:t>Ross</a:t>
            </a:r>
            <a:endParaRPr lang="en-GB" dirty="0"/>
          </a:p>
        </p:txBody>
      </p:sp>
      <p:pic>
        <p:nvPicPr>
          <p:cNvPr id="4" name="Content Placeholder 3"/>
          <p:cNvPicPr>
            <a:picLocks noGrp="1" noChangeAspect="1"/>
          </p:cNvPicPr>
          <p:nvPr>
            <p:ph idx="1"/>
          </p:nvPr>
        </p:nvPicPr>
        <p:blipFill>
          <a:blip r:embed="rId2" cstate="print"/>
          <a:stretch>
            <a:fillRect/>
          </a:stretch>
        </p:blipFill>
        <p:spPr>
          <a:xfrm>
            <a:off x="3419872" y="1340768"/>
            <a:ext cx="2178842" cy="4763912"/>
          </a:xfrm>
          <a:prstGeom prst="rect">
            <a:avLst/>
          </a:prstGeom>
        </p:spPr>
      </p:pic>
    </p:spTree>
    <p:extLst>
      <p:ext uri="{BB962C8B-B14F-4D97-AF65-F5344CB8AC3E}">
        <p14:creationId xmlns:p14="http://schemas.microsoft.com/office/powerpoint/2010/main" xmlns="" val="3095850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10600" cy="1066800"/>
          </a:xfrm>
        </p:spPr>
        <p:txBody>
          <a:bodyPr/>
          <a:lstStyle/>
          <a:p>
            <a:r>
              <a:rPr lang="en-US" dirty="0"/>
              <a:t>Criticisms of intuitionism</a:t>
            </a:r>
            <a:endParaRPr lang="en-GB" dirty="0"/>
          </a:p>
        </p:txBody>
      </p:sp>
      <p:sp>
        <p:nvSpPr>
          <p:cNvPr id="3" name="Content Placeholder 2"/>
          <p:cNvSpPr>
            <a:spLocks noGrp="1"/>
          </p:cNvSpPr>
          <p:nvPr>
            <p:ph idx="1"/>
          </p:nvPr>
        </p:nvSpPr>
        <p:spPr>
          <a:xfrm>
            <a:off x="323528" y="1340768"/>
            <a:ext cx="8496944" cy="4233862"/>
          </a:xfrm>
        </p:spPr>
        <p:txBody>
          <a:bodyPr/>
          <a:lstStyle/>
          <a:p>
            <a:pPr>
              <a:buClrTx/>
            </a:pPr>
            <a:r>
              <a:rPr lang="en-US" dirty="0">
                <a:solidFill>
                  <a:schemeClr val="tx1"/>
                </a:solidFill>
              </a:rPr>
              <a:t>This idea of knowing what is good by intuition and not by any empirical evidence is not proved conclusively by </a:t>
            </a:r>
            <a:r>
              <a:rPr lang="de-DE" dirty="0">
                <a:solidFill>
                  <a:schemeClr val="tx1"/>
                </a:solidFill>
              </a:rPr>
              <a:t>Moore </a:t>
            </a:r>
            <a:r>
              <a:rPr lang="en-US" dirty="0">
                <a:solidFill>
                  <a:schemeClr val="tx1"/>
                </a:solidFill>
              </a:rPr>
              <a:t>–</a:t>
            </a:r>
            <a:r>
              <a:rPr lang="en-US" dirty="0" smtClean="0">
                <a:solidFill>
                  <a:schemeClr val="tx1"/>
                </a:solidFill>
              </a:rPr>
              <a:t> </a:t>
            </a:r>
            <a:r>
              <a:rPr lang="en-US" dirty="0">
                <a:solidFill>
                  <a:schemeClr val="tx1"/>
                </a:solidFill>
              </a:rPr>
              <a:t>he says you either agree with him or you have not thought about it properly. </a:t>
            </a:r>
            <a:endParaRPr lang="en-US" dirty="0" smtClean="0">
              <a:solidFill>
                <a:schemeClr val="tx1"/>
              </a:solidFill>
            </a:endParaRPr>
          </a:p>
          <a:p>
            <a:pPr>
              <a:buClrTx/>
            </a:pPr>
            <a:r>
              <a:rPr lang="en-US" dirty="0" smtClean="0">
                <a:solidFill>
                  <a:schemeClr val="tx1"/>
                </a:solidFill>
              </a:rPr>
              <a:t>However</a:t>
            </a:r>
            <a:r>
              <a:rPr lang="en-US" dirty="0">
                <a:solidFill>
                  <a:schemeClr val="tx1"/>
                </a:solidFill>
              </a:rPr>
              <a:t>, it would seem that if the naturalistic fallacy shows that you cannot infer value </a:t>
            </a:r>
            <a:r>
              <a:rPr lang="en-US" dirty="0" err="1">
                <a:solidFill>
                  <a:schemeClr val="tx1"/>
                </a:solidFill>
              </a:rPr>
              <a:t>judgements</a:t>
            </a:r>
            <a:r>
              <a:rPr lang="en-US" dirty="0">
                <a:solidFill>
                  <a:schemeClr val="tx1"/>
                </a:solidFill>
              </a:rPr>
              <a:t> from natural facts by means of evidence obtained through the senses, then the introduction of </a:t>
            </a:r>
            <a:r>
              <a:rPr lang="en-US" dirty="0" smtClean="0">
                <a:solidFill>
                  <a:schemeClr val="tx1"/>
                </a:solidFill>
              </a:rPr>
              <a:t>‘non-natural’ </a:t>
            </a:r>
            <a:r>
              <a:rPr lang="en-US" dirty="0">
                <a:solidFill>
                  <a:schemeClr val="tx1"/>
                </a:solidFill>
              </a:rPr>
              <a:t>facts and a </a:t>
            </a:r>
            <a:r>
              <a:rPr lang="en-US" dirty="0" smtClean="0">
                <a:solidFill>
                  <a:schemeClr val="tx1"/>
                </a:solidFill>
              </a:rPr>
              <a:t>special ‘intuition’ </a:t>
            </a:r>
            <a:r>
              <a:rPr lang="en-US" dirty="0">
                <a:solidFill>
                  <a:schemeClr val="tx1"/>
                </a:solidFill>
              </a:rPr>
              <a:t>simply shrouds the whole issue in mystery</a:t>
            </a:r>
            <a:r>
              <a:rPr lang="en-US"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xmlns="" val="153056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88640"/>
            <a:ext cx="8610600" cy="1008112"/>
          </a:xfrm>
        </p:spPr>
        <p:txBody>
          <a:bodyPr/>
          <a:lstStyle/>
          <a:p>
            <a:r>
              <a:rPr lang="en-US" dirty="0"/>
              <a:t>What is </a:t>
            </a:r>
            <a:r>
              <a:rPr lang="en-US" dirty="0" smtClean="0"/>
              <a:t>meta-ethics</a:t>
            </a:r>
            <a:r>
              <a:rPr lang="en-US" dirty="0"/>
              <a:t>?</a:t>
            </a:r>
            <a:endParaRPr lang="en-GB" dirty="0"/>
          </a:p>
        </p:txBody>
      </p:sp>
      <p:sp>
        <p:nvSpPr>
          <p:cNvPr id="4099" name="Rectangle 3"/>
          <p:cNvSpPr>
            <a:spLocks noGrp="1" noChangeArrowheads="1"/>
          </p:cNvSpPr>
          <p:nvPr>
            <p:ph type="body" idx="1"/>
          </p:nvPr>
        </p:nvSpPr>
        <p:spPr>
          <a:xfrm>
            <a:off x="406400" y="1268760"/>
            <a:ext cx="8205788" cy="4522440"/>
          </a:xfrm>
        </p:spPr>
        <p:txBody>
          <a:bodyPr/>
          <a:lstStyle/>
          <a:p>
            <a:pPr>
              <a:buClrTx/>
            </a:pPr>
            <a:r>
              <a:rPr lang="en-US" sz="2000" dirty="0">
                <a:solidFill>
                  <a:schemeClr val="tx1"/>
                </a:solidFill>
              </a:rPr>
              <a:t>The word </a:t>
            </a:r>
            <a:r>
              <a:rPr lang="en-GB" sz="2000" dirty="0" smtClean="0">
                <a:solidFill>
                  <a:schemeClr val="tx1"/>
                </a:solidFill>
              </a:rPr>
              <a:t>‘meta’ </a:t>
            </a:r>
            <a:r>
              <a:rPr lang="en-US" sz="2000" dirty="0">
                <a:solidFill>
                  <a:schemeClr val="tx1"/>
                </a:solidFill>
              </a:rPr>
              <a:t>in Greek means </a:t>
            </a:r>
            <a:r>
              <a:rPr lang="en-US" sz="2000" dirty="0" smtClean="0">
                <a:solidFill>
                  <a:schemeClr val="tx1"/>
                </a:solidFill>
              </a:rPr>
              <a:t>‘above’ </a:t>
            </a:r>
            <a:r>
              <a:rPr lang="en-US" sz="2000" dirty="0">
                <a:solidFill>
                  <a:schemeClr val="tx1"/>
                </a:solidFill>
              </a:rPr>
              <a:t>or </a:t>
            </a:r>
            <a:r>
              <a:rPr lang="en-US" sz="2000" dirty="0" smtClean="0">
                <a:solidFill>
                  <a:schemeClr val="tx1"/>
                </a:solidFill>
              </a:rPr>
              <a:t>‘beyond’; </a:t>
            </a:r>
            <a:r>
              <a:rPr lang="en-US" sz="2000" dirty="0">
                <a:solidFill>
                  <a:schemeClr val="tx1"/>
                </a:solidFill>
              </a:rPr>
              <a:t>thus </a:t>
            </a:r>
            <a:r>
              <a:rPr lang="en-US" sz="2000" b="1" dirty="0">
                <a:solidFill>
                  <a:schemeClr val="tx1"/>
                </a:solidFill>
              </a:rPr>
              <a:t>meta-ethics</a:t>
            </a:r>
            <a:r>
              <a:rPr lang="en-US" sz="2000" dirty="0">
                <a:solidFill>
                  <a:schemeClr val="tx1"/>
                </a:solidFill>
              </a:rPr>
              <a:t> goes further than ethical theories to look at what is meant by the terms used in ethics </a:t>
            </a:r>
            <a:r>
              <a:rPr lang="en-US" sz="2000" dirty="0" smtClean="0">
                <a:solidFill>
                  <a:schemeClr val="tx1"/>
                </a:solidFill>
              </a:rPr>
              <a:t> </a:t>
            </a:r>
            <a:r>
              <a:rPr lang="en-US" sz="2000" dirty="0">
                <a:solidFill>
                  <a:schemeClr val="tx1"/>
                </a:solidFill>
              </a:rPr>
              <a:t>what does the language mean? </a:t>
            </a:r>
            <a:endParaRPr lang="en-US" sz="2000" dirty="0" smtClean="0">
              <a:solidFill>
                <a:schemeClr val="tx1"/>
              </a:solidFill>
            </a:endParaRPr>
          </a:p>
          <a:p>
            <a:pPr>
              <a:buClrTx/>
            </a:pPr>
            <a:r>
              <a:rPr lang="en-US" sz="2000" dirty="0" smtClean="0">
                <a:solidFill>
                  <a:schemeClr val="tx1"/>
                </a:solidFill>
              </a:rPr>
              <a:t>Many </a:t>
            </a:r>
            <a:r>
              <a:rPr lang="en-US" sz="2000" dirty="0">
                <a:solidFill>
                  <a:schemeClr val="tx1"/>
                </a:solidFill>
              </a:rPr>
              <a:t>would say that if we do not know what we are talking about, there is no point to ethical debate.</a:t>
            </a:r>
            <a:endParaRPr lang="en-GB" sz="2000" dirty="0">
              <a:solidFill>
                <a:schemeClr val="tx1"/>
              </a:solidFill>
            </a:endParaRPr>
          </a:p>
          <a:p>
            <a:pPr>
              <a:buClrTx/>
            </a:pPr>
            <a:r>
              <a:rPr lang="en-US" sz="2000" dirty="0" smtClean="0">
                <a:solidFill>
                  <a:schemeClr val="tx1"/>
                </a:solidFill>
              </a:rPr>
              <a:t>Meta-ethics </a:t>
            </a:r>
            <a:r>
              <a:rPr lang="en-US" sz="2000" dirty="0">
                <a:solidFill>
                  <a:schemeClr val="tx1"/>
                </a:solidFill>
              </a:rPr>
              <a:t>differs from </a:t>
            </a:r>
            <a:r>
              <a:rPr lang="en-US" sz="2000" b="1" dirty="0">
                <a:solidFill>
                  <a:schemeClr val="tx1"/>
                </a:solidFill>
              </a:rPr>
              <a:t>normative ethics</a:t>
            </a:r>
            <a:r>
              <a:rPr lang="en-US" sz="2000" dirty="0">
                <a:solidFill>
                  <a:schemeClr val="tx1"/>
                </a:solidFill>
              </a:rPr>
              <a:t>, which decides which things are good and bad and gives us a guide for moral </a:t>
            </a:r>
            <a:r>
              <a:rPr lang="en-US" sz="2000" dirty="0" err="1">
                <a:solidFill>
                  <a:schemeClr val="tx1"/>
                </a:solidFill>
              </a:rPr>
              <a:t>behaviour</a:t>
            </a:r>
            <a:r>
              <a:rPr lang="en-US" sz="2000" dirty="0">
                <a:solidFill>
                  <a:schemeClr val="tx1"/>
                </a:solidFill>
              </a:rPr>
              <a:t>. </a:t>
            </a:r>
            <a:endParaRPr lang="en-US" sz="2000" dirty="0" smtClean="0">
              <a:solidFill>
                <a:schemeClr val="tx1"/>
              </a:solidFill>
            </a:endParaRPr>
          </a:p>
          <a:p>
            <a:pPr>
              <a:buClrTx/>
            </a:pPr>
            <a:r>
              <a:rPr lang="en-US" sz="2000" dirty="0" smtClean="0">
                <a:solidFill>
                  <a:schemeClr val="tx1"/>
                </a:solidFill>
              </a:rPr>
              <a:t>The </a:t>
            </a:r>
            <a:r>
              <a:rPr lang="en-US" sz="2000" dirty="0">
                <a:solidFill>
                  <a:schemeClr val="tx1"/>
                </a:solidFill>
              </a:rPr>
              <a:t>theories of Natural </a:t>
            </a:r>
            <a:r>
              <a:rPr lang="en-US" sz="2000" dirty="0" smtClean="0">
                <a:solidFill>
                  <a:schemeClr val="tx1"/>
                </a:solidFill>
              </a:rPr>
              <a:t>Moral Law</a:t>
            </a:r>
            <a:r>
              <a:rPr lang="en-US" sz="2000" dirty="0">
                <a:solidFill>
                  <a:schemeClr val="tx1"/>
                </a:solidFill>
              </a:rPr>
              <a:t>, Utilitarianism and </a:t>
            </a:r>
            <a:r>
              <a:rPr lang="hu-HU" sz="2000" dirty="0">
                <a:solidFill>
                  <a:schemeClr val="tx1"/>
                </a:solidFill>
              </a:rPr>
              <a:t>Kantian </a:t>
            </a:r>
            <a:r>
              <a:rPr lang="en-US" sz="2000" dirty="0">
                <a:solidFill>
                  <a:schemeClr val="tx1"/>
                </a:solidFill>
              </a:rPr>
              <a:t>ethics are examples of normative ethics. </a:t>
            </a:r>
            <a:endParaRPr lang="en-US" sz="2000" dirty="0" smtClean="0">
              <a:solidFill>
                <a:schemeClr val="tx1"/>
              </a:solidFill>
            </a:endParaRPr>
          </a:p>
          <a:p>
            <a:pPr>
              <a:buClrTx/>
            </a:pPr>
            <a:r>
              <a:rPr lang="en-US" sz="2000" dirty="0" smtClean="0">
                <a:solidFill>
                  <a:schemeClr val="tx1"/>
                </a:solidFill>
              </a:rPr>
              <a:t>Meta-ethics </a:t>
            </a:r>
            <a:r>
              <a:rPr lang="en-US" sz="2000" dirty="0">
                <a:solidFill>
                  <a:schemeClr val="tx1"/>
                </a:solidFill>
              </a:rPr>
              <a:t>is about normative ethics and tries to make sense of the terms and concepts used.</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610600" cy="1066800"/>
          </a:xfrm>
        </p:spPr>
        <p:txBody>
          <a:bodyPr/>
          <a:lstStyle/>
          <a:p>
            <a:r>
              <a:rPr lang="en-GB" dirty="0" smtClean="0"/>
              <a:t>Meta-ethics</a:t>
            </a:r>
            <a:endParaRPr lang="en-GB" dirty="0"/>
          </a:p>
        </p:txBody>
      </p:sp>
      <p:sp>
        <p:nvSpPr>
          <p:cNvPr id="4" name="Content Placeholder 3"/>
          <p:cNvSpPr>
            <a:spLocks noGrp="1"/>
          </p:cNvSpPr>
          <p:nvPr>
            <p:ph idx="1"/>
          </p:nvPr>
        </p:nvSpPr>
        <p:spPr>
          <a:xfrm>
            <a:off x="406400" y="908720"/>
            <a:ext cx="8205788" cy="4968552"/>
          </a:xfrm>
        </p:spPr>
        <p:txBody>
          <a:bodyPr/>
          <a:lstStyle/>
          <a:p>
            <a:endParaRPr lang="en-GB" dirty="0"/>
          </a:p>
        </p:txBody>
      </p:sp>
      <p:pic>
        <p:nvPicPr>
          <p:cNvPr id="1026" name="Picture 2" descr="P:\Frontlist Production Teams\Humanities\Live Projects\Anna\OCR Religious Ethics 3e\WEBSITE MATERIAL\OCR Jpeg files\OCR Religious 11.08.jpg"/>
          <p:cNvPicPr>
            <a:picLocks noChangeAspect="1" noChangeArrowheads="1"/>
          </p:cNvPicPr>
          <p:nvPr/>
        </p:nvPicPr>
        <p:blipFill>
          <a:blip r:embed="rId2" cstate="print"/>
          <a:srcRect/>
          <a:stretch>
            <a:fillRect/>
          </a:stretch>
        </p:blipFill>
        <p:spPr bwMode="auto">
          <a:xfrm>
            <a:off x="2483767" y="980728"/>
            <a:ext cx="4039941" cy="4920204"/>
          </a:xfrm>
          <a:prstGeom prst="rect">
            <a:avLst/>
          </a:prstGeom>
          <a:noFill/>
        </p:spPr>
      </p:pic>
    </p:spTree>
    <p:extLst>
      <p:ext uri="{BB962C8B-B14F-4D97-AF65-F5344CB8AC3E}">
        <p14:creationId xmlns:p14="http://schemas.microsoft.com/office/powerpoint/2010/main" xmlns="" val="265699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04800"/>
            <a:ext cx="8856984" cy="1066800"/>
          </a:xfrm>
        </p:spPr>
        <p:txBody>
          <a:bodyPr/>
          <a:lstStyle/>
          <a:p>
            <a:r>
              <a:rPr lang="en-US" dirty="0"/>
              <a:t>Non</a:t>
            </a:r>
            <a:r>
              <a:rPr lang="en-US" dirty="0" smtClean="0"/>
              <a:t>-cognitive </a:t>
            </a:r>
            <a:r>
              <a:rPr lang="en-US" dirty="0"/>
              <a:t>t</a:t>
            </a:r>
            <a:r>
              <a:rPr lang="en-US" dirty="0" smtClean="0"/>
              <a:t>heories of </a:t>
            </a:r>
            <a:br>
              <a:rPr lang="en-US" dirty="0" smtClean="0"/>
            </a:br>
            <a:r>
              <a:rPr lang="en-US" dirty="0" smtClean="0"/>
              <a:t>meta-ethics</a:t>
            </a:r>
            <a:endParaRPr lang="en-GB" dirty="0"/>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US" sz="2800" dirty="0">
                <a:solidFill>
                  <a:schemeClr val="tx1"/>
                </a:solidFill>
              </a:rPr>
              <a:t>Non-</a:t>
            </a:r>
            <a:r>
              <a:rPr lang="en-US" sz="2800" dirty="0" err="1">
                <a:solidFill>
                  <a:schemeClr val="tx1"/>
                </a:solidFill>
              </a:rPr>
              <a:t>cognitivism</a:t>
            </a:r>
            <a:r>
              <a:rPr lang="en-US" sz="2800" dirty="0">
                <a:solidFill>
                  <a:schemeClr val="tx1"/>
                </a:solidFill>
              </a:rPr>
              <a:t> says that there is no ethical knowledge, because ethical statements are not statements that can be proved true or false. </a:t>
            </a:r>
            <a:endParaRPr lang="en-US" sz="2800" dirty="0" smtClean="0">
              <a:solidFill>
                <a:schemeClr val="tx1"/>
              </a:solidFill>
            </a:endParaRPr>
          </a:p>
          <a:p>
            <a:pPr>
              <a:buClrTx/>
              <a:buFont typeface="Arial" panose="020B0604020202020204" pitchFamily="34" charset="0"/>
              <a:buChar char="•"/>
            </a:pPr>
            <a:r>
              <a:rPr lang="en-US" sz="2800" dirty="0" smtClean="0">
                <a:solidFill>
                  <a:schemeClr val="tx1"/>
                </a:solidFill>
              </a:rPr>
              <a:t>Thus </a:t>
            </a:r>
            <a:r>
              <a:rPr lang="en-US" sz="2800" dirty="0">
                <a:solidFill>
                  <a:schemeClr val="tx1"/>
                </a:solidFill>
              </a:rPr>
              <a:t>to say </a:t>
            </a:r>
            <a:r>
              <a:rPr lang="en-US" sz="2800" dirty="0" smtClean="0">
                <a:solidFill>
                  <a:schemeClr val="tx1"/>
                </a:solidFill>
              </a:rPr>
              <a:t>‘Euthanasia </a:t>
            </a:r>
            <a:r>
              <a:rPr lang="en-US" sz="2800" dirty="0">
                <a:solidFill>
                  <a:schemeClr val="tx1"/>
                </a:solidFill>
              </a:rPr>
              <a:t>is </a:t>
            </a:r>
            <a:r>
              <a:rPr lang="en-US" sz="2800" dirty="0" smtClean="0">
                <a:solidFill>
                  <a:schemeClr val="tx1"/>
                </a:solidFill>
              </a:rPr>
              <a:t>wrong’ </a:t>
            </a:r>
            <a:r>
              <a:rPr lang="en-US" sz="2800" dirty="0">
                <a:solidFill>
                  <a:schemeClr val="tx1"/>
                </a:solidFill>
              </a:rPr>
              <a:t>is not a statement about facts, but some other kind of saying. </a:t>
            </a:r>
            <a:endParaRPr lang="en-US" sz="2800" dirty="0" smtClean="0">
              <a:solidFill>
                <a:schemeClr val="tx1"/>
              </a:solidFill>
            </a:endParaRPr>
          </a:p>
          <a:p>
            <a:pPr>
              <a:buClrTx/>
              <a:buFont typeface="Arial" panose="020B0604020202020204" pitchFamily="34" charset="0"/>
              <a:buChar char="•"/>
            </a:pPr>
            <a:r>
              <a:rPr lang="en-US" sz="2800" dirty="0" smtClean="0">
                <a:solidFill>
                  <a:schemeClr val="tx1"/>
                </a:solidFill>
              </a:rPr>
              <a:t>Non-cognitivists </a:t>
            </a:r>
            <a:r>
              <a:rPr lang="en-US" sz="2800" dirty="0">
                <a:solidFill>
                  <a:schemeClr val="tx1"/>
                </a:solidFill>
              </a:rPr>
              <a:t>make a distinction between facts and values.</a:t>
            </a:r>
            <a:endParaRPr lang="en-GB" sz="2800" dirty="0">
              <a:solidFill>
                <a:schemeClr val="tx1"/>
              </a:solidFill>
            </a:endParaRPr>
          </a:p>
          <a:p>
            <a:endParaRPr lang="en-GB" dirty="0"/>
          </a:p>
        </p:txBody>
      </p:sp>
    </p:spTree>
    <p:extLst>
      <p:ext uri="{BB962C8B-B14F-4D97-AF65-F5344CB8AC3E}">
        <p14:creationId xmlns:p14="http://schemas.microsoft.com/office/powerpoint/2010/main" xmlns="" val="302119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610600" cy="1066800"/>
          </a:xfrm>
        </p:spPr>
        <p:txBody>
          <a:bodyPr/>
          <a:lstStyle/>
          <a:p>
            <a:r>
              <a:rPr lang="en-US" dirty="0"/>
              <a:t>Emotivism </a:t>
            </a:r>
            <a:r>
              <a:rPr lang="en-US" dirty="0" smtClean="0"/>
              <a:t>– </a:t>
            </a:r>
            <a:r>
              <a:rPr lang="en-US" dirty="0"/>
              <a:t>A.J. </a:t>
            </a:r>
            <a:r>
              <a:rPr lang="es-ES_tradnl" dirty="0" smtClean="0"/>
              <a:t>Ayer</a:t>
            </a:r>
            <a:endParaRPr lang="en-GB" dirty="0"/>
          </a:p>
        </p:txBody>
      </p:sp>
      <p:sp>
        <p:nvSpPr>
          <p:cNvPr id="3" name="Content Placeholder 2"/>
          <p:cNvSpPr>
            <a:spLocks noGrp="1"/>
          </p:cNvSpPr>
          <p:nvPr>
            <p:ph idx="1"/>
          </p:nvPr>
        </p:nvSpPr>
        <p:spPr>
          <a:xfrm>
            <a:off x="395536" y="1124744"/>
            <a:ext cx="8205788" cy="4680520"/>
          </a:xfrm>
        </p:spPr>
        <p:txBody>
          <a:bodyPr/>
          <a:lstStyle/>
          <a:p>
            <a:pPr>
              <a:buClrTx/>
            </a:pPr>
            <a:r>
              <a:rPr lang="en-US" dirty="0" err="1">
                <a:solidFill>
                  <a:schemeClr val="tx1"/>
                </a:solidFill>
              </a:rPr>
              <a:t>Emotivists</a:t>
            </a:r>
            <a:r>
              <a:rPr lang="en-US" dirty="0">
                <a:solidFill>
                  <a:schemeClr val="tx1"/>
                </a:solidFill>
              </a:rPr>
              <a:t> take a completely different view on moral statements and start from the premise that there is no ethical knowledge because ethical </a:t>
            </a:r>
            <a:r>
              <a:rPr lang="en-US" dirty="0" err="1" smtClean="0">
                <a:solidFill>
                  <a:schemeClr val="tx1"/>
                </a:solidFill>
              </a:rPr>
              <a:t>judgements</a:t>
            </a:r>
            <a:r>
              <a:rPr lang="en-US" dirty="0" smtClean="0">
                <a:solidFill>
                  <a:schemeClr val="tx1"/>
                </a:solidFill>
              </a:rPr>
              <a:t> </a:t>
            </a:r>
            <a:r>
              <a:rPr lang="en-US" dirty="0">
                <a:solidFill>
                  <a:schemeClr val="tx1"/>
                </a:solidFill>
              </a:rPr>
              <a:t>are not the kinds of statements that can be true or false. </a:t>
            </a:r>
            <a:endParaRPr lang="en-US" dirty="0" smtClean="0">
              <a:solidFill>
                <a:schemeClr val="tx1"/>
              </a:solidFill>
            </a:endParaRPr>
          </a:p>
          <a:p>
            <a:pPr>
              <a:buClrTx/>
            </a:pPr>
            <a:r>
              <a:rPr lang="en-US" dirty="0" smtClean="0">
                <a:solidFill>
                  <a:schemeClr val="tx1"/>
                </a:solidFill>
              </a:rPr>
              <a:t>Emotivism </a:t>
            </a:r>
            <a:r>
              <a:rPr lang="en-US" dirty="0">
                <a:solidFill>
                  <a:schemeClr val="tx1"/>
                </a:solidFill>
              </a:rPr>
              <a:t>will not tell you how to live a moral life, but simply helps us understand moral statements: as action guiding and as conveying certain attitudes. </a:t>
            </a:r>
            <a:endParaRPr lang="en-US" dirty="0" smtClean="0">
              <a:solidFill>
                <a:schemeClr val="tx1"/>
              </a:solidFill>
            </a:endParaRPr>
          </a:p>
          <a:p>
            <a:pPr>
              <a:buClrTx/>
            </a:pPr>
            <a:r>
              <a:rPr lang="en-US" dirty="0" smtClean="0">
                <a:solidFill>
                  <a:schemeClr val="tx1"/>
                </a:solidFill>
              </a:rPr>
              <a:t>A.J</a:t>
            </a:r>
            <a:r>
              <a:rPr lang="en-US" dirty="0">
                <a:solidFill>
                  <a:schemeClr val="tx1"/>
                </a:solidFill>
              </a:rPr>
              <a:t>. </a:t>
            </a:r>
            <a:r>
              <a:rPr lang="es-ES_tradnl" dirty="0">
                <a:solidFill>
                  <a:schemeClr val="tx1"/>
                </a:solidFill>
              </a:rPr>
              <a:t>Ayer </a:t>
            </a:r>
            <a:r>
              <a:rPr lang="en-US" dirty="0" smtClean="0">
                <a:solidFill>
                  <a:schemeClr val="tx1"/>
                </a:solidFill>
              </a:rPr>
              <a:t>said: ‘ethical </a:t>
            </a:r>
            <a:r>
              <a:rPr lang="en-US" dirty="0">
                <a:solidFill>
                  <a:schemeClr val="tx1"/>
                </a:solidFill>
              </a:rPr>
              <a:t>terms do not serve only to express feelings. They are calculated also to arouse feeling, and so to stimulate action</a:t>
            </a:r>
            <a:r>
              <a:rPr lang="en-US" dirty="0" smtClean="0">
                <a:solidFill>
                  <a:schemeClr val="tx1"/>
                </a:solidFill>
              </a:rPr>
              <a:t>.’</a:t>
            </a:r>
            <a:endParaRPr lang="en-GB" dirty="0">
              <a:solidFill>
                <a:schemeClr val="tx1"/>
              </a:solidFill>
            </a:endParaRPr>
          </a:p>
          <a:p>
            <a:endParaRPr lang="en-GB" sz="2200" dirty="0"/>
          </a:p>
        </p:txBody>
      </p:sp>
    </p:spTree>
    <p:extLst>
      <p:ext uri="{BB962C8B-B14F-4D97-AF65-F5344CB8AC3E}">
        <p14:creationId xmlns:p14="http://schemas.microsoft.com/office/powerpoint/2010/main" xmlns="" val="1633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10600" cy="1066800"/>
          </a:xfrm>
        </p:spPr>
        <p:txBody>
          <a:bodyPr/>
          <a:lstStyle/>
          <a:p>
            <a:r>
              <a:rPr lang="en-US" dirty="0"/>
              <a:t>Emotivism </a:t>
            </a:r>
            <a:r>
              <a:rPr lang="en-US" dirty="0" smtClean="0"/>
              <a:t>– </a:t>
            </a:r>
            <a:r>
              <a:rPr lang="en-US" dirty="0"/>
              <a:t>A.J. </a:t>
            </a:r>
            <a:r>
              <a:rPr lang="es-ES_tradnl" dirty="0" smtClean="0"/>
              <a:t>Ayer</a:t>
            </a:r>
            <a:endParaRPr lang="en-GB" dirty="0"/>
          </a:p>
        </p:txBody>
      </p:sp>
      <p:sp>
        <p:nvSpPr>
          <p:cNvPr id="3" name="Content Placeholder 2"/>
          <p:cNvSpPr>
            <a:spLocks noGrp="1"/>
          </p:cNvSpPr>
          <p:nvPr>
            <p:ph idx="1"/>
          </p:nvPr>
        </p:nvSpPr>
        <p:spPr>
          <a:xfrm>
            <a:off x="395536" y="1484784"/>
            <a:ext cx="8205788" cy="3960440"/>
          </a:xfrm>
        </p:spPr>
        <p:txBody>
          <a:bodyPr/>
          <a:lstStyle/>
          <a:p>
            <a:pPr>
              <a:buClrTx/>
            </a:pPr>
            <a:r>
              <a:rPr lang="en-US" sz="2600" dirty="0">
                <a:solidFill>
                  <a:schemeClr val="tx1"/>
                </a:solidFill>
              </a:rPr>
              <a:t>Emotivism has its roots in the </a:t>
            </a:r>
            <a:r>
              <a:rPr lang="en-US" sz="2600" i="1" dirty="0">
                <a:solidFill>
                  <a:schemeClr val="tx1"/>
                </a:solidFill>
              </a:rPr>
              <a:t>Vienna Circle, </a:t>
            </a:r>
            <a:r>
              <a:rPr lang="en-US" sz="2600" dirty="0">
                <a:solidFill>
                  <a:schemeClr val="tx1"/>
                </a:solidFill>
              </a:rPr>
              <a:t>a group of philosophers in the 1920s who developed a theory called </a:t>
            </a:r>
            <a:r>
              <a:rPr lang="en-US" sz="2600" b="1" dirty="0">
                <a:solidFill>
                  <a:schemeClr val="tx1"/>
                </a:solidFill>
              </a:rPr>
              <a:t>logical positivism</a:t>
            </a:r>
            <a:r>
              <a:rPr lang="en-US" sz="2600" dirty="0">
                <a:solidFill>
                  <a:schemeClr val="tx1"/>
                </a:solidFill>
              </a:rPr>
              <a:t> which holds roughly that any truth claim must be tested by sense experience (the </a:t>
            </a:r>
            <a:r>
              <a:rPr lang="en-US" sz="2600" i="1" dirty="0">
                <a:solidFill>
                  <a:schemeClr val="tx1"/>
                </a:solidFill>
              </a:rPr>
              <a:t>verification principle</a:t>
            </a:r>
            <a:r>
              <a:rPr lang="en-US" sz="2600" dirty="0">
                <a:solidFill>
                  <a:schemeClr val="tx1"/>
                </a:solidFill>
              </a:rPr>
              <a:t>).</a:t>
            </a:r>
            <a:r>
              <a:rPr lang="en-US" sz="2600" i="1" dirty="0">
                <a:solidFill>
                  <a:schemeClr val="tx1"/>
                </a:solidFill>
              </a:rPr>
              <a:t> </a:t>
            </a:r>
            <a:endParaRPr lang="en-US" sz="2600" i="1" dirty="0" smtClean="0">
              <a:solidFill>
                <a:schemeClr val="tx1"/>
              </a:solidFill>
            </a:endParaRPr>
          </a:p>
          <a:p>
            <a:pPr>
              <a:buClrTx/>
            </a:pPr>
            <a:r>
              <a:rPr lang="en-US" sz="2600" dirty="0" smtClean="0">
                <a:solidFill>
                  <a:schemeClr val="tx1"/>
                </a:solidFill>
              </a:rPr>
              <a:t>Ethical </a:t>
            </a:r>
            <a:r>
              <a:rPr lang="en-US" sz="2600" dirty="0">
                <a:solidFill>
                  <a:schemeClr val="tx1"/>
                </a:solidFill>
              </a:rPr>
              <a:t>statements cannot be tested by sense experience, so they are not genuine truth claims and can only express feelings.</a:t>
            </a:r>
            <a:endParaRPr lang="en-GB" sz="2600" dirty="0">
              <a:solidFill>
                <a:schemeClr val="tx1"/>
              </a:solidFill>
            </a:endParaRPr>
          </a:p>
          <a:p>
            <a:endParaRPr lang="en-GB" sz="2600" dirty="0"/>
          </a:p>
        </p:txBody>
      </p:sp>
    </p:spTree>
    <p:extLst>
      <p:ext uri="{BB962C8B-B14F-4D97-AF65-F5344CB8AC3E}">
        <p14:creationId xmlns:p14="http://schemas.microsoft.com/office/powerpoint/2010/main" xmlns="" val="333827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610600" cy="1066800"/>
          </a:xfrm>
        </p:spPr>
        <p:txBody>
          <a:bodyPr/>
          <a:lstStyle/>
          <a:p>
            <a:r>
              <a:rPr lang="en-US" dirty="0"/>
              <a:t>Emotivism </a:t>
            </a:r>
            <a:r>
              <a:rPr lang="en-US" dirty="0" smtClean="0"/>
              <a:t>– </a:t>
            </a:r>
            <a:r>
              <a:rPr lang="en-US" dirty="0"/>
              <a:t>A.J. </a:t>
            </a:r>
            <a:r>
              <a:rPr lang="es-ES_tradnl" dirty="0" smtClean="0"/>
              <a:t>Ayer</a:t>
            </a:r>
            <a:endParaRPr lang="en-GB" dirty="0"/>
          </a:p>
        </p:txBody>
      </p:sp>
      <p:sp>
        <p:nvSpPr>
          <p:cNvPr id="3" name="Content Placeholder 2"/>
          <p:cNvSpPr>
            <a:spLocks noGrp="1"/>
          </p:cNvSpPr>
          <p:nvPr>
            <p:ph idx="1"/>
          </p:nvPr>
        </p:nvSpPr>
        <p:spPr>
          <a:xfrm>
            <a:off x="323528" y="1268760"/>
            <a:ext cx="8496944" cy="4536504"/>
          </a:xfrm>
        </p:spPr>
        <p:txBody>
          <a:bodyPr/>
          <a:lstStyle/>
          <a:p>
            <a:pPr marL="0" indent="0">
              <a:buClrTx/>
              <a:buNone/>
            </a:pPr>
            <a:r>
              <a:rPr lang="en-US" sz="2200" dirty="0">
                <a:solidFill>
                  <a:schemeClr val="tx1"/>
                </a:solidFill>
              </a:rPr>
              <a:t>A.J. </a:t>
            </a:r>
            <a:r>
              <a:rPr lang="es-ES_tradnl" sz="2200" dirty="0" smtClean="0">
                <a:solidFill>
                  <a:schemeClr val="tx1"/>
                </a:solidFill>
              </a:rPr>
              <a:t>Ayer, </a:t>
            </a:r>
            <a:r>
              <a:rPr lang="en-US" sz="2200" dirty="0">
                <a:solidFill>
                  <a:schemeClr val="tx1"/>
                </a:solidFill>
              </a:rPr>
              <a:t>in his book </a:t>
            </a:r>
            <a:r>
              <a:rPr lang="en-US" sz="2200" i="1" dirty="0">
                <a:solidFill>
                  <a:schemeClr val="tx1"/>
                </a:solidFill>
              </a:rPr>
              <a:t>Language, Truth and </a:t>
            </a:r>
            <a:r>
              <a:rPr lang="en-US" sz="2200" i="1" dirty="0" smtClean="0">
                <a:solidFill>
                  <a:schemeClr val="tx1"/>
                </a:solidFill>
              </a:rPr>
              <a:t>Logic</a:t>
            </a:r>
            <a:r>
              <a:rPr lang="en-US" sz="2200" dirty="0">
                <a:solidFill>
                  <a:schemeClr val="tx1"/>
                </a:solidFill>
              </a:rPr>
              <a:t> </a:t>
            </a:r>
            <a:r>
              <a:rPr lang="en-US" sz="2200" dirty="0" smtClean="0">
                <a:solidFill>
                  <a:schemeClr val="tx1"/>
                </a:solidFill>
              </a:rPr>
              <a:t>(published </a:t>
            </a:r>
            <a:r>
              <a:rPr lang="en-US" sz="2200" dirty="0">
                <a:solidFill>
                  <a:schemeClr val="tx1"/>
                </a:solidFill>
              </a:rPr>
              <a:t>in 1935 when he was just 25 years </a:t>
            </a:r>
            <a:r>
              <a:rPr lang="en-US" sz="2200" dirty="0" smtClean="0">
                <a:solidFill>
                  <a:schemeClr val="tx1"/>
                </a:solidFill>
              </a:rPr>
              <a:t>old), </a:t>
            </a:r>
            <a:r>
              <a:rPr lang="en-US" sz="2200" dirty="0">
                <a:solidFill>
                  <a:schemeClr val="tx1"/>
                </a:solidFill>
              </a:rPr>
              <a:t>stated briefly that there are only two kinds of meaningful statements:</a:t>
            </a:r>
            <a:endParaRPr lang="en-GB" sz="2200" dirty="0">
              <a:solidFill>
                <a:schemeClr val="tx1"/>
              </a:solidFill>
            </a:endParaRPr>
          </a:p>
          <a:p>
            <a:pPr>
              <a:buClrTx/>
            </a:pPr>
            <a:r>
              <a:rPr lang="en-US" sz="2200" b="1" dirty="0" smtClean="0">
                <a:solidFill>
                  <a:schemeClr val="tx1"/>
                </a:solidFill>
              </a:rPr>
              <a:t>analytic </a:t>
            </a:r>
            <a:r>
              <a:rPr lang="en-US" sz="2200" b="1" dirty="0">
                <a:solidFill>
                  <a:schemeClr val="tx1"/>
                </a:solidFill>
              </a:rPr>
              <a:t>statements</a:t>
            </a:r>
            <a:r>
              <a:rPr lang="en-US" sz="2200" dirty="0">
                <a:solidFill>
                  <a:schemeClr val="tx1"/>
                </a:solidFill>
              </a:rPr>
              <a:t> </a:t>
            </a:r>
            <a:r>
              <a:rPr lang="en-US" sz="2200" dirty="0" smtClean="0">
                <a:solidFill>
                  <a:schemeClr val="tx1"/>
                </a:solidFill>
              </a:rPr>
              <a:t>– </a:t>
            </a:r>
            <a:r>
              <a:rPr lang="en-US" sz="2200" dirty="0">
                <a:solidFill>
                  <a:schemeClr val="tx1"/>
                </a:solidFill>
              </a:rPr>
              <a:t>the truth or falsity of the statement can be determined simply by understanding the terms that occur in them (e.g. </a:t>
            </a:r>
            <a:r>
              <a:rPr lang="en-US" sz="2200" dirty="0" smtClean="0">
                <a:solidFill>
                  <a:schemeClr val="tx1"/>
                </a:solidFill>
              </a:rPr>
              <a:t>‘all </a:t>
            </a:r>
            <a:r>
              <a:rPr lang="en-US" sz="2200" dirty="0">
                <a:solidFill>
                  <a:schemeClr val="tx1"/>
                </a:solidFill>
              </a:rPr>
              <a:t>bachelors are unmarried </a:t>
            </a:r>
            <a:r>
              <a:rPr lang="en-US" sz="2200" dirty="0" smtClean="0">
                <a:solidFill>
                  <a:schemeClr val="tx1"/>
                </a:solidFill>
              </a:rPr>
              <a:t>men’)</a:t>
            </a:r>
            <a:r>
              <a:rPr lang="en-US" sz="2200" dirty="0">
                <a:solidFill>
                  <a:schemeClr val="tx1"/>
                </a:solidFill>
              </a:rPr>
              <a:t>. Examples of analytic statements are statements of mathematics or logic.</a:t>
            </a:r>
            <a:endParaRPr lang="en-GB" sz="2200" dirty="0">
              <a:solidFill>
                <a:schemeClr val="tx1"/>
              </a:solidFill>
            </a:endParaRPr>
          </a:p>
          <a:p>
            <a:pPr lvl="0">
              <a:buClrTx/>
            </a:pPr>
            <a:r>
              <a:rPr lang="en-US" sz="2200" b="1" dirty="0">
                <a:solidFill>
                  <a:schemeClr val="tx1"/>
                </a:solidFill>
              </a:rPr>
              <a:t>synthetic statements</a:t>
            </a:r>
            <a:r>
              <a:rPr lang="en-US" sz="2200" dirty="0">
                <a:solidFill>
                  <a:schemeClr val="tx1"/>
                </a:solidFill>
              </a:rPr>
              <a:t> </a:t>
            </a:r>
            <a:r>
              <a:rPr lang="en-US" sz="2200" dirty="0" smtClean="0">
                <a:solidFill>
                  <a:schemeClr val="tx1"/>
                </a:solidFill>
              </a:rPr>
              <a:t>– </a:t>
            </a:r>
            <a:r>
              <a:rPr lang="en-US" sz="2200" dirty="0">
                <a:solidFill>
                  <a:schemeClr val="tx1"/>
                </a:solidFill>
              </a:rPr>
              <a:t>the truth or falsity of the statement can be determined by checking to establish the facts either way. Examples of synthetic statements are statements of science, history and ordinary life</a:t>
            </a:r>
            <a:r>
              <a:rPr lang="en-US" sz="2200" dirty="0"/>
              <a:t>.</a:t>
            </a:r>
            <a:endParaRPr lang="en-GB" sz="2200" dirty="0"/>
          </a:p>
        </p:txBody>
      </p:sp>
    </p:spTree>
    <p:extLst>
      <p:ext uri="{BB962C8B-B14F-4D97-AF65-F5344CB8AC3E}">
        <p14:creationId xmlns:p14="http://schemas.microsoft.com/office/powerpoint/2010/main" xmlns="" val="375252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10600" cy="1066800"/>
          </a:xfrm>
        </p:spPr>
        <p:txBody>
          <a:bodyPr/>
          <a:lstStyle/>
          <a:p>
            <a:r>
              <a:rPr lang="en-US" dirty="0"/>
              <a:t>Emotivism </a:t>
            </a:r>
            <a:r>
              <a:rPr lang="en-US" dirty="0" smtClean="0"/>
              <a:t>– </a:t>
            </a:r>
            <a:r>
              <a:rPr lang="en-US" dirty="0"/>
              <a:t>A.J. </a:t>
            </a:r>
            <a:r>
              <a:rPr lang="es-ES_tradnl" dirty="0" smtClean="0"/>
              <a:t>Ayer</a:t>
            </a:r>
            <a:endParaRPr lang="en-GB" dirty="0"/>
          </a:p>
        </p:txBody>
      </p:sp>
      <p:sp>
        <p:nvSpPr>
          <p:cNvPr id="5" name="Content Placeholder 4"/>
          <p:cNvSpPr>
            <a:spLocks noGrp="1"/>
          </p:cNvSpPr>
          <p:nvPr>
            <p:ph idx="1"/>
          </p:nvPr>
        </p:nvSpPr>
        <p:spPr/>
        <p:txBody>
          <a:bodyPr/>
          <a:lstStyle/>
          <a:p>
            <a:endParaRPr lang="en-GB" dirty="0"/>
          </a:p>
        </p:txBody>
      </p:sp>
      <p:pic>
        <p:nvPicPr>
          <p:cNvPr id="3074" name="Picture 2" descr="P:\Frontlist Production Teams\Humanities\Live Projects\Anna\OCR Religious Ethics 3e\WEBSITE MATERIAL\OCR Jpeg files\OCR Religious 11.09.jpg"/>
          <p:cNvPicPr>
            <a:picLocks noChangeAspect="1" noChangeArrowheads="1"/>
          </p:cNvPicPr>
          <p:nvPr/>
        </p:nvPicPr>
        <p:blipFill>
          <a:blip r:embed="rId2" cstate="print"/>
          <a:srcRect/>
          <a:stretch>
            <a:fillRect/>
          </a:stretch>
        </p:blipFill>
        <p:spPr bwMode="auto">
          <a:xfrm>
            <a:off x="3851920" y="1340768"/>
            <a:ext cx="2144481" cy="5152644"/>
          </a:xfrm>
          <a:prstGeom prst="rect">
            <a:avLst/>
          </a:prstGeom>
          <a:noFill/>
        </p:spPr>
      </p:pic>
    </p:spTree>
    <p:extLst>
      <p:ext uri="{BB962C8B-B14F-4D97-AF65-F5344CB8AC3E}">
        <p14:creationId xmlns:p14="http://schemas.microsoft.com/office/powerpoint/2010/main" xmlns="" val="217609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10600" cy="1066800"/>
          </a:xfrm>
        </p:spPr>
        <p:txBody>
          <a:bodyPr/>
          <a:lstStyle/>
          <a:p>
            <a:r>
              <a:rPr lang="en-US" dirty="0"/>
              <a:t>Emotivism </a:t>
            </a:r>
            <a:r>
              <a:rPr lang="en-US" dirty="0" smtClean="0"/>
              <a:t>– </a:t>
            </a:r>
            <a:r>
              <a:rPr lang="en-US" dirty="0"/>
              <a:t>C.L. </a:t>
            </a:r>
            <a:r>
              <a:rPr lang="en-US" dirty="0" smtClean="0"/>
              <a:t>Stevenson</a:t>
            </a:r>
            <a:endParaRPr lang="en-GB" dirty="0"/>
          </a:p>
        </p:txBody>
      </p:sp>
      <p:sp>
        <p:nvSpPr>
          <p:cNvPr id="3" name="Content Placeholder 2"/>
          <p:cNvSpPr>
            <a:spLocks noGrp="1"/>
          </p:cNvSpPr>
          <p:nvPr>
            <p:ph idx="1"/>
          </p:nvPr>
        </p:nvSpPr>
        <p:spPr>
          <a:xfrm>
            <a:off x="251520" y="1412776"/>
            <a:ext cx="8568952" cy="4464496"/>
          </a:xfrm>
        </p:spPr>
        <p:txBody>
          <a:bodyPr/>
          <a:lstStyle/>
          <a:p>
            <a:pPr>
              <a:buClrTx/>
            </a:pPr>
            <a:r>
              <a:rPr lang="en-US" dirty="0">
                <a:solidFill>
                  <a:schemeClr val="tx1"/>
                </a:solidFill>
              </a:rPr>
              <a:t>C.L. Stevenson gave a more detailed version of emotivism in his book </a:t>
            </a:r>
            <a:r>
              <a:rPr lang="en-US" i="1" dirty="0">
                <a:solidFill>
                  <a:schemeClr val="tx1"/>
                </a:solidFill>
              </a:rPr>
              <a:t>Ethics and Language </a:t>
            </a:r>
            <a:r>
              <a:rPr lang="en-US" dirty="0">
                <a:solidFill>
                  <a:schemeClr val="tx1"/>
                </a:solidFill>
              </a:rPr>
              <a:t>(1944). </a:t>
            </a:r>
            <a:endParaRPr lang="en-US" dirty="0" smtClean="0">
              <a:solidFill>
                <a:schemeClr val="tx1"/>
              </a:solidFill>
            </a:endParaRPr>
          </a:p>
          <a:p>
            <a:pPr>
              <a:buClrTx/>
            </a:pPr>
            <a:r>
              <a:rPr lang="en-US" dirty="0" smtClean="0">
                <a:solidFill>
                  <a:schemeClr val="tx1"/>
                </a:solidFill>
              </a:rPr>
              <a:t>Stevenson </a:t>
            </a:r>
            <a:r>
              <a:rPr lang="en-US" dirty="0">
                <a:solidFill>
                  <a:schemeClr val="tx1"/>
                </a:solidFill>
              </a:rPr>
              <a:t>did not use the verification principle, but discussed the emotive meaning of words </a:t>
            </a:r>
            <a:r>
              <a:rPr lang="en-US" dirty="0" smtClean="0">
                <a:solidFill>
                  <a:schemeClr val="tx1"/>
                </a:solidFill>
              </a:rPr>
              <a:t>– </a:t>
            </a:r>
            <a:r>
              <a:rPr lang="en-US" dirty="0">
                <a:solidFill>
                  <a:schemeClr val="tx1"/>
                </a:solidFill>
              </a:rPr>
              <a:t>many moral terms (</a:t>
            </a:r>
            <a:r>
              <a:rPr lang="en-US" dirty="0" smtClean="0">
                <a:solidFill>
                  <a:schemeClr val="tx1"/>
                </a:solidFill>
              </a:rPr>
              <a:t>e.g. ‘honesty’, ‘respect’, ‘steal’, ‘murder’) </a:t>
            </a:r>
            <a:r>
              <a:rPr lang="en-US" dirty="0">
                <a:solidFill>
                  <a:schemeClr val="tx1"/>
                </a:solidFill>
              </a:rPr>
              <a:t>are both descriptive and emotive, expressing also what we feel about them. </a:t>
            </a:r>
            <a:endParaRPr lang="en-US" dirty="0" smtClean="0">
              <a:solidFill>
                <a:schemeClr val="tx1"/>
              </a:solidFill>
            </a:endParaRPr>
          </a:p>
          <a:p>
            <a:pPr>
              <a:buClrTx/>
            </a:pPr>
            <a:r>
              <a:rPr lang="en-US" dirty="0" smtClean="0">
                <a:solidFill>
                  <a:schemeClr val="tx1"/>
                </a:solidFill>
              </a:rPr>
              <a:t>So </a:t>
            </a:r>
            <a:r>
              <a:rPr lang="en-US" dirty="0">
                <a:solidFill>
                  <a:schemeClr val="tx1"/>
                </a:solidFill>
              </a:rPr>
              <a:t>when an individual is making a moral </a:t>
            </a:r>
            <a:r>
              <a:rPr lang="en-US" dirty="0" err="1">
                <a:solidFill>
                  <a:schemeClr val="tx1"/>
                </a:solidFill>
              </a:rPr>
              <a:t>judgement</a:t>
            </a:r>
            <a:r>
              <a:rPr lang="en-US" dirty="0">
                <a:solidFill>
                  <a:schemeClr val="tx1"/>
                </a:solidFill>
              </a:rPr>
              <a:t> </a:t>
            </a:r>
            <a:r>
              <a:rPr lang="en-US" dirty="0" smtClean="0">
                <a:solidFill>
                  <a:schemeClr val="tx1"/>
                </a:solidFill>
              </a:rPr>
              <a:t>they are not </a:t>
            </a:r>
            <a:r>
              <a:rPr lang="en-US" dirty="0">
                <a:solidFill>
                  <a:schemeClr val="tx1"/>
                </a:solidFill>
              </a:rPr>
              <a:t>only giving vent to </a:t>
            </a:r>
            <a:r>
              <a:rPr lang="en-US" dirty="0" smtClean="0">
                <a:solidFill>
                  <a:schemeClr val="tx1"/>
                </a:solidFill>
              </a:rPr>
              <a:t>their </a:t>
            </a:r>
            <a:r>
              <a:rPr lang="en-US" dirty="0">
                <a:solidFill>
                  <a:schemeClr val="tx1"/>
                </a:solidFill>
              </a:rPr>
              <a:t>feelings, but </a:t>
            </a:r>
            <a:r>
              <a:rPr lang="en-US" dirty="0" smtClean="0">
                <a:solidFill>
                  <a:schemeClr val="tx1"/>
                </a:solidFill>
              </a:rPr>
              <a:t>they are </a:t>
            </a:r>
            <a:r>
              <a:rPr lang="en-US" dirty="0">
                <a:solidFill>
                  <a:schemeClr val="tx1"/>
                </a:solidFill>
              </a:rPr>
              <a:t>also trying to influence </a:t>
            </a:r>
            <a:r>
              <a:rPr lang="en-US" dirty="0" smtClean="0">
                <a:solidFill>
                  <a:schemeClr val="tx1"/>
                </a:solidFill>
              </a:rPr>
              <a:t>others’ </a:t>
            </a:r>
            <a:r>
              <a:rPr lang="en-US" dirty="0">
                <a:solidFill>
                  <a:schemeClr val="tx1"/>
                </a:solidFill>
              </a:rPr>
              <a:t>attitudes. </a:t>
            </a:r>
            <a:endParaRPr lang="en-GB" dirty="0">
              <a:solidFill>
                <a:schemeClr val="tx1"/>
              </a:solidFill>
            </a:endParaRPr>
          </a:p>
        </p:txBody>
      </p:sp>
    </p:spTree>
    <p:extLst>
      <p:ext uri="{BB962C8B-B14F-4D97-AF65-F5344CB8AC3E}">
        <p14:creationId xmlns:p14="http://schemas.microsoft.com/office/powerpoint/2010/main" xmlns="" val="90640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10600" cy="1066800"/>
          </a:xfrm>
        </p:spPr>
        <p:txBody>
          <a:bodyPr/>
          <a:lstStyle/>
          <a:p>
            <a:r>
              <a:rPr lang="en-US" dirty="0"/>
              <a:t>Emotivism </a:t>
            </a:r>
            <a:r>
              <a:rPr lang="en-US" dirty="0" smtClean="0"/>
              <a:t>– </a:t>
            </a:r>
            <a:r>
              <a:rPr lang="en-US" dirty="0"/>
              <a:t>C.L. </a:t>
            </a:r>
            <a:r>
              <a:rPr lang="en-US" dirty="0" smtClean="0"/>
              <a:t>Stevenson</a:t>
            </a:r>
            <a:endParaRPr lang="en-GB" dirty="0"/>
          </a:p>
        </p:txBody>
      </p:sp>
      <p:sp>
        <p:nvSpPr>
          <p:cNvPr id="5" name="Content Placeholder 4"/>
          <p:cNvSpPr>
            <a:spLocks noGrp="1"/>
          </p:cNvSpPr>
          <p:nvPr>
            <p:ph idx="1"/>
          </p:nvPr>
        </p:nvSpPr>
        <p:spPr>
          <a:xfrm>
            <a:off x="406400" y="1052736"/>
            <a:ext cx="8205788" cy="4872781"/>
          </a:xfrm>
        </p:spPr>
        <p:txBody>
          <a:bodyPr/>
          <a:lstStyle/>
          <a:p>
            <a:endParaRPr lang="en-GB" dirty="0"/>
          </a:p>
        </p:txBody>
      </p:sp>
      <p:pic>
        <p:nvPicPr>
          <p:cNvPr id="2051" name="Picture 3" descr="P:\Frontlist Production Teams\Humanities\Live Projects\Anna\OCR Religious Ethics 3e\WEBSITE MATERIAL\OCR Jpeg files\OCR Religious 11.10.jpg"/>
          <p:cNvPicPr>
            <a:picLocks noChangeAspect="1" noChangeArrowheads="1"/>
          </p:cNvPicPr>
          <p:nvPr/>
        </p:nvPicPr>
        <p:blipFill>
          <a:blip r:embed="rId2" cstate="print"/>
          <a:srcRect/>
          <a:stretch>
            <a:fillRect/>
          </a:stretch>
        </p:blipFill>
        <p:spPr bwMode="auto">
          <a:xfrm>
            <a:off x="3851919" y="1340768"/>
            <a:ext cx="2144481" cy="5152644"/>
          </a:xfrm>
          <a:prstGeom prst="rect">
            <a:avLst/>
          </a:prstGeom>
          <a:noFill/>
        </p:spPr>
      </p:pic>
    </p:spTree>
    <p:extLst>
      <p:ext uri="{BB962C8B-B14F-4D97-AF65-F5344CB8AC3E}">
        <p14:creationId xmlns:p14="http://schemas.microsoft.com/office/powerpoint/2010/main" xmlns="" val="181370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610600" cy="1066800"/>
          </a:xfrm>
        </p:spPr>
        <p:txBody>
          <a:bodyPr/>
          <a:lstStyle/>
          <a:p>
            <a:r>
              <a:rPr lang="en-US" dirty="0"/>
              <a:t>Criticisms of </a:t>
            </a:r>
            <a:r>
              <a:rPr lang="en-US" dirty="0" smtClean="0"/>
              <a:t>emotivism</a:t>
            </a:r>
            <a:endParaRPr lang="en-GB" dirty="0"/>
          </a:p>
        </p:txBody>
      </p:sp>
      <p:sp>
        <p:nvSpPr>
          <p:cNvPr id="3" name="Content Placeholder 2"/>
          <p:cNvSpPr>
            <a:spLocks noGrp="1"/>
          </p:cNvSpPr>
          <p:nvPr>
            <p:ph idx="1"/>
          </p:nvPr>
        </p:nvSpPr>
        <p:spPr>
          <a:xfrm>
            <a:off x="323528" y="1124744"/>
            <a:ext cx="8496944" cy="4752528"/>
          </a:xfrm>
        </p:spPr>
        <p:txBody>
          <a:bodyPr/>
          <a:lstStyle/>
          <a:p>
            <a:pPr>
              <a:buClrTx/>
            </a:pPr>
            <a:r>
              <a:rPr lang="en-US" dirty="0">
                <a:solidFill>
                  <a:schemeClr val="tx1"/>
                </a:solidFill>
              </a:rPr>
              <a:t>When </a:t>
            </a:r>
            <a:r>
              <a:rPr lang="en-US" dirty="0" err="1">
                <a:solidFill>
                  <a:schemeClr val="tx1"/>
                </a:solidFill>
              </a:rPr>
              <a:t>criticising</a:t>
            </a:r>
            <a:r>
              <a:rPr lang="en-US" dirty="0">
                <a:solidFill>
                  <a:schemeClr val="tx1"/>
                </a:solidFill>
              </a:rPr>
              <a:t> emotivism, it is important to remember that it does not purport to be an ethical theory, but is simply an analysis of the nature and content of ethical language. </a:t>
            </a:r>
            <a:endParaRPr lang="en-US" dirty="0" smtClean="0">
              <a:solidFill>
                <a:schemeClr val="tx1"/>
              </a:solidFill>
            </a:endParaRPr>
          </a:p>
          <a:p>
            <a:pPr>
              <a:buClrTx/>
            </a:pPr>
            <a:r>
              <a:rPr lang="en-US" dirty="0" smtClean="0">
                <a:solidFill>
                  <a:schemeClr val="tx1"/>
                </a:solidFill>
              </a:rPr>
              <a:t>It </a:t>
            </a:r>
            <a:r>
              <a:rPr lang="en-US" dirty="0">
                <a:solidFill>
                  <a:schemeClr val="tx1"/>
                </a:solidFill>
              </a:rPr>
              <a:t>starts from the basis of logical positivism and so removes any factual content from ethical </a:t>
            </a:r>
            <a:r>
              <a:rPr lang="en-US" dirty="0" smtClean="0">
                <a:solidFill>
                  <a:schemeClr val="tx1"/>
                </a:solidFill>
              </a:rPr>
              <a:t>language. </a:t>
            </a:r>
            <a:endParaRPr lang="en-GB" dirty="0">
              <a:solidFill>
                <a:schemeClr val="tx1"/>
              </a:solidFill>
            </a:endParaRPr>
          </a:p>
          <a:p>
            <a:pPr>
              <a:buClrTx/>
            </a:pPr>
            <a:r>
              <a:rPr lang="en-US" dirty="0" smtClean="0">
                <a:solidFill>
                  <a:schemeClr val="tx1"/>
                </a:solidFill>
              </a:rPr>
              <a:t>However</a:t>
            </a:r>
            <a:r>
              <a:rPr lang="en-US" dirty="0">
                <a:solidFill>
                  <a:schemeClr val="tx1"/>
                </a:solidFill>
              </a:rPr>
              <a:t>, as </a:t>
            </a:r>
            <a:r>
              <a:rPr lang="en-US" dirty="0" err="1">
                <a:solidFill>
                  <a:schemeClr val="tx1"/>
                </a:solidFill>
              </a:rPr>
              <a:t>Rachels</a:t>
            </a:r>
            <a:r>
              <a:rPr lang="en-US" dirty="0">
                <a:solidFill>
                  <a:schemeClr val="tx1"/>
                </a:solidFill>
              </a:rPr>
              <a:t> points out, moral </a:t>
            </a:r>
            <a:r>
              <a:rPr lang="en-US" dirty="0" err="1">
                <a:solidFill>
                  <a:schemeClr val="tx1"/>
                </a:solidFill>
              </a:rPr>
              <a:t>judgements</a:t>
            </a:r>
            <a:r>
              <a:rPr lang="en-US" dirty="0">
                <a:solidFill>
                  <a:schemeClr val="tx1"/>
                </a:solidFill>
              </a:rPr>
              <a:t> appeal to reason; they are not just expressions of feeling. </a:t>
            </a:r>
            <a:endParaRPr lang="en-US" dirty="0" smtClean="0">
              <a:solidFill>
                <a:schemeClr val="tx1"/>
              </a:solidFill>
            </a:endParaRPr>
          </a:p>
          <a:p>
            <a:pPr>
              <a:buClrTx/>
            </a:pPr>
            <a:r>
              <a:rPr lang="en-US" dirty="0" smtClean="0">
                <a:solidFill>
                  <a:schemeClr val="tx1"/>
                </a:solidFill>
              </a:rPr>
              <a:t>So </a:t>
            </a:r>
            <a:r>
              <a:rPr lang="en-US" dirty="0">
                <a:solidFill>
                  <a:schemeClr val="tx1"/>
                </a:solidFill>
              </a:rPr>
              <a:t>whereas the statement </a:t>
            </a:r>
            <a:r>
              <a:rPr lang="en-US" dirty="0" smtClean="0">
                <a:solidFill>
                  <a:schemeClr val="tx1"/>
                </a:solidFill>
              </a:rPr>
              <a:t>‘I </a:t>
            </a:r>
            <a:r>
              <a:rPr lang="en-US" dirty="0">
                <a:solidFill>
                  <a:schemeClr val="tx1"/>
                </a:solidFill>
              </a:rPr>
              <a:t>like orange </a:t>
            </a:r>
            <a:r>
              <a:rPr lang="en-US" dirty="0" err="1" smtClean="0">
                <a:solidFill>
                  <a:schemeClr val="tx1"/>
                </a:solidFill>
              </a:rPr>
              <a:t>Smarties’</a:t>
            </a:r>
            <a:r>
              <a:rPr lang="en-US" dirty="0" smtClean="0">
                <a:solidFill>
                  <a:schemeClr val="tx1"/>
                </a:solidFill>
              </a:rPr>
              <a:t> </a:t>
            </a:r>
            <a:r>
              <a:rPr lang="en-US" dirty="0">
                <a:solidFill>
                  <a:schemeClr val="tx1"/>
                </a:solidFill>
              </a:rPr>
              <a:t>needs no reason, moral </a:t>
            </a:r>
            <a:r>
              <a:rPr lang="en-US" dirty="0" err="1">
                <a:solidFill>
                  <a:schemeClr val="tx1"/>
                </a:solidFill>
              </a:rPr>
              <a:t>judgements</a:t>
            </a:r>
            <a:r>
              <a:rPr lang="en-US" dirty="0">
                <a:solidFill>
                  <a:schemeClr val="tx1"/>
                </a:solidFill>
              </a:rPr>
              <a:t> do, or else they are arbitrary.</a:t>
            </a:r>
            <a:endParaRPr lang="en-GB" dirty="0">
              <a:solidFill>
                <a:schemeClr val="tx1"/>
              </a:solidFill>
            </a:endParaRPr>
          </a:p>
        </p:txBody>
      </p:sp>
    </p:spTree>
    <p:extLst>
      <p:ext uri="{BB962C8B-B14F-4D97-AF65-F5344CB8AC3E}">
        <p14:creationId xmlns:p14="http://schemas.microsoft.com/office/powerpoint/2010/main" xmlns="" val="991561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Prescriptivism </a:t>
            </a:r>
            <a:r>
              <a:rPr lang="en-US" dirty="0" smtClean="0"/>
              <a:t>– </a:t>
            </a:r>
            <a:r>
              <a:rPr lang="en-US" dirty="0"/>
              <a:t>R.M. </a:t>
            </a:r>
            <a:r>
              <a:rPr lang="en-US" dirty="0" smtClean="0"/>
              <a:t>Hare</a:t>
            </a:r>
            <a:endParaRPr lang="en-GB" dirty="0"/>
          </a:p>
        </p:txBody>
      </p:sp>
      <p:sp>
        <p:nvSpPr>
          <p:cNvPr id="3" name="Content Placeholder 2"/>
          <p:cNvSpPr>
            <a:spLocks noGrp="1"/>
          </p:cNvSpPr>
          <p:nvPr>
            <p:ph idx="1"/>
          </p:nvPr>
        </p:nvSpPr>
        <p:spPr/>
        <p:txBody>
          <a:bodyPr/>
          <a:lstStyle/>
          <a:p>
            <a:pPr>
              <a:buClrTx/>
            </a:pPr>
            <a:r>
              <a:rPr lang="en-US" dirty="0">
                <a:solidFill>
                  <a:schemeClr val="tx1"/>
                </a:solidFill>
              </a:rPr>
              <a:t>Both </a:t>
            </a:r>
            <a:r>
              <a:rPr lang="es-ES_tradnl" dirty="0">
                <a:solidFill>
                  <a:schemeClr val="tx1"/>
                </a:solidFill>
              </a:rPr>
              <a:t>Ayer </a:t>
            </a:r>
            <a:r>
              <a:rPr lang="en-US" dirty="0">
                <a:solidFill>
                  <a:schemeClr val="tx1"/>
                </a:solidFill>
              </a:rPr>
              <a:t>and Stevenson based their views on the distinction between facts and values, which </a:t>
            </a:r>
            <a:r>
              <a:rPr lang="de-DE" dirty="0">
                <a:solidFill>
                  <a:schemeClr val="tx1"/>
                </a:solidFill>
              </a:rPr>
              <a:t>Hume </a:t>
            </a:r>
            <a:r>
              <a:rPr lang="en-US" dirty="0">
                <a:solidFill>
                  <a:schemeClr val="tx1"/>
                </a:solidFill>
              </a:rPr>
              <a:t>had already claimed made it impossible to deduce a prescriptive statement (</a:t>
            </a:r>
            <a:r>
              <a:rPr lang="en-US" dirty="0" smtClean="0">
                <a:solidFill>
                  <a:schemeClr val="tx1"/>
                </a:solidFill>
              </a:rPr>
              <a:t>an ‘ought’) </a:t>
            </a:r>
            <a:r>
              <a:rPr lang="en-US" dirty="0">
                <a:solidFill>
                  <a:schemeClr val="tx1"/>
                </a:solidFill>
              </a:rPr>
              <a:t>from a descriptive statement (an </a:t>
            </a:r>
            <a:r>
              <a:rPr lang="en-US" dirty="0" smtClean="0">
                <a:solidFill>
                  <a:schemeClr val="tx1"/>
                </a:solidFill>
              </a:rPr>
              <a:t>‘is’). </a:t>
            </a:r>
          </a:p>
          <a:p>
            <a:pPr>
              <a:buClrTx/>
            </a:pPr>
            <a:r>
              <a:rPr lang="en-US" dirty="0" smtClean="0">
                <a:solidFill>
                  <a:schemeClr val="tx1"/>
                </a:solidFill>
              </a:rPr>
              <a:t>Hare </a:t>
            </a:r>
            <a:r>
              <a:rPr lang="en-US" dirty="0">
                <a:solidFill>
                  <a:schemeClr val="tx1"/>
                </a:solidFill>
              </a:rPr>
              <a:t>attacked this distinction and attempted to show that ethical language is essentially </a:t>
            </a:r>
            <a:r>
              <a:rPr lang="en-US" b="1" dirty="0">
                <a:solidFill>
                  <a:schemeClr val="tx1"/>
                </a:solidFill>
              </a:rPr>
              <a:t>prescriptive</a:t>
            </a:r>
            <a:r>
              <a:rPr lang="en-US" dirty="0">
                <a:solidFill>
                  <a:schemeClr val="tx1"/>
                </a:solidFill>
              </a:rPr>
              <a:t>; the role of ethical statements is to say what </a:t>
            </a:r>
            <a:r>
              <a:rPr lang="en-US" i="1" dirty="0">
                <a:solidFill>
                  <a:schemeClr val="tx1"/>
                </a:solidFill>
              </a:rPr>
              <a:t>ought </a:t>
            </a:r>
            <a:r>
              <a:rPr lang="en-US" dirty="0">
                <a:solidFill>
                  <a:schemeClr val="tx1"/>
                </a:solidFill>
              </a:rPr>
              <a:t>to be done and such prescriptions are moral because they are </a:t>
            </a:r>
            <a:r>
              <a:rPr lang="en-US" i="1" dirty="0">
                <a:solidFill>
                  <a:schemeClr val="tx1"/>
                </a:solidFill>
              </a:rPr>
              <a:t>universal</a:t>
            </a:r>
            <a:r>
              <a:rPr lang="en-US" dirty="0">
                <a:solidFill>
                  <a:schemeClr val="tx1"/>
                </a:solidFill>
              </a:rPr>
              <a:t>.</a:t>
            </a:r>
            <a:endParaRPr lang="en-GB" dirty="0">
              <a:solidFill>
                <a:schemeClr val="tx1"/>
              </a:solidFill>
            </a:endParaRPr>
          </a:p>
          <a:p>
            <a:endParaRPr lang="en-GB" dirty="0"/>
          </a:p>
        </p:txBody>
      </p:sp>
    </p:spTree>
    <p:extLst>
      <p:ext uri="{BB962C8B-B14F-4D97-AF65-F5344CB8AC3E}">
        <p14:creationId xmlns:p14="http://schemas.microsoft.com/office/powerpoint/2010/main" xmlns="" val="76339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88640"/>
            <a:ext cx="8610600" cy="1080120"/>
          </a:xfrm>
        </p:spPr>
        <p:txBody>
          <a:bodyPr/>
          <a:lstStyle/>
          <a:p>
            <a:r>
              <a:rPr lang="en-US" dirty="0"/>
              <a:t>What is </a:t>
            </a:r>
            <a:r>
              <a:rPr lang="en-US" dirty="0" smtClean="0"/>
              <a:t>meta-ethics</a:t>
            </a:r>
            <a:r>
              <a:rPr lang="en-US" dirty="0"/>
              <a:t>?</a:t>
            </a:r>
            <a:endParaRPr lang="en-GB" dirty="0"/>
          </a:p>
        </p:txBody>
      </p:sp>
      <p:sp>
        <p:nvSpPr>
          <p:cNvPr id="4099" name="Rectangle 3"/>
          <p:cNvSpPr>
            <a:spLocks noGrp="1" noChangeArrowheads="1"/>
          </p:cNvSpPr>
          <p:nvPr>
            <p:ph type="body" idx="1"/>
          </p:nvPr>
        </p:nvSpPr>
        <p:spPr>
          <a:xfrm>
            <a:off x="406400" y="1268760"/>
            <a:ext cx="8205788" cy="4522440"/>
          </a:xfrm>
        </p:spPr>
        <p:txBody>
          <a:bodyPr/>
          <a:lstStyle/>
          <a:p>
            <a:pPr>
              <a:buClrTx/>
            </a:pPr>
            <a:r>
              <a:rPr lang="en-US" sz="2200" dirty="0">
                <a:solidFill>
                  <a:schemeClr val="tx1"/>
                </a:solidFill>
              </a:rPr>
              <a:t>You often hear people say something is </a:t>
            </a:r>
            <a:r>
              <a:rPr lang="en-US" sz="2200" dirty="0" smtClean="0">
                <a:solidFill>
                  <a:schemeClr val="tx1"/>
                </a:solidFill>
              </a:rPr>
              <a:t>‘good’ </a:t>
            </a:r>
            <a:r>
              <a:rPr lang="en-US" sz="2200" dirty="0">
                <a:solidFill>
                  <a:schemeClr val="tx1"/>
                </a:solidFill>
              </a:rPr>
              <a:t>or </a:t>
            </a:r>
            <a:r>
              <a:rPr lang="en-US" sz="2200" dirty="0" smtClean="0">
                <a:solidFill>
                  <a:schemeClr val="tx1"/>
                </a:solidFill>
              </a:rPr>
              <a:t>‘bad’ </a:t>
            </a:r>
            <a:r>
              <a:rPr lang="en-US" sz="2200" dirty="0">
                <a:solidFill>
                  <a:schemeClr val="tx1"/>
                </a:solidFill>
              </a:rPr>
              <a:t>or </a:t>
            </a:r>
            <a:r>
              <a:rPr lang="en-US" sz="2200" dirty="0" smtClean="0">
                <a:solidFill>
                  <a:schemeClr val="tx1"/>
                </a:solidFill>
              </a:rPr>
              <a:t>‘right’ </a:t>
            </a:r>
            <a:r>
              <a:rPr lang="en-US" sz="2200" dirty="0">
                <a:solidFill>
                  <a:schemeClr val="tx1"/>
                </a:solidFill>
              </a:rPr>
              <a:t>or `</a:t>
            </a:r>
            <a:r>
              <a:rPr lang="en-US" sz="2200" dirty="0" smtClean="0">
                <a:solidFill>
                  <a:schemeClr val="tx1"/>
                </a:solidFill>
              </a:rPr>
              <a:t>wrong’ – </a:t>
            </a:r>
            <a:r>
              <a:rPr lang="en-US" sz="2200" dirty="0">
                <a:solidFill>
                  <a:schemeClr val="tx1"/>
                </a:solidFill>
              </a:rPr>
              <a:t>but what do they mean? </a:t>
            </a:r>
            <a:endParaRPr lang="en-US" sz="2200" dirty="0" smtClean="0">
              <a:solidFill>
                <a:schemeClr val="tx1"/>
              </a:solidFill>
            </a:endParaRPr>
          </a:p>
          <a:p>
            <a:pPr>
              <a:buClrTx/>
            </a:pPr>
            <a:r>
              <a:rPr lang="en-US" sz="2200" dirty="0" smtClean="0">
                <a:solidFill>
                  <a:schemeClr val="tx1"/>
                </a:solidFill>
              </a:rPr>
              <a:t>Are </a:t>
            </a:r>
            <a:r>
              <a:rPr lang="en-US" sz="2200" dirty="0">
                <a:solidFill>
                  <a:schemeClr val="tx1"/>
                </a:solidFill>
              </a:rPr>
              <a:t>they simply expressing opinions or are they stating matters of fact? </a:t>
            </a:r>
            <a:endParaRPr lang="en-US" sz="2200" dirty="0" smtClean="0">
              <a:solidFill>
                <a:schemeClr val="tx1"/>
              </a:solidFill>
            </a:endParaRPr>
          </a:p>
          <a:p>
            <a:pPr>
              <a:buClrTx/>
            </a:pPr>
            <a:r>
              <a:rPr lang="en-US" sz="2200" dirty="0" smtClean="0">
                <a:solidFill>
                  <a:schemeClr val="tx1"/>
                </a:solidFill>
              </a:rPr>
              <a:t>Can </a:t>
            </a:r>
            <a:r>
              <a:rPr lang="en-US" sz="2200" dirty="0">
                <a:solidFill>
                  <a:schemeClr val="tx1"/>
                </a:solidFill>
              </a:rPr>
              <a:t>we really tell right from wrong? </a:t>
            </a:r>
            <a:endParaRPr lang="en-US" sz="2200" dirty="0" smtClean="0">
              <a:solidFill>
                <a:schemeClr val="tx1"/>
              </a:solidFill>
            </a:endParaRPr>
          </a:p>
          <a:p>
            <a:pPr>
              <a:buClrTx/>
            </a:pPr>
            <a:r>
              <a:rPr lang="en-US" sz="2200" dirty="0" smtClean="0">
                <a:solidFill>
                  <a:schemeClr val="tx1"/>
                </a:solidFill>
              </a:rPr>
              <a:t>Many </a:t>
            </a:r>
            <a:r>
              <a:rPr lang="en-US" sz="2200" dirty="0">
                <a:solidFill>
                  <a:schemeClr val="tx1"/>
                </a:solidFill>
              </a:rPr>
              <a:t>people would answer this by saying that stating what is believed to be right and wrong is essential for any discussion about our </a:t>
            </a:r>
            <a:r>
              <a:rPr lang="en-US" sz="2200" dirty="0" err="1">
                <a:solidFill>
                  <a:schemeClr val="tx1"/>
                </a:solidFill>
              </a:rPr>
              <a:t>behaviour</a:t>
            </a:r>
            <a:r>
              <a:rPr lang="en-US" sz="2200" dirty="0">
                <a:solidFill>
                  <a:schemeClr val="tx1"/>
                </a:solidFill>
              </a:rPr>
              <a:t>. </a:t>
            </a:r>
            <a:endParaRPr lang="en-US" sz="2200" dirty="0" smtClean="0">
              <a:solidFill>
                <a:schemeClr val="tx1"/>
              </a:solidFill>
            </a:endParaRPr>
          </a:p>
          <a:p>
            <a:pPr>
              <a:buClrTx/>
            </a:pPr>
            <a:r>
              <a:rPr lang="en-US" sz="2200" dirty="0" smtClean="0">
                <a:solidFill>
                  <a:schemeClr val="tx1"/>
                </a:solidFill>
              </a:rPr>
              <a:t>If </a:t>
            </a:r>
            <a:r>
              <a:rPr lang="en-US" sz="2200" dirty="0">
                <a:solidFill>
                  <a:schemeClr val="tx1"/>
                </a:solidFill>
              </a:rPr>
              <a:t>this were not the case then we could never have any </a:t>
            </a:r>
            <a:r>
              <a:rPr lang="en-US" sz="2200" i="1" dirty="0">
                <a:solidFill>
                  <a:schemeClr val="tx1"/>
                </a:solidFill>
              </a:rPr>
              <a:t>meaningful</a:t>
            </a:r>
            <a:r>
              <a:rPr lang="en-US" sz="2200" dirty="0">
                <a:solidFill>
                  <a:schemeClr val="tx1"/>
                </a:solidFill>
              </a:rPr>
              <a:t> discussion about morality. </a:t>
            </a:r>
            <a:endParaRPr lang="en-US" sz="2200" dirty="0" smtClean="0">
              <a:solidFill>
                <a:schemeClr val="tx1"/>
              </a:solidFill>
            </a:endParaRPr>
          </a:p>
          <a:p>
            <a:pPr>
              <a:buClrTx/>
            </a:pPr>
            <a:r>
              <a:rPr lang="en-US" sz="2200" dirty="0" smtClean="0">
                <a:solidFill>
                  <a:schemeClr val="tx1"/>
                </a:solidFill>
              </a:rPr>
              <a:t>Thus </a:t>
            </a:r>
            <a:r>
              <a:rPr lang="en-US" sz="2200" dirty="0">
                <a:solidFill>
                  <a:schemeClr val="tx1"/>
                </a:solidFill>
              </a:rPr>
              <a:t>for many people ethical language is about </a:t>
            </a:r>
            <a:r>
              <a:rPr lang="en-US" sz="2200" i="1" dirty="0">
                <a:solidFill>
                  <a:schemeClr val="tx1"/>
                </a:solidFill>
              </a:rPr>
              <a:t>facts</a:t>
            </a:r>
            <a:r>
              <a:rPr lang="en-US" sz="2200" dirty="0">
                <a:solidFill>
                  <a:schemeClr val="tx1"/>
                </a:solidFill>
              </a:rPr>
              <a:t> which are either right or </a:t>
            </a:r>
            <a:r>
              <a:rPr lang="en-US" sz="2200" dirty="0" smtClean="0">
                <a:solidFill>
                  <a:schemeClr val="tx1"/>
                </a:solidFill>
              </a:rPr>
              <a:t>wrong.</a:t>
            </a:r>
            <a:endParaRPr lang="en-GB" sz="2200" dirty="0">
              <a:solidFill>
                <a:schemeClr val="tx1"/>
              </a:solidFill>
            </a:endParaRPr>
          </a:p>
        </p:txBody>
      </p:sp>
    </p:spTree>
    <p:extLst>
      <p:ext uri="{BB962C8B-B14F-4D97-AF65-F5344CB8AC3E}">
        <p14:creationId xmlns:p14="http://schemas.microsoft.com/office/powerpoint/2010/main" xmlns="" val="4208984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10600" cy="1066800"/>
          </a:xfrm>
        </p:spPr>
        <p:txBody>
          <a:bodyPr/>
          <a:lstStyle/>
          <a:p>
            <a:r>
              <a:rPr lang="en-US" dirty="0"/>
              <a:t>Prescriptivism </a:t>
            </a:r>
            <a:r>
              <a:rPr lang="en-US" dirty="0" smtClean="0"/>
              <a:t>– </a:t>
            </a:r>
            <a:r>
              <a:rPr lang="en-US" dirty="0"/>
              <a:t>R.M. </a:t>
            </a:r>
            <a:r>
              <a:rPr lang="en-US" dirty="0" smtClean="0"/>
              <a:t>Hare</a:t>
            </a:r>
            <a:endParaRPr lang="en-GB" dirty="0"/>
          </a:p>
        </p:txBody>
      </p:sp>
      <p:sp>
        <p:nvSpPr>
          <p:cNvPr id="5" name="Content Placeholder 4"/>
          <p:cNvSpPr>
            <a:spLocks noGrp="1"/>
          </p:cNvSpPr>
          <p:nvPr>
            <p:ph idx="1"/>
          </p:nvPr>
        </p:nvSpPr>
        <p:spPr/>
        <p:txBody>
          <a:bodyPr/>
          <a:lstStyle/>
          <a:p>
            <a:endParaRPr lang="en-GB"/>
          </a:p>
        </p:txBody>
      </p:sp>
      <p:pic>
        <p:nvPicPr>
          <p:cNvPr id="4098" name="Picture 2" descr="P:\Frontlist Production Teams\Humanities\Live Projects\Anna\OCR Religious Ethics 3e\WEBSITE MATERIAL\OCR Jpeg files\OCR Religious 11.12.jpg"/>
          <p:cNvPicPr>
            <a:picLocks noChangeAspect="1" noChangeArrowheads="1"/>
          </p:cNvPicPr>
          <p:nvPr/>
        </p:nvPicPr>
        <p:blipFill>
          <a:blip r:embed="rId2" cstate="print"/>
          <a:srcRect/>
          <a:stretch>
            <a:fillRect/>
          </a:stretch>
        </p:blipFill>
        <p:spPr bwMode="auto">
          <a:xfrm>
            <a:off x="4139952" y="1340768"/>
            <a:ext cx="2149389" cy="5152644"/>
          </a:xfrm>
          <a:prstGeom prst="rect">
            <a:avLst/>
          </a:prstGeom>
          <a:noFill/>
        </p:spPr>
      </p:pic>
    </p:spTree>
    <p:extLst>
      <p:ext uri="{BB962C8B-B14F-4D97-AF65-F5344CB8AC3E}">
        <p14:creationId xmlns:p14="http://schemas.microsoft.com/office/powerpoint/2010/main" xmlns="" val="410157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610600" cy="1066800"/>
          </a:xfrm>
        </p:spPr>
        <p:txBody>
          <a:bodyPr/>
          <a:lstStyle/>
          <a:p>
            <a:r>
              <a:rPr lang="en-US" dirty="0"/>
              <a:t>Criticisms </a:t>
            </a:r>
            <a:r>
              <a:rPr lang="en-US"/>
              <a:t>of </a:t>
            </a:r>
            <a:r>
              <a:rPr lang="en-US" smtClean="0"/>
              <a:t>prescriptivism</a:t>
            </a:r>
            <a:endParaRPr lang="en-GB" dirty="0"/>
          </a:p>
        </p:txBody>
      </p:sp>
      <p:sp>
        <p:nvSpPr>
          <p:cNvPr id="3" name="Content Placeholder 2"/>
          <p:cNvSpPr>
            <a:spLocks noGrp="1"/>
          </p:cNvSpPr>
          <p:nvPr>
            <p:ph idx="1"/>
          </p:nvPr>
        </p:nvSpPr>
        <p:spPr>
          <a:xfrm>
            <a:off x="395536" y="1124744"/>
            <a:ext cx="8205788" cy="4680520"/>
          </a:xfrm>
        </p:spPr>
        <p:txBody>
          <a:bodyPr/>
          <a:lstStyle/>
          <a:p>
            <a:pPr>
              <a:buClrTx/>
            </a:pPr>
            <a:r>
              <a:rPr lang="en-US" dirty="0">
                <a:solidFill>
                  <a:schemeClr val="tx1"/>
                </a:solidFill>
              </a:rPr>
              <a:t>Prescriptivism says that </a:t>
            </a:r>
            <a:r>
              <a:rPr lang="en-US" dirty="0" smtClean="0">
                <a:solidFill>
                  <a:schemeClr val="tx1"/>
                </a:solidFill>
              </a:rPr>
              <a:t>‘ought’ </a:t>
            </a:r>
            <a:r>
              <a:rPr lang="en-US" dirty="0" err="1">
                <a:solidFill>
                  <a:schemeClr val="tx1"/>
                </a:solidFill>
              </a:rPr>
              <a:t>judgements</a:t>
            </a:r>
            <a:r>
              <a:rPr lang="en-US" dirty="0">
                <a:solidFill>
                  <a:schemeClr val="tx1"/>
                </a:solidFill>
              </a:rPr>
              <a:t> are </a:t>
            </a:r>
            <a:r>
              <a:rPr lang="en-US" dirty="0" err="1">
                <a:solidFill>
                  <a:schemeClr val="tx1"/>
                </a:solidFill>
              </a:rPr>
              <a:t>universalisable</a:t>
            </a:r>
            <a:r>
              <a:rPr lang="en-US" dirty="0">
                <a:solidFill>
                  <a:schemeClr val="tx1"/>
                </a:solidFill>
              </a:rPr>
              <a:t> </a:t>
            </a:r>
            <a:r>
              <a:rPr lang="en-US" dirty="0" err="1" smtClean="0">
                <a:solidFill>
                  <a:schemeClr val="tx1"/>
                </a:solidFill>
              </a:rPr>
              <a:t>prescriptives</a:t>
            </a:r>
            <a:r>
              <a:rPr lang="en-US" dirty="0" smtClean="0">
                <a:solidFill>
                  <a:schemeClr val="tx1"/>
                </a:solidFill>
              </a:rPr>
              <a:t> </a:t>
            </a:r>
            <a:r>
              <a:rPr lang="en-US" dirty="0">
                <a:solidFill>
                  <a:schemeClr val="tx1"/>
                </a:solidFill>
              </a:rPr>
              <a:t>or imperatives and not truth claims </a:t>
            </a:r>
            <a:r>
              <a:rPr lang="en-US" dirty="0" smtClean="0">
                <a:solidFill>
                  <a:schemeClr val="tx1"/>
                </a:solidFill>
              </a:rPr>
              <a:t>– </a:t>
            </a:r>
            <a:r>
              <a:rPr lang="en-US" dirty="0">
                <a:solidFill>
                  <a:schemeClr val="tx1"/>
                </a:solidFill>
              </a:rPr>
              <a:t>they are not objective and there is no moral knowledge or moral truth. </a:t>
            </a:r>
            <a:endParaRPr lang="en-US" dirty="0" smtClean="0">
              <a:solidFill>
                <a:schemeClr val="tx1"/>
              </a:solidFill>
            </a:endParaRPr>
          </a:p>
          <a:p>
            <a:pPr>
              <a:buClrTx/>
            </a:pPr>
            <a:r>
              <a:rPr lang="en-US" dirty="0" smtClean="0">
                <a:solidFill>
                  <a:schemeClr val="tx1"/>
                </a:solidFill>
              </a:rPr>
              <a:t>This </a:t>
            </a:r>
            <a:r>
              <a:rPr lang="en-US" dirty="0">
                <a:solidFill>
                  <a:schemeClr val="tx1"/>
                </a:solidFill>
              </a:rPr>
              <a:t>goes against the way people approach ethics in their daily lives </a:t>
            </a:r>
            <a:r>
              <a:rPr lang="en-US" dirty="0" smtClean="0">
                <a:solidFill>
                  <a:schemeClr val="tx1"/>
                </a:solidFill>
              </a:rPr>
              <a:t>– </a:t>
            </a:r>
            <a:r>
              <a:rPr lang="en-US" dirty="0">
                <a:solidFill>
                  <a:schemeClr val="tx1"/>
                </a:solidFill>
              </a:rPr>
              <a:t>in general people do think it is wrong to steal, lie, kill the innocent, rape and so on. </a:t>
            </a:r>
            <a:endParaRPr lang="en-US" dirty="0" smtClean="0">
              <a:solidFill>
                <a:schemeClr val="tx1"/>
              </a:solidFill>
            </a:endParaRPr>
          </a:p>
          <a:p>
            <a:pPr>
              <a:buClrTx/>
            </a:pPr>
            <a:r>
              <a:rPr lang="en-US" dirty="0" smtClean="0">
                <a:solidFill>
                  <a:schemeClr val="tx1"/>
                </a:solidFill>
              </a:rPr>
              <a:t>According </a:t>
            </a:r>
            <a:r>
              <a:rPr lang="en-US" dirty="0">
                <a:solidFill>
                  <a:schemeClr val="tx1"/>
                </a:solidFill>
              </a:rPr>
              <a:t>to Hare, we could just as easily choose the opposite if we wished and we could change our moral principles as we choose or as our circumstances alter</a:t>
            </a:r>
            <a:r>
              <a:rPr lang="en-US" sz="2200" dirty="0"/>
              <a:t>.</a:t>
            </a:r>
            <a:endParaRPr lang="en-GB" sz="2200" dirty="0"/>
          </a:p>
          <a:p>
            <a:endParaRPr lang="en-GB" sz="2200" dirty="0"/>
          </a:p>
        </p:txBody>
      </p:sp>
    </p:spTree>
    <p:extLst>
      <p:ext uri="{BB962C8B-B14F-4D97-AF65-F5344CB8AC3E}">
        <p14:creationId xmlns:p14="http://schemas.microsoft.com/office/powerpoint/2010/main" xmlns="" val="357627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38808"/>
          </a:xfrm>
        </p:spPr>
        <p:txBody>
          <a:bodyPr/>
          <a:lstStyle/>
          <a:p>
            <a:r>
              <a:rPr lang="en-US" dirty="0">
                <a:solidFill>
                  <a:srgbClr val="11147D"/>
                </a:solidFill>
              </a:rPr>
              <a:t>Cognitive </a:t>
            </a:r>
            <a:r>
              <a:rPr lang="en-US" dirty="0" smtClean="0">
                <a:solidFill>
                  <a:srgbClr val="11147D"/>
                </a:solidFill>
              </a:rPr>
              <a:t>theories of meta-ethics</a:t>
            </a:r>
            <a:endParaRPr lang="en-GB" dirty="0">
              <a:solidFill>
                <a:srgbClr val="11147D"/>
              </a:solidFill>
            </a:endParaRPr>
          </a:p>
        </p:txBody>
      </p:sp>
      <p:sp>
        <p:nvSpPr>
          <p:cNvPr id="3" name="Content Placeholder 2"/>
          <p:cNvSpPr>
            <a:spLocks noGrp="1"/>
          </p:cNvSpPr>
          <p:nvPr>
            <p:ph idx="1"/>
          </p:nvPr>
        </p:nvSpPr>
        <p:spPr>
          <a:xfrm>
            <a:off x="406400" y="1557338"/>
            <a:ext cx="8205788" cy="2807766"/>
          </a:xfrm>
        </p:spPr>
        <p:txBody>
          <a:bodyPr/>
          <a:lstStyle/>
          <a:p>
            <a:pPr>
              <a:buClrTx/>
            </a:pPr>
            <a:r>
              <a:rPr lang="en-US" sz="2800" dirty="0" err="1">
                <a:solidFill>
                  <a:schemeClr val="tx1"/>
                </a:solidFill>
              </a:rPr>
              <a:t>Cognitivism</a:t>
            </a:r>
            <a:r>
              <a:rPr lang="en-US" sz="2800" dirty="0">
                <a:solidFill>
                  <a:schemeClr val="tx1"/>
                </a:solidFill>
              </a:rPr>
              <a:t> is the view that we can have moral knowledge. </a:t>
            </a:r>
            <a:endParaRPr lang="en-US" sz="2800" dirty="0" smtClean="0">
              <a:solidFill>
                <a:schemeClr val="tx1"/>
              </a:solidFill>
            </a:endParaRPr>
          </a:p>
          <a:p>
            <a:pPr>
              <a:buClrTx/>
            </a:pPr>
            <a:r>
              <a:rPr lang="en-US" sz="2800" dirty="0" smtClean="0">
                <a:solidFill>
                  <a:schemeClr val="tx1"/>
                </a:solidFill>
              </a:rPr>
              <a:t>People </a:t>
            </a:r>
            <a:r>
              <a:rPr lang="en-US" sz="2800" dirty="0">
                <a:solidFill>
                  <a:schemeClr val="tx1"/>
                </a:solidFill>
              </a:rPr>
              <a:t>who hold cognitive theories about ethical language believe that ethical statements are about facts and can be proved true or false.</a:t>
            </a:r>
            <a:endParaRPr lang="en-GB" sz="2800" dirty="0">
              <a:solidFill>
                <a:schemeClr val="tx1"/>
              </a:solidFill>
            </a:endParaRPr>
          </a:p>
          <a:p>
            <a:endParaRPr lang="en-GB" dirty="0"/>
          </a:p>
        </p:txBody>
      </p:sp>
    </p:spTree>
    <p:extLst>
      <p:ext uri="{BB962C8B-B14F-4D97-AF65-F5344CB8AC3E}">
        <p14:creationId xmlns:p14="http://schemas.microsoft.com/office/powerpoint/2010/main" xmlns="" val="148106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610600" cy="1008112"/>
          </a:xfrm>
        </p:spPr>
        <p:txBody>
          <a:bodyPr/>
          <a:lstStyle/>
          <a:p>
            <a:r>
              <a:rPr lang="en-US" dirty="0"/>
              <a:t>Cognitive </a:t>
            </a:r>
            <a:r>
              <a:rPr lang="en-US" dirty="0" smtClean="0"/>
              <a:t>theories </a:t>
            </a:r>
            <a:r>
              <a:rPr lang="en-US" dirty="0"/>
              <a:t>of m</a:t>
            </a:r>
            <a:r>
              <a:rPr lang="en-US" dirty="0" smtClean="0"/>
              <a:t>eta-ethics</a:t>
            </a:r>
            <a:endParaRPr lang="en-GB" dirty="0"/>
          </a:p>
        </p:txBody>
      </p:sp>
      <p:pic>
        <p:nvPicPr>
          <p:cNvPr id="4" name="Content Placeholder 3"/>
          <p:cNvPicPr>
            <a:picLocks noGrp="1" noChangeAspect="1"/>
          </p:cNvPicPr>
          <p:nvPr>
            <p:ph idx="1"/>
          </p:nvPr>
        </p:nvPicPr>
        <p:blipFill>
          <a:blip r:embed="rId2" cstate="print"/>
          <a:stretch>
            <a:fillRect/>
          </a:stretch>
        </p:blipFill>
        <p:spPr>
          <a:xfrm>
            <a:off x="1331640" y="1268760"/>
            <a:ext cx="5992414" cy="4233862"/>
          </a:xfrm>
          <a:prstGeom prst="rect">
            <a:avLst/>
          </a:prstGeom>
        </p:spPr>
      </p:pic>
    </p:spTree>
    <p:extLst>
      <p:ext uri="{BB962C8B-B14F-4D97-AF65-F5344CB8AC3E}">
        <p14:creationId xmlns:p14="http://schemas.microsoft.com/office/powerpoint/2010/main" xmlns="" val="40827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naturalism</a:t>
            </a:r>
            <a:endParaRPr lang="en-GB" dirty="0"/>
          </a:p>
        </p:txBody>
      </p:sp>
      <p:sp>
        <p:nvSpPr>
          <p:cNvPr id="3" name="Content Placeholder 2"/>
          <p:cNvSpPr>
            <a:spLocks noGrp="1"/>
          </p:cNvSpPr>
          <p:nvPr>
            <p:ph idx="1"/>
          </p:nvPr>
        </p:nvSpPr>
        <p:spPr/>
        <p:txBody>
          <a:bodyPr/>
          <a:lstStyle/>
          <a:p>
            <a:pPr>
              <a:buClrTx/>
            </a:pPr>
            <a:r>
              <a:rPr lang="en-US" sz="2800" dirty="0">
                <a:solidFill>
                  <a:schemeClr val="tx1"/>
                </a:solidFill>
              </a:rPr>
              <a:t>This theory holds that all ethical statements are the same as non-ethical (natural) ones </a:t>
            </a:r>
            <a:r>
              <a:rPr lang="en-US" sz="2800" dirty="0" smtClean="0">
                <a:solidFill>
                  <a:schemeClr val="tx1"/>
                </a:solidFill>
              </a:rPr>
              <a:t>– </a:t>
            </a:r>
            <a:r>
              <a:rPr lang="en-US" sz="2800" dirty="0">
                <a:solidFill>
                  <a:schemeClr val="tx1"/>
                </a:solidFill>
              </a:rPr>
              <a:t>they are all factual and can, therefore, be verified or falsified. </a:t>
            </a:r>
            <a:endParaRPr lang="en-US" sz="2800" dirty="0" smtClean="0">
              <a:solidFill>
                <a:schemeClr val="tx1"/>
              </a:solidFill>
            </a:endParaRPr>
          </a:p>
          <a:p>
            <a:pPr>
              <a:buClrTx/>
            </a:pPr>
            <a:r>
              <a:rPr lang="en-US" sz="2800" dirty="0" smtClean="0">
                <a:solidFill>
                  <a:schemeClr val="tx1"/>
                </a:solidFill>
              </a:rPr>
              <a:t>So ‘Thomas </a:t>
            </a:r>
            <a:r>
              <a:rPr lang="en-US" sz="2800" dirty="0">
                <a:solidFill>
                  <a:schemeClr val="tx1"/>
                </a:solidFill>
              </a:rPr>
              <a:t>More was executed for his beliefs in </a:t>
            </a:r>
            <a:r>
              <a:rPr lang="en-US" sz="2800" dirty="0" smtClean="0">
                <a:solidFill>
                  <a:schemeClr val="tx1"/>
                </a:solidFill>
              </a:rPr>
              <a:t>1535’ </a:t>
            </a:r>
            <a:r>
              <a:rPr lang="en-US" sz="2800" dirty="0">
                <a:solidFill>
                  <a:schemeClr val="tx1"/>
                </a:solidFill>
              </a:rPr>
              <a:t>and </a:t>
            </a:r>
            <a:r>
              <a:rPr lang="en-US" sz="2800" dirty="0" smtClean="0">
                <a:solidFill>
                  <a:schemeClr val="tx1"/>
                </a:solidFill>
              </a:rPr>
              <a:t>‘Thomas </a:t>
            </a:r>
            <a:r>
              <a:rPr lang="en-US" sz="2800" dirty="0">
                <a:solidFill>
                  <a:schemeClr val="tx1"/>
                </a:solidFill>
              </a:rPr>
              <a:t>More was a good </a:t>
            </a:r>
            <a:r>
              <a:rPr lang="en-US" sz="2800" dirty="0" smtClean="0">
                <a:solidFill>
                  <a:schemeClr val="tx1"/>
                </a:solidFill>
              </a:rPr>
              <a:t>man’ </a:t>
            </a:r>
            <a:r>
              <a:rPr lang="en-US" sz="2800" dirty="0">
                <a:solidFill>
                  <a:schemeClr val="tx1"/>
                </a:solidFill>
              </a:rPr>
              <a:t>can both be proved true or false by looking at the evidence. </a:t>
            </a:r>
            <a:endParaRPr lang="en-US" sz="2800" dirty="0" smtClean="0">
              <a:solidFill>
                <a:schemeClr val="tx1"/>
              </a:solidFill>
            </a:endParaRPr>
          </a:p>
          <a:p>
            <a:endParaRPr lang="en-GB" dirty="0"/>
          </a:p>
        </p:txBody>
      </p:sp>
    </p:spTree>
    <p:extLst>
      <p:ext uri="{BB962C8B-B14F-4D97-AF65-F5344CB8AC3E}">
        <p14:creationId xmlns:p14="http://schemas.microsoft.com/office/powerpoint/2010/main" xmlns="" val="361957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10600" cy="1066800"/>
          </a:xfrm>
        </p:spPr>
        <p:txBody>
          <a:bodyPr/>
          <a:lstStyle/>
          <a:p>
            <a:r>
              <a:rPr lang="en-US" dirty="0"/>
              <a:t>Ethical </a:t>
            </a:r>
            <a:r>
              <a:rPr lang="en-US" dirty="0" smtClean="0"/>
              <a:t>naturalism</a:t>
            </a:r>
            <a:endParaRPr lang="en-GB" dirty="0"/>
          </a:p>
        </p:txBody>
      </p:sp>
      <p:sp>
        <p:nvSpPr>
          <p:cNvPr id="3" name="Content Placeholder 2"/>
          <p:cNvSpPr>
            <a:spLocks noGrp="1"/>
          </p:cNvSpPr>
          <p:nvPr>
            <p:ph idx="1"/>
          </p:nvPr>
        </p:nvSpPr>
        <p:spPr>
          <a:xfrm>
            <a:off x="323528" y="1268760"/>
            <a:ext cx="8288660" cy="4522440"/>
          </a:xfrm>
        </p:spPr>
        <p:txBody>
          <a:bodyPr/>
          <a:lstStyle/>
          <a:p>
            <a:pPr>
              <a:buClrTx/>
            </a:pPr>
            <a:r>
              <a:rPr lang="en-US" dirty="0" smtClean="0">
                <a:solidFill>
                  <a:schemeClr val="tx1"/>
                </a:solidFill>
              </a:rPr>
              <a:t>The </a:t>
            </a:r>
            <a:r>
              <a:rPr lang="en-US" dirty="0">
                <a:solidFill>
                  <a:schemeClr val="tx1"/>
                </a:solidFill>
              </a:rPr>
              <a:t>first statement is factual, and can be determined by looking at evidence: eyewitness accounts, death certificate and so on. </a:t>
            </a:r>
            <a:endParaRPr lang="en-US" dirty="0" smtClean="0">
              <a:solidFill>
                <a:schemeClr val="tx1"/>
              </a:solidFill>
            </a:endParaRPr>
          </a:p>
          <a:p>
            <a:pPr>
              <a:buClrTx/>
            </a:pPr>
            <a:r>
              <a:rPr lang="en-US" dirty="0" smtClean="0">
                <a:solidFill>
                  <a:schemeClr val="tx1"/>
                </a:solidFill>
              </a:rPr>
              <a:t>The </a:t>
            </a:r>
            <a:r>
              <a:rPr lang="en-US" dirty="0">
                <a:solidFill>
                  <a:schemeClr val="tx1"/>
                </a:solidFill>
              </a:rPr>
              <a:t>ethical naturalists would claim that we can do the same for the second statement by establishing if, in his personal </a:t>
            </a:r>
            <a:r>
              <a:rPr lang="en-US" dirty="0" err="1">
                <a:solidFill>
                  <a:schemeClr val="tx1"/>
                </a:solidFill>
              </a:rPr>
              <a:t>behaviour</a:t>
            </a:r>
            <a:r>
              <a:rPr lang="en-US" dirty="0">
                <a:solidFill>
                  <a:schemeClr val="tx1"/>
                </a:solidFill>
              </a:rPr>
              <a:t>, Thomas More was good, kind, unselfish, caring; or by looking at whether his actions had good consequences. </a:t>
            </a:r>
            <a:endParaRPr lang="en-US" dirty="0" smtClean="0">
              <a:solidFill>
                <a:schemeClr val="tx1"/>
              </a:solidFill>
            </a:endParaRPr>
          </a:p>
          <a:p>
            <a:pPr>
              <a:buClrTx/>
            </a:pPr>
            <a:r>
              <a:rPr lang="en-US" dirty="0" smtClean="0">
                <a:solidFill>
                  <a:schemeClr val="tx1"/>
                </a:solidFill>
              </a:rPr>
              <a:t>If </a:t>
            </a:r>
            <a:r>
              <a:rPr lang="en-US" dirty="0">
                <a:solidFill>
                  <a:schemeClr val="tx1"/>
                </a:solidFill>
              </a:rPr>
              <a:t>we find supporting evidence we can conclude that </a:t>
            </a:r>
            <a:r>
              <a:rPr lang="en-US" dirty="0" smtClean="0">
                <a:solidFill>
                  <a:schemeClr val="tx1"/>
                </a:solidFill>
              </a:rPr>
              <a:t>‘Thomas </a:t>
            </a:r>
            <a:r>
              <a:rPr lang="en-US" dirty="0">
                <a:solidFill>
                  <a:schemeClr val="tx1"/>
                </a:solidFill>
              </a:rPr>
              <a:t>More was a good </a:t>
            </a:r>
            <a:r>
              <a:rPr lang="en-US" dirty="0" smtClean="0">
                <a:solidFill>
                  <a:schemeClr val="tx1"/>
                </a:solidFill>
              </a:rPr>
              <a:t>man’ </a:t>
            </a:r>
            <a:r>
              <a:rPr lang="en-US" dirty="0">
                <a:solidFill>
                  <a:schemeClr val="tx1"/>
                </a:solidFill>
              </a:rPr>
              <a:t>and, if not, then the statement is false. </a:t>
            </a:r>
            <a:endParaRPr lang="en-GB" dirty="0">
              <a:solidFill>
                <a:schemeClr val="tx1"/>
              </a:solidFill>
            </a:endParaRPr>
          </a:p>
        </p:txBody>
      </p:sp>
    </p:spTree>
    <p:extLst>
      <p:ext uri="{BB962C8B-B14F-4D97-AF65-F5344CB8AC3E}">
        <p14:creationId xmlns:p14="http://schemas.microsoft.com/office/powerpoint/2010/main" xmlns="" val="343720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10600" cy="1066800"/>
          </a:xfrm>
        </p:spPr>
        <p:txBody>
          <a:bodyPr/>
          <a:lstStyle/>
          <a:p>
            <a:r>
              <a:rPr lang="en-US" dirty="0"/>
              <a:t>Ethical </a:t>
            </a:r>
            <a:r>
              <a:rPr lang="en-US" dirty="0" smtClean="0"/>
              <a:t>naturalism</a:t>
            </a:r>
            <a:endParaRPr lang="en-GB" dirty="0"/>
          </a:p>
        </p:txBody>
      </p:sp>
      <p:pic>
        <p:nvPicPr>
          <p:cNvPr id="4" name="Content Placeholder 3"/>
          <p:cNvPicPr>
            <a:picLocks noGrp="1" noChangeAspect="1"/>
          </p:cNvPicPr>
          <p:nvPr>
            <p:ph idx="1"/>
          </p:nvPr>
        </p:nvPicPr>
        <p:blipFill>
          <a:blip r:embed="rId2" cstate="print"/>
          <a:stretch>
            <a:fillRect/>
          </a:stretch>
        </p:blipFill>
        <p:spPr>
          <a:xfrm>
            <a:off x="3275856" y="1196752"/>
            <a:ext cx="2466874" cy="5102822"/>
          </a:xfrm>
          <a:prstGeom prst="rect">
            <a:avLst/>
          </a:prstGeom>
        </p:spPr>
      </p:pic>
    </p:spTree>
    <p:extLst>
      <p:ext uri="{BB962C8B-B14F-4D97-AF65-F5344CB8AC3E}">
        <p14:creationId xmlns:p14="http://schemas.microsoft.com/office/powerpoint/2010/main" xmlns="" val="230952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Criticisms of e</a:t>
            </a:r>
            <a:r>
              <a:rPr lang="en-US" dirty="0" smtClean="0"/>
              <a:t>thical </a:t>
            </a:r>
            <a:r>
              <a:rPr lang="en-US" dirty="0"/>
              <a:t>n</a:t>
            </a:r>
            <a:r>
              <a:rPr lang="en-US" dirty="0" smtClean="0"/>
              <a:t>aturalism –</a:t>
            </a:r>
            <a:br>
              <a:rPr lang="en-US" dirty="0" smtClean="0"/>
            </a:br>
            <a:r>
              <a:rPr lang="en-US" dirty="0" smtClean="0"/>
              <a:t>the </a:t>
            </a:r>
            <a:r>
              <a:rPr lang="en-US" dirty="0"/>
              <a:t>n</a:t>
            </a:r>
            <a:r>
              <a:rPr lang="en-US" dirty="0" smtClean="0"/>
              <a:t>aturalistic </a:t>
            </a:r>
            <a:r>
              <a:rPr lang="en-US" dirty="0"/>
              <a:t>f</a:t>
            </a:r>
            <a:r>
              <a:rPr lang="en-US" dirty="0" smtClean="0"/>
              <a:t>allacy</a:t>
            </a:r>
            <a:endParaRPr lang="en-GB" dirty="0"/>
          </a:p>
        </p:txBody>
      </p:sp>
      <p:sp>
        <p:nvSpPr>
          <p:cNvPr id="3" name="Content Placeholder 2"/>
          <p:cNvSpPr>
            <a:spLocks noGrp="1"/>
          </p:cNvSpPr>
          <p:nvPr>
            <p:ph idx="1"/>
          </p:nvPr>
        </p:nvSpPr>
        <p:spPr>
          <a:xfrm>
            <a:off x="406400" y="1628800"/>
            <a:ext cx="8205788" cy="4162400"/>
          </a:xfrm>
        </p:spPr>
        <p:txBody>
          <a:bodyPr/>
          <a:lstStyle/>
          <a:p>
            <a:pPr>
              <a:buClrTx/>
            </a:pPr>
            <a:r>
              <a:rPr lang="en-US" dirty="0">
                <a:solidFill>
                  <a:schemeClr val="tx1"/>
                </a:solidFill>
              </a:rPr>
              <a:t>In </a:t>
            </a:r>
            <a:r>
              <a:rPr lang="en-US" i="1" dirty="0">
                <a:solidFill>
                  <a:schemeClr val="tx1"/>
                </a:solidFill>
              </a:rPr>
              <a:t>Principia </a:t>
            </a:r>
            <a:r>
              <a:rPr lang="en-US" i="1" dirty="0" err="1">
                <a:solidFill>
                  <a:schemeClr val="tx1"/>
                </a:solidFill>
              </a:rPr>
              <a:t>Ethica</a:t>
            </a:r>
            <a:r>
              <a:rPr lang="en-US" dirty="0">
                <a:solidFill>
                  <a:schemeClr val="tx1"/>
                </a:solidFill>
              </a:rPr>
              <a:t> (</a:t>
            </a:r>
            <a:r>
              <a:rPr lang="en-US" dirty="0" smtClean="0">
                <a:solidFill>
                  <a:schemeClr val="tx1"/>
                </a:solidFill>
              </a:rPr>
              <a:t>1903), </a:t>
            </a:r>
            <a:r>
              <a:rPr lang="en-US" dirty="0">
                <a:solidFill>
                  <a:schemeClr val="tx1"/>
                </a:solidFill>
              </a:rPr>
              <a:t>G.E. </a:t>
            </a:r>
            <a:r>
              <a:rPr lang="de-DE" dirty="0">
                <a:solidFill>
                  <a:schemeClr val="tx1"/>
                </a:solidFill>
              </a:rPr>
              <a:t>Moore </a:t>
            </a:r>
            <a:r>
              <a:rPr lang="en-US" dirty="0">
                <a:solidFill>
                  <a:schemeClr val="tx1"/>
                </a:solidFill>
              </a:rPr>
              <a:t>argued against ethical naturalism and called the attempt to identify goodness with a natural quality a mistake. </a:t>
            </a:r>
            <a:endParaRPr lang="en-US" dirty="0" smtClean="0">
              <a:solidFill>
                <a:schemeClr val="tx1"/>
              </a:solidFill>
            </a:endParaRPr>
          </a:p>
          <a:p>
            <a:pPr>
              <a:buClrTx/>
            </a:pPr>
            <a:r>
              <a:rPr lang="en-US" dirty="0" smtClean="0">
                <a:solidFill>
                  <a:schemeClr val="tx1"/>
                </a:solidFill>
              </a:rPr>
              <a:t>He </a:t>
            </a:r>
            <a:r>
              <a:rPr lang="en-US" dirty="0">
                <a:solidFill>
                  <a:schemeClr val="tx1"/>
                </a:solidFill>
              </a:rPr>
              <a:t>said that to claim that moral statements can be verified or falsified using evidence is to commit the naturalistic fallacy. </a:t>
            </a:r>
            <a:endParaRPr lang="en-US" dirty="0" smtClean="0">
              <a:solidFill>
                <a:schemeClr val="tx1"/>
              </a:solidFill>
            </a:endParaRPr>
          </a:p>
          <a:p>
            <a:pPr>
              <a:buClrTx/>
            </a:pPr>
            <a:r>
              <a:rPr lang="en-US" dirty="0" smtClean="0">
                <a:solidFill>
                  <a:schemeClr val="tx1"/>
                </a:solidFill>
              </a:rPr>
              <a:t>He </a:t>
            </a:r>
            <a:r>
              <a:rPr lang="en-US" dirty="0">
                <a:solidFill>
                  <a:schemeClr val="tx1"/>
                </a:solidFill>
              </a:rPr>
              <a:t>based his argument on David </a:t>
            </a:r>
            <a:r>
              <a:rPr lang="de-DE" dirty="0">
                <a:solidFill>
                  <a:schemeClr val="tx1"/>
                </a:solidFill>
              </a:rPr>
              <a:t>Hume, </a:t>
            </a:r>
            <a:r>
              <a:rPr lang="en-US" dirty="0">
                <a:solidFill>
                  <a:schemeClr val="tx1"/>
                </a:solidFill>
              </a:rPr>
              <a:t>who thinks that to derive </a:t>
            </a:r>
            <a:r>
              <a:rPr lang="en-US" dirty="0" smtClean="0">
                <a:solidFill>
                  <a:schemeClr val="tx1"/>
                </a:solidFill>
              </a:rPr>
              <a:t>an ‘ought’ </a:t>
            </a:r>
            <a:r>
              <a:rPr lang="en-US" dirty="0">
                <a:solidFill>
                  <a:schemeClr val="tx1"/>
                </a:solidFill>
              </a:rPr>
              <a:t>from an </a:t>
            </a:r>
            <a:r>
              <a:rPr lang="en-US" dirty="0" smtClean="0">
                <a:solidFill>
                  <a:schemeClr val="tx1"/>
                </a:solidFill>
              </a:rPr>
              <a:t>‘is’ </a:t>
            </a:r>
            <a:r>
              <a:rPr lang="en-US" dirty="0">
                <a:solidFill>
                  <a:schemeClr val="tx1"/>
                </a:solidFill>
              </a:rPr>
              <a:t>is logically </a:t>
            </a:r>
            <a:r>
              <a:rPr lang="en-US" dirty="0" smtClean="0">
                <a:solidFill>
                  <a:schemeClr val="tx1"/>
                </a:solidFill>
              </a:rPr>
              <a:t>invalid.</a:t>
            </a:r>
            <a:endParaRPr lang="en-GB" dirty="0">
              <a:solidFill>
                <a:schemeClr val="tx1"/>
              </a:solidFill>
            </a:endParaRPr>
          </a:p>
          <a:p>
            <a:endParaRPr lang="en-GB" dirty="0"/>
          </a:p>
        </p:txBody>
      </p:sp>
    </p:spTree>
    <p:extLst>
      <p:ext uri="{BB962C8B-B14F-4D97-AF65-F5344CB8AC3E}">
        <p14:creationId xmlns:p14="http://schemas.microsoft.com/office/powerpoint/2010/main" xmlns="" val="4003741379"/>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11147D"/>
      </a:dk2>
      <a:lt2>
        <a:srgbClr val="9DBCDB"/>
      </a:lt2>
      <a:accent1>
        <a:srgbClr val="DEF0FC"/>
      </a:accent1>
      <a:accent2>
        <a:srgbClr val="11147D"/>
      </a:accent2>
      <a:accent3>
        <a:srgbClr val="FFFFFF"/>
      </a:accent3>
      <a:accent4>
        <a:srgbClr val="000000"/>
      </a:accent4>
      <a:accent5>
        <a:srgbClr val="ECF6FD"/>
      </a:accent5>
      <a:accent6>
        <a:srgbClr val="0E1171"/>
      </a:accent6>
      <a:hlink>
        <a:srgbClr val="ADDAF7"/>
      </a:hlink>
      <a:folHlink>
        <a:srgbClr val="3E7AB8"/>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3745</TotalTime>
  <Words>1789</Words>
  <Application>Microsoft Office PowerPoint</Application>
  <PresentationFormat>On-screen Show (4:3)</PresentationFormat>
  <Paragraphs>95</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11. Meta-ethics –  The Language of Ethics</vt:lpstr>
      <vt:lpstr>What is meta-ethics?</vt:lpstr>
      <vt:lpstr>What is meta-ethics?</vt:lpstr>
      <vt:lpstr>Cognitive theories of meta-ethics</vt:lpstr>
      <vt:lpstr>Cognitive theories of meta-ethics</vt:lpstr>
      <vt:lpstr>Ethical naturalism</vt:lpstr>
      <vt:lpstr>Ethical naturalism</vt:lpstr>
      <vt:lpstr>Ethical naturalism</vt:lpstr>
      <vt:lpstr>Criticisms of ethical naturalism – the naturalistic fallacy</vt:lpstr>
      <vt:lpstr>Intuitionism – G.E. Moore</vt:lpstr>
      <vt:lpstr>Intuitionism – G.E. Moore</vt:lpstr>
      <vt:lpstr>Intuitionism – G.E. Moore</vt:lpstr>
      <vt:lpstr>Intuitionism – H.A. Prichard</vt:lpstr>
      <vt:lpstr>Intuitionism – H.A. Prichard</vt:lpstr>
      <vt:lpstr>Intuitionism – W.D. Ross</vt:lpstr>
      <vt:lpstr>Intuitionism – W.D. Ross</vt:lpstr>
      <vt:lpstr>Intuitionism – W.D. Ross</vt:lpstr>
      <vt:lpstr>Intuitionism – W.D. Ross</vt:lpstr>
      <vt:lpstr>Criticisms of intuitionism</vt:lpstr>
      <vt:lpstr>Meta-ethics</vt:lpstr>
      <vt:lpstr>Non-cognitive theories of  meta-ethics</vt:lpstr>
      <vt:lpstr>Emotivism – A.J. Ayer</vt:lpstr>
      <vt:lpstr>Emotivism – A.J. Ayer</vt:lpstr>
      <vt:lpstr>Emotivism – A.J. Ayer</vt:lpstr>
      <vt:lpstr>Emotivism – A.J. Ayer</vt:lpstr>
      <vt:lpstr>Emotivism – C.L. Stevenson</vt:lpstr>
      <vt:lpstr>Emotivism – C.L. Stevenson</vt:lpstr>
      <vt:lpstr>Criticisms of emotivism</vt:lpstr>
      <vt:lpstr>Prescriptivism – R.M. Hare</vt:lpstr>
      <vt:lpstr>Prescriptivism – R.M. Hare</vt:lpstr>
      <vt:lpstr>Criticisms of prescriptivism</vt:lpstr>
    </vt:vector>
  </TitlesOfParts>
  <Company>뿿지뿿줠ԛ僐Ȱ窌ֽ酰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Green</dc:creator>
  <cp:lastModifiedBy>CallanderA</cp:lastModifiedBy>
  <cp:revision>144</cp:revision>
  <dcterms:created xsi:type="dcterms:W3CDTF">2007-02-05T11:11:58Z</dcterms:created>
  <dcterms:modified xsi:type="dcterms:W3CDTF">2014-06-03T19:45:06Z</dcterms:modified>
</cp:coreProperties>
</file>