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30"/>
  </p:notesMasterIdLst>
  <p:sldIdLst>
    <p:sldId id="256" r:id="rId3"/>
    <p:sldId id="266" r:id="rId4"/>
    <p:sldId id="362" r:id="rId5"/>
    <p:sldId id="363" r:id="rId6"/>
    <p:sldId id="364" r:id="rId7"/>
    <p:sldId id="366" r:id="rId8"/>
    <p:sldId id="367" r:id="rId9"/>
    <p:sldId id="368" r:id="rId10"/>
    <p:sldId id="369" r:id="rId11"/>
    <p:sldId id="370" r:id="rId12"/>
    <p:sldId id="371" r:id="rId13"/>
    <p:sldId id="365" r:id="rId14"/>
    <p:sldId id="372" r:id="rId15"/>
    <p:sldId id="373" r:id="rId16"/>
    <p:sldId id="374" r:id="rId17"/>
    <p:sldId id="375" r:id="rId18"/>
    <p:sldId id="376" r:id="rId19"/>
    <p:sldId id="377" r:id="rId20"/>
    <p:sldId id="378" r:id="rId21"/>
    <p:sldId id="379" r:id="rId22"/>
    <p:sldId id="380" r:id="rId23"/>
    <p:sldId id="381" r:id="rId24"/>
    <p:sldId id="382" r:id="rId25"/>
    <p:sldId id="383" r:id="rId26"/>
    <p:sldId id="384" r:id="rId27"/>
    <p:sldId id="385" r:id="rId28"/>
    <p:sldId id="386" r:id="rId29"/>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itchFamily="18"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E1C34"/>
    <a:srgbClr val="FF5C00"/>
    <a:srgbClr val="6E20A0"/>
    <a:srgbClr val="00533E"/>
    <a:srgbClr val="11147D"/>
    <a:srgbClr val="BBC7E1"/>
    <a:srgbClr val="009530"/>
    <a:srgbClr val="3E7AB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85198" autoAdjust="0"/>
  </p:normalViewPr>
  <p:slideViewPr>
    <p:cSldViewPr>
      <p:cViewPr>
        <p:scale>
          <a:sx n="100" d="100"/>
          <a:sy n="100" d="100"/>
        </p:scale>
        <p:origin x="-588" y="11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a:cs typeface="+mn-cs"/>
              </a:defRPr>
            </a:lvl1pPr>
          </a:lstStyle>
          <a:p>
            <a:pPr>
              <a:defRPr/>
            </a:pPr>
            <a:endParaRPr lang="en-GB"/>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4B1F560E-4719-49C3-9B3E-DDA46C65083E}" type="slidenum">
              <a:rPr lang="en-GB"/>
              <a:pPr/>
              <a:t>‹#›</a:t>
            </a:fld>
            <a:endParaRPr lang="en-GB"/>
          </a:p>
        </p:txBody>
      </p:sp>
    </p:spTree>
    <p:extLst>
      <p:ext uri="{BB962C8B-B14F-4D97-AF65-F5344CB8AC3E}">
        <p14:creationId xmlns="" xmlns:p14="http://schemas.microsoft.com/office/powerpoint/2010/main" val="3201822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pitchFamily="18" charset="0"/>
              </a:defRPr>
            </a:lvl1pPr>
            <a:lvl2pPr marL="742950" indent="-285750" eaLnBrk="0" hangingPunct="0">
              <a:defRPr sz="2400">
                <a:solidFill>
                  <a:schemeClr val="tx1"/>
                </a:solidFill>
                <a:latin typeface="Times" pitchFamily="18" charset="0"/>
              </a:defRPr>
            </a:lvl2pPr>
            <a:lvl3pPr marL="1143000" indent="-228600" eaLnBrk="0" hangingPunct="0">
              <a:defRPr sz="2400">
                <a:solidFill>
                  <a:schemeClr val="tx1"/>
                </a:solidFill>
                <a:latin typeface="Times" pitchFamily="18" charset="0"/>
              </a:defRPr>
            </a:lvl3pPr>
            <a:lvl4pPr marL="1600200" indent="-228600" eaLnBrk="0" hangingPunct="0">
              <a:defRPr sz="2400">
                <a:solidFill>
                  <a:schemeClr val="tx1"/>
                </a:solidFill>
                <a:latin typeface="Times" pitchFamily="18" charset="0"/>
              </a:defRPr>
            </a:lvl4pPr>
            <a:lvl5pPr marL="2057400" indent="-228600" eaLnBrk="0" hangingPunct="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5CB6D27E-82C1-4426-9125-EE1BA1783ACD}" type="slidenum">
              <a:rPr lang="en-GB" sz="1200"/>
              <a:pPr/>
              <a:t>1</a:t>
            </a:fld>
            <a:endParaRPr lang="en-GB"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 xmlns:p14="http://schemas.microsoft.com/office/powerpoint/2010/main" val="2366663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4B1F560E-4719-49C3-9B3E-DDA46C65083E}"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09600" y="5789613"/>
            <a:ext cx="2819400" cy="242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33400" y="990600"/>
            <a:ext cx="3352800" cy="941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 xmlns:p14="http://schemas.microsoft.com/office/powerpoint/2010/main" val="2208900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283769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1261603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2926761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3726589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605769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1310732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472743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185589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206868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149622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524494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7199190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3656721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BE6797-FF79-4274-A9DB-AF81848DCC81}" type="datetimeFigureOut">
              <a:rPr lang="en-GB" smtClean="0"/>
              <a:pPr/>
              <a:t>03/06/2014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6607468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 xmlns:p14="http://schemas.microsoft.com/office/powerpoint/2010/main" val="220890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111766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27819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73822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 xmlns:p14="http://schemas.microsoft.com/office/powerpoint/2010/main" val="218055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39714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58641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115929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533400" y="5938838"/>
            <a:ext cx="2286000" cy="641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E6797-FF79-4274-A9DB-AF81848DCC81}" type="datetimeFigureOut">
              <a:rPr lang="en-GB" smtClean="0"/>
              <a:pPr/>
              <a:t>03/06/2014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45833-CAB9-46B7-B78F-1FCE6D002ED0}" type="slidenum">
              <a:rPr lang="en-GB" smtClean="0"/>
              <a:pPr/>
              <a:t>‹#›</a:t>
            </a:fld>
            <a:endParaRPr lang="en-GB"/>
          </a:p>
        </p:txBody>
      </p:sp>
    </p:spTree>
    <p:extLst>
      <p:ext uri="{BB962C8B-B14F-4D97-AF65-F5344CB8AC3E}">
        <p14:creationId xmlns="" xmlns:p14="http://schemas.microsoft.com/office/powerpoint/2010/main" val="4154106640"/>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43608" y="2564904"/>
            <a:ext cx="7221538" cy="971550"/>
          </a:xfrm>
        </p:spPr>
        <p:txBody>
          <a:bodyPr>
            <a:normAutofit/>
          </a:bodyPr>
          <a:lstStyle/>
          <a:p>
            <a:pPr marL="0" indent="0"/>
            <a:r>
              <a:rPr lang="en-GB" sz="5400" dirty="0" smtClean="0"/>
              <a:t>10. War and Peace</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i="1" dirty="0" smtClean="0"/>
              <a:t>Jus post bellum</a:t>
            </a:r>
            <a:endParaRPr lang="en-GB" i="1" dirty="0"/>
          </a:p>
        </p:txBody>
      </p:sp>
      <p:sp>
        <p:nvSpPr>
          <p:cNvPr id="5123" name="Rectangle 3"/>
          <p:cNvSpPr>
            <a:spLocks noGrp="1" noChangeArrowheads="1"/>
          </p:cNvSpPr>
          <p:nvPr>
            <p:ph type="body" idx="1"/>
          </p:nvPr>
        </p:nvSpPr>
        <p:spPr>
          <a:xfrm>
            <a:off x="406400" y="1557338"/>
            <a:ext cx="8205788" cy="3311822"/>
          </a:xfrm>
        </p:spPr>
        <p:txBody>
          <a:bodyPr/>
          <a:lstStyle/>
          <a:p>
            <a:pPr>
              <a:buClrTx/>
            </a:pPr>
            <a:r>
              <a:rPr lang="de-DE" sz="2800" i="1" dirty="0">
                <a:solidFill>
                  <a:schemeClr val="tx1"/>
                </a:solidFill>
              </a:rPr>
              <a:t>Jus </a:t>
            </a:r>
            <a:r>
              <a:rPr lang="en-US" sz="2800" i="1" dirty="0">
                <a:solidFill>
                  <a:schemeClr val="tx1"/>
                </a:solidFill>
              </a:rPr>
              <a:t>post bellum </a:t>
            </a:r>
            <a:r>
              <a:rPr lang="en-US" sz="2800" dirty="0">
                <a:solidFill>
                  <a:schemeClr val="tx1"/>
                </a:solidFill>
              </a:rPr>
              <a:t>refers to justice during the ending of war. </a:t>
            </a:r>
            <a:endParaRPr lang="en-US" sz="2800" dirty="0" smtClean="0">
              <a:solidFill>
                <a:schemeClr val="tx1"/>
              </a:solidFill>
            </a:endParaRPr>
          </a:p>
          <a:p>
            <a:pPr>
              <a:buClrTx/>
            </a:pPr>
            <a:r>
              <a:rPr lang="en-US" sz="2800" dirty="0" smtClean="0">
                <a:solidFill>
                  <a:schemeClr val="tx1"/>
                </a:solidFill>
              </a:rPr>
              <a:t>It </a:t>
            </a:r>
            <a:r>
              <a:rPr lang="en-US" sz="2800" dirty="0">
                <a:solidFill>
                  <a:schemeClr val="tx1"/>
                </a:solidFill>
              </a:rPr>
              <a:t>helps to ease the move from war to peace. </a:t>
            </a:r>
            <a:endParaRPr lang="en-US" sz="2800" dirty="0" smtClean="0">
              <a:solidFill>
                <a:schemeClr val="tx1"/>
              </a:solidFill>
            </a:endParaRPr>
          </a:p>
          <a:p>
            <a:pPr>
              <a:buClrTx/>
            </a:pPr>
            <a:r>
              <a:rPr lang="en-US" sz="2800" dirty="0" smtClean="0">
                <a:solidFill>
                  <a:schemeClr val="tx1"/>
                </a:solidFill>
              </a:rPr>
              <a:t>This </a:t>
            </a:r>
            <a:r>
              <a:rPr lang="en-US" sz="2800" dirty="0">
                <a:solidFill>
                  <a:schemeClr val="tx1"/>
                </a:solidFill>
              </a:rPr>
              <a:t>is a new approach to war and, if applied correctly, could lead to fewer wars.</a:t>
            </a:r>
            <a:endParaRPr lang="en-GB" sz="2800" dirty="0">
              <a:solidFill>
                <a:schemeClr val="tx1"/>
              </a:solidFill>
            </a:endParaRPr>
          </a:p>
          <a:p>
            <a:endParaRPr lang="en-GB" dirty="0"/>
          </a:p>
          <a:p>
            <a:pPr marL="0" indent="0">
              <a:buNone/>
            </a:pPr>
            <a:endParaRPr lang="en-GB" dirty="0"/>
          </a:p>
          <a:p>
            <a:endParaRPr lang="en-GB" dirty="0"/>
          </a:p>
        </p:txBody>
      </p:sp>
    </p:spTree>
    <p:extLst>
      <p:ext uri="{BB962C8B-B14F-4D97-AF65-F5344CB8AC3E}">
        <p14:creationId xmlns="" xmlns:p14="http://schemas.microsoft.com/office/powerpoint/2010/main" val="406055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16632"/>
            <a:ext cx="8610600" cy="1066800"/>
          </a:xfrm>
        </p:spPr>
        <p:txBody>
          <a:bodyPr/>
          <a:lstStyle/>
          <a:p>
            <a:r>
              <a:rPr lang="en-US" i="1" dirty="0" smtClean="0"/>
              <a:t>Jus post bellum</a:t>
            </a:r>
            <a:endParaRPr lang="en-GB" i="1" dirty="0"/>
          </a:p>
        </p:txBody>
      </p:sp>
      <p:sp>
        <p:nvSpPr>
          <p:cNvPr id="5123" name="Rectangle 3"/>
          <p:cNvSpPr>
            <a:spLocks noGrp="1" noChangeArrowheads="1"/>
          </p:cNvSpPr>
          <p:nvPr>
            <p:ph type="body" idx="1"/>
          </p:nvPr>
        </p:nvSpPr>
        <p:spPr>
          <a:xfrm>
            <a:off x="406400" y="1268760"/>
            <a:ext cx="8205788" cy="4522440"/>
          </a:xfrm>
        </p:spPr>
        <p:txBody>
          <a:bodyPr/>
          <a:lstStyle/>
          <a:p>
            <a:pPr marL="381000" lvl="1" indent="0">
              <a:buNone/>
            </a:pPr>
            <a:r>
              <a:rPr lang="en-US" sz="2200" dirty="0">
                <a:solidFill>
                  <a:schemeClr val="tx1"/>
                </a:solidFill>
              </a:rPr>
              <a:t>1. Proportionality</a:t>
            </a:r>
            <a:endParaRPr lang="en-GB" sz="2200" dirty="0">
              <a:solidFill>
                <a:schemeClr val="tx1"/>
              </a:solidFill>
            </a:endParaRPr>
          </a:p>
          <a:p>
            <a:pPr marL="381000" lvl="1" indent="0">
              <a:buNone/>
            </a:pPr>
            <a:r>
              <a:rPr lang="en-US" sz="2200" dirty="0">
                <a:solidFill>
                  <a:schemeClr val="tx1"/>
                </a:solidFill>
              </a:rPr>
              <a:t>2. Discrimination</a:t>
            </a:r>
            <a:endParaRPr lang="en-GB" sz="2200" dirty="0">
              <a:solidFill>
                <a:schemeClr val="tx1"/>
              </a:solidFill>
            </a:endParaRPr>
          </a:p>
          <a:p>
            <a:pPr marL="381000" lvl="1" indent="0">
              <a:buNone/>
            </a:pPr>
            <a:r>
              <a:rPr lang="en-US" sz="2200" dirty="0">
                <a:solidFill>
                  <a:schemeClr val="tx1"/>
                </a:solidFill>
              </a:rPr>
              <a:t>3. Rights vindication</a:t>
            </a:r>
            <a:endParaRPr lang="en-GB" sz="2200" dirty="0">
              <a:solidFill>
                <a:schemeClr val="tx1"/>
              </a:solidFill>
            </a:endParaRPr>
          </a:p>
          <a:p>
            <a:pPr marL="381000" lvl="1" indent="0">
              <a:buNone/>
            </a:pPr>
            <a:r>
              <a:rPr lang="en-US" sz="2200" dirty="0">
                <a:solidFill>
                  <a:schemeClr val="tx1"/>
                </a:solidFill>
              </a:rPr>
              <a:t>4. Punishment</a:t>
            </a:r>
            <a:endParaRPr lang="en-GB" sz="2200" dirty="0">
              <a:solidFill>
                <a:schemeClr val="tx1"/>
              </a:solidFill>
            </a:endParaRPr>
          </a:p>
          <a:p>
            <a:pPr marL="381000" lvl="1" indent="0">
              <a:buNone/>
            </a:pPr>
            <a:r>
              <a:rPr lang="en-US" sz="2200" dirty="0">
                <a:solidFill>
                  <a:schemeClr val="tx1"/>
                </a:solidFill>
              </a:rPr>
              <a:t>5. Compensation</a:t>
            </a:r>
            <a:endParaRPr lang="en-GB" sz="2200" dirty="0">
              <a:solidFill>
                <a:schemeClr val="tx1"/>
              </a:solidFill>
            </a:endParaRPr>
          </a:p>
          <a:p>
            <a:pPr marL="381000" lvl="1" indent="0">
              <a:buNone/>
            </a:pPr>
            <a:r>
              <a:rPr lang="en-US" sz="2200" dirty="0">
                <a:solidFill>
                  <a:schemeClr val="tx1"/>
                </a:solidFill>
              </a:rPr>
              <a:t>6. Rehabilitation</a:t>
            </a:r>
            <a:endParaRPr lang="en-GB" sz="2200" dirty="0">
              <a:solidFill>
                <a:schemeClr val="tx1"/>
              </a:solidFill>
            </a:endParaRPr>
          </a:p>
          <a:p>
            <a:pPr marL="0" indent="0">
              <a:buNone/>
            </a:pPr>
            <a:endParaRPr lang="en-US" sz="1600" dirty="0" smtClean="0">
              <a:solidFill>
                <a:schemeClr val="tx1"/>
              </a:solidFill>
            </a:endParaRPr>
          </a:p>
          <a:p>
            <a:pPr marL="0" indent="0">
              <a:buNone/>
            </a:pPr>
            <a:r>
              <a:rPr lang="en-US" dirty="0" smtClean="0">
                <a:solidFill>
                  <a:schemeClr val="tx1"/>
                </a:solidFill>
              </a:rPr>
              <a:t>Finally</a:t>
            </a:r>
            <a:r>
              <a:rPr lang="en-US" dirty="0">
                <a:solidFill>
                  <a:schemeClr val="tx1"/>
                </a:solidFill>
              </a:rPr>
              <a:t>, </a:t>
            </a:r>
            <a:r>
              <a:rPr lang="de-DE" i="1" dirty="0">
                <a:solidFill>
                  <a:schemeClr val="tx1"/>
                </a:solidFill>
              </a:rPr>
              <a:t>Jus </a:t>
            </a:r>
            <a:r>
              <a:rPr lang="en-US" i="1" dirty="0">
                <a:solidFill>
                  <a:schemeClr val="tx1"/>
                </a:solidFill>
              </a:rPr>
              <a:t>post</a:t>
            </a:r>
            <a:r>
              <a:rPr lang="en-US" dirty="0">
                <a:solidFill>
                  <a:schemeClr val="tx1"/>
                </a:solidFill>
              </a:rPr>
              <a:t> </a:t>
            </a:r>
            <a:r>
              <a:rPr lang="en-US" i="1" dirty="0">
                <a:solidFill>
                  <a:schemeClr val="tx1"/>
                </a:solidFill>
              </a:rPr>
              <a:t>bellum </a:t>
            </a:r>
            <a:r>
              <a:rPr lang="en-US" dirty="0">
                <a:solidFill>
                  <a:schemeClr val="tx1"/>
                </a:solidFill>
              </a:rPr>
              <a:t>requires </a:t>
            </a:r>
            <a:r>
              <a:rPr lang="en-US" b="1" dirty="0">
                <a:solidFill>
                  <a:schemeClr val="tx1"/>
                </a:solidFill>
              </a:rPr>
              <a:t>time</a:t>
            </a:r>
            <a:r>
              <a:rPr lang="en-US" dirty="0">
                <a:solidFill>
                  <a:schemeClr val="tx1"/>
                </a:solidFill>
              </a:rPr>
              <a:t>; it cannot be achieved overnight or even in a few years, as the situation in </a:t>
            </a:r>
            <a:r>
              <a:rPr lang="en-US" dirty="0" smtClean="0">
                <a:solidFill>
                  <a:schemeClr val="tx1"/>
                </a:solidFill>
              </a:rPr>
              <a:t>Afghanistan </a:t>
            </a:r>
            <a:r>
              <a:rPr lang="en-US" dirty="0">
                <a:solidFill>
                  <a:schemeClr val="tx1"/>
                </a:solidFill>
              </a:rPr>
              <a:t>shows, but it can be achieved in the end, as modern Germany and Japan testify.</a:t>
            </a:r>
            <a:endParaRPr lang="en-GB" dirty="0">
              <a:solidFill>
                <a:schemeClr val="tx1"/>
              </a:solidFill>
            </a:endParaRPr>
          </a:p>
          <a:p>
            <a:endParaRPr lang="en-GB" dirty="0"/>
          </a:p>
        </p:txBody>
      </p:sp>
    </p:spTree>
    <p:extLst>
      <p:ext uri="{BB962C8B-B14F-4D97-AF65-F5344CB8AC3E}">
        <p14:creationId xmlns="" xmlns:p14="http://schemas.microsoft.com/office/powerpoint/2010/main" val="553442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610600" cy="1066800"/>
          </a:xfrm>
        </p:spPr>
        <p:txBody>
          <a:bodyPr/>
          <a:lstStyle/>
          <a:p>
            <a:r>
              <a:rPr lang="en-US" dirty="0"/>
              <a:t>Strengths of Just War </a:t>
            </a:r>
            <a:r>
              <a:rPr lang="en-US" dirty="0" smtClean="0"/>
              <a:t>theory</a:t>
            </a:r>
            <a:endParaRPr lang="en-GB" dirty="0"/>
          </a:p>
        </p:txBody>
      </p:sp>
      <p:sp>
        <p:nvSpPr>
          <p:cNvPr id="3" name="Content Placeholder 2"/>
          <p:cNvSpPr>
            <a:spLocks noGrp="1"/>
          </p:cNvSpPr>
          <p:nvPr>
            <p:ph idx="1"/>
          </p:nvPr>
        </p:nvSpPr>
        <p:spPr>
          <a:xfrm>
            <a:off x="251520" y="1340768"/>
            <a:ext cx="8640960" cy="4450432"/>
          </a:xfrm>
        </p:spPr>
        <p:txBody>
          <a:bodyPr/>
          <a:lstStyle/>
          <a:p>
            <a:pPr>
              <a:buClrTx/>
            </a:pPr>
            <a:r>
              <a:rPr lang="en-US" sz="2600" dirty="0">
                <a:solidFill>
                  <a:schemeClr val="tx1"/>
                </a:solidFill>
              </a:rPr>
              <a:t>Just War theory defines the conditions under which violence may be used and it combines the wisdom of thinkers and philosophers from many centuries.</a:t>
            </a:r>
            <a:endParaRPr lang="en-GB" sz="2600" dirty="0">
              <a:solidFill>
                <a:schemeClr val="tx1"/>
              </a:solidFill>
            </a:endParaRPr>
          </a:p>
          <a:p>
            <a:pPr>
              <a:buClrTx/>
            </a:pPr>
            <a:r>
              <a:rPr lang="en-US" sz="2600" dirty="0" smtClean="0">
                <a:solidFill>
                  <a:schemeClr val="tx1"/>
                </a:solidFill>
              </a:rPr>
              <a:t>It </a:t>
            </a:r>
            <a:r>
              <a:rPr lang="en-US" sz="2600" dirty="0">
                <a:solidFill>
                  <a:schemeClr val="tx1"/>
                </a:solidFill>
              </a:rPr>
              <a:t>is a flexible theory, and grows and develops with the times.</a:t>
            </a:r>
            <a:endParaRPr lang="en-GB" sz="2600" dirty="0">
              <a:solidFill>
                <a:schemeClr val="tx1"/>
              </a:solidFill>
            </a:endParaRPr>
          </a:p>
          <a:p>
            <a:pPr>
              <a:buClrTx/>
            </a:pPr>
            <a:r>
              <a:rPr lang="en-US" sz="2600" dirty="0" smtClean="0">
                <a:solidFill>
                  <a:schemeClr val="tx1"/>
                </a:solidFill>
              </a:rPr>
              <a:t>Just </a:t>
            </a:r>
            <a:r>
              <a:rPr lang="en-US" sz="2600" dirty="0">
                <a:solidFill>
                  <a:schemeClr val="tx1"/>
                </a:solidFill>
              </a:rPr>
              <a:t>War theory </a:t>
            </a:r>
            <a:r>
              <a:rPr lang="en-US" sz="2600" dirty="0" err="1">
                <a:solidFill>
                  <a:schemeClr val="tx1"/>
                </a:solidFill>
              </a:rPr>
              <a:t>recognises</a:t>
            </a:r>
            <a:r>
              <a:rPr lang="en-US" sz="2600" dirty="0">
                <a:solidFill>
                  <a:schemeClr val="tx1"/>
                </a:solidFill>
              </a:rPr>
              <a:t> the necessity of action against an aggressor.</a:t>
            </a:r>
            <a:endParaRPr lang="en-GB" sz="2600" dirty="0">
              <a:solidFill>
                <a:schemeClr val="tx1"/>
              </a:solidFill>
            </a:endParaRPr>
          </a:p>
          <a:p>
            <a:pPr>
              <a:buClrTx/>
            </a:pPr>
            <a:r>
              <a:rPr lang="en-US" sz="2600" dirty="0" smtClean="0">
                <a:solidFill>
                  <a:schemeClr val="tx1"/>
                </a:solidFill>
              </a:rPr>
              <a:t>Just </a:t>
            </a:r>
            <a:r>
              <a:rPr lang="en-US" sz="2600" dirty="0">
                <a:solidFill>
                  <a:schemeClr val="tx1"/>
                </a:solidFill>
              </a:rPr>
              <a:t>War theory allows </a:t>
            </a:r>
            <a:r>
              <a:rPr lang="en-US" sz="2600" dirty="0" err="1">
                <a:solidFill>
                  <a:schemeClr val="tx1"/>
                </a:solidFill>
              </a:rPr>
              <a:t>defence</a:t>
            </a:r>
            <a:r>
              <a:rPr lang="en-US" sz="2600" dirty="0">
                <a:solidFill>
                  <a:schemeClr val="tx1"/>
                </a:solidFill>
              </a:rPr>
              <a:t> of the </a:t>
            </a:r>
            <a:r>
              <a:rPr lang="en-US" sz="2600" dirty="0" err="1">
                <a:solidFill>
                  <a:schemeClr val="tx1"/>
                </a:solidFill>
              </a:rPr>
              <a:t>defenceless</a:t>
            </a:r>
            <a:r>
              <a:rPr lang="en-US" sz="2600" dirty="0" smtClean="0">
                <a:solidFill>
                  <a:schemeClr val="tx1"/>
                </a:solidFill>
              </a:rPr>
              <a:t>.</a:t>
            </a:r>
            <a:endParaRPr lang="en-GB" sz="2600" dirty="0">
              <a:solidFill>
                <a:schemeClr val="tx1"/>
              </a:solidFill>
            </a:endParaRPr>
          </a:p>
        </p:txBody>
      </p:sp>
    </p:spTree>
    <p:extLst>
      <p:ext uri="{BB962C8B-B14F-4D97-AF65-F5344CB8AC3E}">
        <p14:creationId xmlns="" xmlns:p14="http://schemas.microsoft.com/office/powerpoint/2010/main" val="277021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Strengths of Just War </a:t>
            </a:r>
            <a:r>
              <a:rPr lang="en-US" dirty="0" smtClean="0"/>
              <a:t>theory</a:t>
            </a:r>
            <a:endParaRPr lang="en-GB" dirty="0"/>
          </a:p>
        </p:txBody>
      </p:sp>
      <p:sp>
        <p:nvSpPr>
          <p:cNvPr id="3" name="Content Placeholder 2"/>
          <p:cNvSpPr>
            <a:spLocks noGrp="1"/>
          </p:cNvSpPr>
          <p:nvPr>
            <p:ph idx="1"/>
          </p:nvPr>
        </p:nvSpPr>
        <p:spPr>
          <a:xfrm>
            <a:off x="251520" y="1340768"/>
            <a:ext cx="8568952" cy="4464496"/>
          </a:xfrm>
        </p:spPr>
        <p:txBody>
          <a:bodyPr/>
          <a:lstStyle/>
          <a:p>
            <a:pPr>
              <a:buClrTx/>
            </a:pPr>
            <a:r>
              <a:rPr lang="en-US" sz="2800" dirty="0" smtClean="0">
                <a:solidFill>
                  <a:schemeClr val="tx1"/>
                </a:solidFill>
              </a:rPr>
              <a:t>Just </a:t>
            </a:r>
            <a:r>
              <a:rPr lang="en-US" sz="2800" dirty="0">
                <a:solidFill>
                  <a:schemeClr val="tx1"/>
                </a:solidFill>
              </a:rPr>
              <a:t>War theory does not allow acts of war simply because they are thought to be in the interest of one nation.</a:t>
            </a:r>
            <a:endParaRPr lang="en-GB" sz="2800" dirty="0">
              <a:solidFill>
                <a:schemeClr val="tx1"/>
              </a:solidFill>
            </a:endParaRPr>
          </a:p>
          <a:p>
            <a:pPr>
              <a:buClrTx/>
            </a:pPr>
            <a:r>
              <a:rPr lang="en-US" sz="2800" dirty="0" smtClean="0">
                <a:solidFill>
                  <a:schemeClr val="tx1"/>
                </a:solidFill>
              </a:rPr>
              <a:t>Weapons </a:t>
            </a:r>
            <a:r>
              <a:rPr lang="en-US" sz="2800" dirty="0">
                <a:solidFill>
                  <a:schemeClr val="tx1"/>
                </a:solidFill>
              </a:rPr>
              <a:t>of mass destruction may change Just War theory, but we still need to consider their use within a moral framework.</a:t>
            </a:r>
            <a:endParaRPr lang="en-GB" sz="2800" dirty="0">
              <a:solidFill>
                <a:schemeClr val="tx1"/>
              </a:solidFill>
            </a:endParaRPr>
          </a:p>
          <a:p>
            <a:pPr>
              <a:buClrTx/>
            </a:pPr>
            <a:r>
              <a:rPr lang="en-US" sz="2800" dirty="0" smtClean="0">
                <a:solidFill>
                  <a:schemeClr val="tx1"/>
                </a:solidFill>
              </a:rPr>
              <a:t>In </a:t>
            </a:r>
            <a:r>
              <a:rPr lang="en-US" sz="2800" dirty="0">
                <a:solidFill>
                  <a:schemeClr val="tx1"/>
                </a:solidFill>
              </a:rPr>
              <a:t>spite of difficulties with the individual principles, Just War theory remains a universal theory.</a:t>
            </a:r>
            <a:endParaRPr lang="en-GB" sz="2800" dirty="0">
              <a:solidFill>
                <a:schemeClr val="tx1"/>
              </a:solidFill>
            </a:endParaRPr>
          </a:p>
          <a:p>
            <a:endParaRPr lang="en-GB" dirty="0"/>
          </a:p>
        </p:txBody>
      </p:sp>
    </p:spTree>
    <p:extLst>
      <p:ext uri="{BB962C8B-B14F-4D97-AF65-F5344CB8AC3E}">
        <p14:creationId xmlns="" xmlns:p14="http://schemas.microsoft.com/office/powerpoint/2010/main" val="3838586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Weaknesses of Just War </a:t>
            </a:r>
            <a:r>
              <a:rPr lang="en-US" dirty="0" smtClean="0"/>
              <a:t>theory</a:t>
            </a:r>
            <a:endParaRPr lang="en-GB" dirty="0"/>
          </a:p>
        </p:txBody>
      </p:sp>
      <p:sp>
        <p:nvSpPr>
          <p:cNvPr id="3" name="Content Placeholder 2"/>
          <p:cNvSpPr>
            <a:spLocks noGrp="1"/>
          </p:cNvSpPr>
          <p:nvPr>
            <p:ph idx="1"/>
          </p:nvPr>
        </p:nvSpPr>
        <p:spPr>
          <a:xfrm>
            <a:off x="251520" y="1196752"/>
            <a:ext cx="8496944" cy="4594448"/>
          </a:xfrm>
        </p:spPr>
        <p:txBody>
          <a:bodyPr/>
          <a:lstStyle/>
          <a:p>
            <a:pPr>
              <a:buClrTx/>
            </a:pPr>
            <a:r>
              <a:rPr lang="en-US" dirty="0">
                <a:solidFill>
                  <a:schemeClr val="tx1"/>
                </a:solidFill>
              </a:rPr>
              <a:t>Just War theory says that violence is permitted, but morality must always oppose deliberate violence.</a:t>
            </a:r>
            <a:endParaRPr lang="en-GB" dirty="0">
              <a:solidFill>
                <a:schemeClr val="tx1"/>
              </a:solidFill>
            </a:endParaRPr>
          </a:p>
          <a:p>
            <a:pPr>
              <a:buClrTx/>
            </a:pPr>
            <a:r>
              <a:rPr lang="en-US" dirty="0">
                <a:solidFill>
                  <a:schemeClr val="tx1"/>
                </a:solidFill>
              </a:rPr>
              <a:t>Just War theory is unrealistic, as the strong and powerful will always win.</a:t>
            </a:r>
            <a:endParaRPr lang="en-GB" dirty="0">
              <a:solidFill>
                <a:schemeClr val="tx1"/>
              </a:solidFill>
            </a:endParaRPr>
          </a:p>
          <a:p>
            <a:pPr>
              <a:buClrTx/>
            </a:pPr>
            <a:r>
              <a:rPr lang="en-US" dirty="0">
                <a:solidFill>
                  <a:schemeClr val="tx1"/>
                </a:solidFill>
              </a:rPr>
              <a:t>The conditions are too simplistic and ambiguous to apply in practice.</a:t>
            </a:r>
            <a:endParaRPr lang="en-GB" dirty="0">
              <a:solidFill>
                <a:schemeClr val="tx1"/>
              </a:solidFill>
            </a:endParaRPr>
          </a:p>
          <a:p>
            <a:pPr>
              <a:buClrTx/>
            </a:pPr>
            <a:r>
              <a:rPr lang="en-US" dirty="0">
                <a:solidFill>
                  <a:schemeClr val="tx1"/>
                </a:solidFill>
              </a:rPr>
              <a:t>Weapons of mass destruction demand a different approach, as they break all the basic rules.</a:t>
            </a:r>
            <a:endParaRPr lang="en-GB" dirty="0">
              <a:solidFill>
                <a:schemeClr val="tx1"/>
              </a:solidFill>
            </a:endParaRPr>
          </a:p>
          <a:p>
            <a:pPr>
              <a:buClrTx/>
            </a:pPr>
            <a:r>
              <a:rPr lang="en-US" dirty="0">
                <a:solidFill>
                  <a:schemeClr val="tx1"/>
                </a:solidFill>
              </a:rPr>
              <a:t>Terrorism demands a different approach, as terrorists take no notice of the rules.</a:t>
            </a:r>
            <a:endParaRPr lang="en-GB" dirty="0">
              <a:solidFill>
                <a:schemeClr val="tx1"/>
              </a:solidFill>
            </a:endParaRPr>
          </a:p>
          <a:p>
            <a:pPr>
              <a:buClrTx/>
            </a:pPr>
            <a:r>
              <a:rPr lang="en-US" dirty="0">
                <a:solidFill>
                  <a:schemeClr val="tx1"/>
                </a:solidFill>
              </a:rPr>
              <a:t>Many wars are only considered just in hindsight.</a:t>
            </a:r>
            <a:endParaRPr lang="en-GB" dirty="0">
              <a:solidFill>
                <a:schemeClr val="tx1"/>
              </a:solidFill>
            </a:endParaRPr>
          </a:p>
          <a:p>
            <a:endParaRPr lang="en-GB" sz="2200" dirty="0"/>
          </a:p>
        </p:txBody>
      </p:sp>
    </p:spTree>
    <p:extLst>
      <p:ext uri="{BB962C8B-B14F-4D97-AF65-F5344CB8AC3E}">
        <p14:creationId xmlns="" xmlns:p14="http://schemas.microsoft.com/office/powerpoint/2010/main" val="1315373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610600" cy="1066800"/>
          </a:xfrm>
        </p:spPr>
        <p:txBody>
          <a:bodyPr/>
          <a:lstStyle/>
          <a:p>
            <a:r>
              <a:rPr lang="en-US" dirty="0" smtClean="0"/>
              <a:t>Realism</a:t>
            </a:r>
            <a:endParaRPr lang="en-GB" dirty="0"/>
          </a:p>
        </p:txBody>
      </p:sp>
      <p:sp>
        <p:nvSpPr>
          <p:cNvPr id="3" name="Content Placeholder 2"/>
          <p:cNvSpPr>
            <a:spLocks noGrp="1"/>
          </p:cNvSpPr>
          <p:nvPr>
            <p:ph idx="1"/>
          </p:nvPr>
        </p:nvSpPr>
        <p:spPr>
          <a:xfrm>
            <a:off x="323528" y="1484784"/>
            <a:ext cx="8496944" cy="4464496"/>
          </a:xfrm>
        </p:spPr>
        <p:txBody>
          <a:bodyPr/>
          <a:lstStyle/>
          <a:p>
            <a:pPr>
              <a:buClrTx/>
            </a:pPr>
            <a:r>
              <a:rPr lang="en-US" sz="2600" dirty="0">
                <a:solidFill>
                  <a:schemeClr val="tx1"/>
                </a:solidFill>
              </a:rPr>
              <a:t>Realists argue that war is a </a:t>
            </a:r>
            <a:r>
              <a:rPr lang="en-US" sz="2600" b="1" dirty="0">
                <a:solidFill>
                  <a:schemeClr val="tx1"/>
                </a:solidFill>
              </a:rPr>
              <a:t>non-moral activity</a:t>
            </a:r>
            <a:r>
              <a:rPr lang="en-US" sz="2600" dirty="0">
                <a:solidFill>
                  <a:schemeClr val="tx1"/>
                </a:solidFill>
              </a:rPr>
              <a:t> </a:t>
            </a:r>
            <a:r>
              <a:rPr lang="en-US" sz="2600" dirty="0" smtClean="0">
                <a:solidFill>
                  <a:schemeClr val="tx1"/>
                </a:solidFill>
              </a:rPr>
              <a:t>– </a:t>
            </a:r>
            <a:r>
              <a:rPr lang="en-US" sz="2600" dirty="0">
                <a:solidFill>
                  <a:schemeClr val="tx1"/>
                </a:solidFill>
              </a:rPr>
              <a:t>actions such as killing, maiming or stealing may be wrong for individuals, but have no application to nations in times of war. </a:t>
            </a:r>
            <a:endParaRPr lang="en-US" sz="2600" dirty="0" smtClean="0">
              <a:solidFill>
                <a:schemeClr val="tx1"/>
              </a:solidFill>
            </a:endParaRPr>
          </a:p>
          <a:p>
            <a:pPr>
              <a:buClrTx/>
            </a:pPr>
            <a:r>
              <a:rPr lang="en-US" sz="2600" dirty="0" smtClean="0">
                <a:solidFill>
                  <a:schemeClr val="tx1"/>
                </a:solidFill>
              </a:rPr>
              <a:t>So </a:t>
            </a:r>
            <a:r>
              <a:rPr lang="en-US" sz="2600" dirty="0">
                <a:solidFill>
                  <a:schemeClr val="tx1"/>
                </a:solidFill>
              </a:rPr>
              <a:t>if a state is thinking of going to war with another state, it does not have to have moral reasons before actually starting a war. </a:t>
            </a:r>
            <a:endParaRPr lang="en-US" sz="2600" dirty="0" smtClean="0">
              <a:solidFill>
                <a:schemeClr val="tx1"/>
              </a:solidFill>
            </a:endParaRPr>
          </a:p>
          <a:p>
            <a:pPr>
              <a:buClrTx/>
            </a:pPr>
            <a:r>
              <a:rPr lang="en-US" sz="2600" dirty="0" smtClean="0">
                <a:solidFill>
                  <a:schemeClr val="tx1"/>
                </a:solidFill>
              </a:rPr>
              <a:t>Neither </a:t>
            </a:r>
            <a:r>
              <a:rPr lang="en-US" sz="2600" dirty="0">
                <a:solidFill>
                  <a:schemeClr val="tx1"/>
                </a:solidFill>
              </a:rPr>
              <a:t>can the warring nations be </a:t>
            </a:r>
            <a:r>
              <a:rPr lang="en-US" sz="2600" dirty="0" err="1">
                <a:solidFill>
                  <a:schemeClr val="tx1"/>
                </a:solidFill>
              </a:rPr>
              <a:t>criticised</a:t>
            </a:r>
            <a:r>
              <a:rPr lang="en-US" sz="2600" dirty="0">
                <a:solidFill>
                  <a:schemeClr val="tx1"/>
                </a:solidFill>
              </a:rPr>
              <a:t> for how they fight the war.</a:t>
            </a:r>
            <a:endParaRPr lang="en-GB" sz="2600" dirty="0">
              <a:solidFill>
                <a:schemeClr val="tx1"/>
              </a:solidFill>
            </a:endParaRPr>
          </a:p>
        </p:txBody>
      </p:sp>
    </p:spTree>
    <p:extLst>
      <p:ext uri="{BB962C8B-B14F-4D97-AF65-F5344CB8AC3E}">
        <p14:creationId xmlns="" xmlns:p14="http://schemas.microsoft.com/office/powerpoint/2010/main" val="1833259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610600" cy="1066800"/>
          </a:xfrm>
        </p:spPr>
        <p:txBody>
          <a:bodyPr/>
          <a:lstStyle/>
          <a:p>
            <a:r>
              <a:rPr lang="en-US" dirty="0" smtClean="0"/>
              <a:t>Realism</a:t>
            </a:r>
            <a:endParaRPr lang="en-GB" dirty="0"/>
          </a:p>
        </p:txBody>
      </p:sp>
      <p:sp>
        <p:nvSpPr>
          <p:cNvPr id="3" name="Content Placeholder 2"/>
          <p:cNvSpPr>
            <a:spLocks noGrp="1"/>
          </p:cNvSpPr>
          <p:nvPr>
            <p:ph idx="1"/>
          </p:nvPr>
        </p:nvSpPr>
        <p:spPr>
          <a:xfrm>
            <a:off x="406400" y="1340768"/>
            <a:ext cx="8205788" cy="4248472"/>
          </a:xfrm>
        </p:spPr>
        <p:txBody>
          <a:bodyPr/>
          <a:lstStyle/>
          <a:p>
            <a:pPr marL="0" indent="0">
              <a:buNone/>
            </a:pPr>
            <a:r>
              <a:rPr lang="en-US" sz="2800" dirty="0">
                <a:solidFill>
                  <a:schemeClr val="tx1"/>
                </a:solidFill>
              </a:rPr>
              <a:t>They give a number of reasons, including</a:t>
            </a:r>
            <a:r>
              <a:rPr lang="en-US" sz="2800" dirty="0" smtClean="0">
                <a:solidFill>
                  <a:schemeClr val="tx1"/>
                </a:solidFill>
              </a:rPr>
              <a:t>:</a:t>
            </a:r>
          </a:p>
          <a:p>
            <a:pPr marL="0" indent="0">
              <a:buNone/>
            </a:pPr>
            <a:endParaRPr lang="en-GB" sz="1600" dirty="0">
              <a:solidFill>
                <a:schemeClr val="tx1"/>
              </a:solidFill>
            </a:endParaRPr>
          </a:p>
          <a:p>
            <a:pPr lvl="1">
              <a:buClrTx/>
            </a:pPr>
            <a:r>
              <a:rPr lang="en-US" sz="2400" dirty="0" smtClean="0">
                <a:solidFill>
                  <a:schemeClr val="tx1"/>
                </a:solidFill>
              </a:rPr>
              <a:t>There </a:t>
            </a:r>
            <a:r>
              <a:rPr lang="en-US" sz="2400" dirty="0">
                <a:solidFill>
                  <a:schemeClr val="tx1"/>
                </a:solidFill>
              </a:rPr>
              <a:t>is no real moral authority over nations telling them how to act.</a:t>
            </a:r>
            <a:endParaRPr lang="en-GB" sz="2400" dirty="0">
              <a:solidFill>
                <a:schemeClr val="tx1"/>
              </a:solidFill>
            </a:endParaRPr>
          </a:p>
          <a:p>
            <a:pPr lvl="1">
              <a:buClrTx/>
            </a:pPr>
            <a:r>
              <a:rPr lang="en-US" sz="2400" dirty="0" smtClean="0">
                <a:solidFill>
                  <a:schemeClr val="tx1"/>
                </a:solidFill>
              </a:rPr>
              <a:t>To </a:t>
            </a:r>
            <a:r>
              <a:rPr lang="en-US" sz="2400" dirty="0">
                <a:solidFill>
                  <a:schemeClr val="tx1"/>
                </a:solidFill>
              </a:rPr>
              <a:t>survive, a nation has to look after its own interests.</a:t>
            </a:r>
            <a:endParaRPr lang="en-GB" sz="2400" dirty="0">
              <a:solidFill>
                <a:schemeClr val="tx1"/>
              </a:solidFill>
            </a:endParaRPr>
          </a:p>
          <a:p>
            <a:pPr lvl="1">
              <a:buClrTx/>
            </a:pPr>
            <a:r>
              <a:rPr lang="en-US" sz="2400" dirty="0" smtClean="0">
                <a:solidFill>
                  <a:schemeClr val="tx1"/>
                </a:solidFill>
              </a:rPr>
              <a:t>The </a:t>
            </a:r>
            <a:r>
              <a:rPr lang="en-US" sz="2400" dirty="0">
                <a:solidFill>
                  <a:schemeClr val="tx1"/>
                </a:solidFill>
              </a:rPr>
              <a:t>threat of war and war itself make it impossible for any nation to do anything but act in its own interest </a:t>
            </a:r>
            <a:r>
              <a:rPr lang="en-US" sz="2400" dirty="0" smtClean="0">
                <a:solidFill>
                  <a:schemeClr val="tx1"/>
                </a:solidFill>
              </a:rPr>
              <a:t>– </a:t>
            </a:r>
            <a:r>
              <a:rPr lang="en-US" sz="2400" dirty="0">
                <a:solidFill>
                  <a:schemeClr val="tx1"/>
                </a:solidFill>
              </a:rPr>
              <a:t>there is no time to do anything else.</a:t>
            </a:r>
            <a:endParaRPr lang="en-GB" sz="2400" dirty="0">
              <a:solidFill>
                <a:schemeClr val="tx1"/>
              </a:solidFill>
            </a:endParaRPr>
          </a:p>
        </p:txBody>
      </p:sp>
    </p:spTree>
    <p:extLst>
      <p:ext uri="{BB962C8B-B14F-4D97-AF65-F5344CB8AC3E}">
        <p14:creationId xmlns="" xmlns:p14="http://schemas.microsoft.com/office/powerpoint/2010/main" val="2421012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Christian r</a:t>
            </a:r>
            <a:r>
              <a:rPr lang="en-US" dirty="0" smtClean="0"/>
              <a:t>ealism</a:t>
            </a:r>
            <a:endParaRPr lang="en-GB" dirty="0"/>
          </a:p>
        </p:txBody>
      </p:sp>
      <p:sp>
        <p:nvSpPr>
          <p:cNvPr id="3" name="Content Placeholder 2"/>
          <p:cNvSpPr>
            <a:spLocks noGrp="1"/>
          </p:cNvSpPr>
          <p:nvPr>
            <p:ph idx="1"/>
          </p:nvPr>
        </p:nvSpPr>
        <p:spPr>
          <a:xfrm>
            <a:off x="406400" y="1700808"/>
            <a:ext cx="8205788" cy="3312368"/>
          </a:xfrm>
        </p:spPr>
        <p:txBody>
          <a:bodyPr/>
          <a:lstStyle/>
          <a:p>
            <a:pPr marL="0" indent="0">
              <a:buNone/>
            </a:pPr>
            <a:r>
              <a:rPr lang="en-US" sz="2800" dirty="0">
                <a:solidFill>
                  <a:schemeClr val="tx1"/>
                </a:solidFill>
              </a:rPr>
              <a:t>According to </a:t>
            </a:r>
            <a:r>
              <a:rPr lang="de-DE" sz="2800" b="1" dirty="0">
                <a:solidFill>
                  <a:schemeClr val="tx1"/>
                </a:solidFill>
              </a:rPr>
              <a:t>Reinhold </a:t>
            </a:r>
            <a:r>
              <a:rPr lang="en-US" sz="2800" b="1" dirty="0">
                <a:solidFill>
                  <a:schemeClr val="tx1"/>
                </a:solidFill>
              </a:rPr>
              <a:t>Niebuhr</a:t>
            </a:r>
            <a:r>
              <a:rPr lang="en-US" sz="2800" dirty="0">
                <a:solidFill>
                  <a:schemeClr val="tx1"/>
                </a:solidFill>
              </a:rPr>
              <a:t>, whose Christian Realism was influential in the USA from the late 1930s to the 1960s, it is impossible fully to achieve ethical ideals because sin is present in everyone and in every action, especially </a:t>
            </a:r>
            <a:r>
              <a:rPr lang="en-US" sz="2800" dirty="0" smtClean="0">
                <a:solidFill>
                  <a:schemeClr val="tx1"/>
                </a:solidFill>
              </a:rPr>
              <a:t>self-interest </a:t>
            </a:r>
            <a:r>
              <a:rPr lang="en-US" sz="2800" dirty="0">
                <a:solidFill>
                  <a:schemeClr val="tx1"/>
                </a:solidFill>
              </a:rPr>
              <a:t>and the desire to control other people. </a:t>
            </a:r>
            <a:endParaRPr lang="en-GB" sz="2800" dirty="0">
              <a:solidFill>
                <a:schemeClr val="tx1"/>
              </a:solidFill>
            </a:endParaRPr>
          </a:p>
        </p:txBody>
      </p:sp>
    </p:spTree>
    <p:extLst>
      <p:ext uri="{BB962C8B-B14F-4D97-AF65-F5344CB8AC3E}">
        <p14:creationId xmlns="" xmlns:p14="http://schemas.microsoft.com/office/powerpoint/2010/main" val="3834300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Pacifism</a:t>
            </a:r>
            <a:endParaRPr lang="en-GB" dirty="0"/>
          </a:p>
        </p:txBody>
      </p:sp>
      <p:sp>
        <p:nvSpPr>
          <p:cNvPr id="3" name="Content Placeholder 2"/>
          <p:cNvSpPr>
            <a:spLocks noGrp="1"/>
          </p:cNvSpPr>
          <p:nvPr>
            <p:ph idx="1"/>
          </p:nvPr>
        </p:nvSpPr>
        <p:spPr>
          <a:xfrm>
            <a:off x="406400" y="1700808"/>
            <a:ext cx="8205788" cy="4090392"/>
          </a:xfrm>
        </p:spPr>
        <p:txBody>
          <a:bodyPr/>
          <a:lstStyle/>
          <a:p>
            <a:pPr>
              <a:buClrTx/>
            </a:pPr>
            <a:r>
              <a:rPr lang="en-US" sz="2800" dirty="0">
                <a:solidFill>
                  <a:schemeClr val="tx1"/>
                </a:solidFill>
              </a:rPr>
              <a:t>Pacifists reject all war in </a:t>
            </a:r>
            <a:r>
              <a:rPr lang="en-US" sz="2800" dirty="0" err="1">
                <a:solidFill>
                  <a:schemeClr val="tx1"/>
                </a:solidFill>
              </a:rPr>
              <a:t>favour</a:t>
            </a:r>
            <a:r>
              <a:rPr lang="en-US" sz="2800" dirty="0">
                <a:solidFill>
                  <a:schemeClr val="tx1"/>
                </a:solidFill>
              </a:rPr>
              <a:t> of peace. Conflicts between nations should be settled by international gatherings such as the UN. </a:t>
            </a:r>
            <a:endParaRPr lang="en-US" sz="2800" dirty="0" smtClean="0">
              <a:solidFill>
                <a:schemeClr val="tx1"/>
              </a:solidFill>
            </a:endParaRPr>
          </a:p>
          <a:p>
            <a:pPr>
              <a:buClrTx/>
            </a:pPr>
            <a:r>
              <a:rPr lang="en-US" sz="2800" dirty="0" smtClean="0">
                <a:solidFill>
                  <a:schemeClr val="tx1"/>
                </a:solidFill>
              </a:rPr>
              <a:t>The </a:t>
            </a:r>
            <a:r>
              <a:rPr lang="en-US" sz="2800" dirty="0">
                <a:solidFill>
                  <a:schemeClr val="tx1"/>
                </a:solidFill>
              </a:rPr>
              <a:t>use of force is always wrong, even in </a:t>
            </a:r>
            <a:r>
              <a:rPr lang="en-US" sz="2800" dirty="0" err="1">
                <a:solidFill>
                  <a:schemeClr val="tx1"/>
                </a:solidFill>
              </a:rPr>
              <a:t>self-defence</a:t>
            </a:r>
            <a:r>
              <a:rPr lang="en-US" sz="2800" dirty="0">
                <a:solidFill>
                  <a:schemeClr val="tx1"/>
                </a:solidFill>
              </a:rPr>
              <a:t>, and so pacifism rejects both the Just War theory and Realism.</a:t>
            </a:r>
            <a:endParaRPr lang="en-GB" sz="2800" dirty="0">
              <a:solidFill>
                <a:schemeClr val="tx1"/>
              </a:solidFill>
            </a:endParaRPr>
          </a:p>
          <a:p>
            <a:endParaRPr lang="en-GB" dirty="0"/>
          </a:p>
        </p:txBody>
      </p:sp>
    </p:spTree>
    <p:extLst>
      <p:ext uri="{BB962C8B-B14F-4D97-AF65-F5344CB8AC3E}">
        <p14:creationId xmlns="" xmlns:p14="http://schemas.microsoft.com/office/powerpoint/2010/main" val="3045296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610600" cy="1066800"/>
          </a:xfrm>
        </p:spPr>
        <p:txBody>
          <a:bodyPr/>
          <a:lstStyle/>
          <a:p>
            <a:r>
              <a:rPr lang="en-US" dirty="0"/>
              <a:t>Absolute </a:t>
            </a:r>
            <a:r>
              <a:rPr lang="en-US" dirty="0" err="1"/>
              <a:t>Pacificism</a:t>
            </a:r>
            <a:endParaRPr lang="en-GB" dirty="0"/>
          </a:p>
        </p:txBody>
      </p:sp>
      <p:sp>
        <p:nvSpPr>
          <p:cNvPr id="3" name="Content Placeholder 2"/>
          <p:cNvSpPr>
            <a:spLocks noGrp="1"/>
          </p:cNvSpPr>
          <p:nvPr>
            <p:ph idx="1"/>
          </p:nvPr>
        </p:nvSpPr>
        <p:spPr/>
        <p:txBody>
          <a:bodyPr/>
          <a:lstStyle/>
          <a:p>
            <a:pPr>
              <a:buClrTx/>
            </a:pPr>
            <a:r>
              <a:rPr lang="en-US" sz="2800" dirty="0">
                <a:solidFill>
                  <a:schemeClr val="tx1"/>
                </a:solidFill>
              </a:rPr>
              <a:t>Absolute </a:t>
            </a:r>
            <a:r>
              <a:rPr lang="en-US" sz="2800" dirty="0" err="1">
                <a:solidFill>
                  <a:schemeClr val="tx1"/>
                </a:solidFill>
              </a:rPr>
              <a:t>Pacificism</a:t>
            </a:r>
            <a:r>
              <a:rPr lang="en-US" sz="2800" dirty="0">
                <a:solidFill>
                  <a:schemeClr val="tx1"/>
                </a:solidFill>
              </a:rPr>
              <a:t> says it is never right to kill another human being, no matter what the consequences of not doing so might be, even loss of life. </a:t>
            </a:r>
            <a:endParaRPr lang="en-US" sz="2800" dirty="0" smtClean="0">
              <a:solidFill>
                <a:schemeClr val="tx1"/>
              </a:solidFill>
            </a:endParaRPr>
          </a:p>
          <a:p>
            <a:pPr>
              <a:buClrTx/>
            </a:pPr>
            <a:r>
              <a:rPr lang="en-US" sz="2800" dirty="0" smtClean="0">
                <a:solidFill>
                  <a:schemeClr val="tx1"/>
                </a:solidFill>
              </a:rPr>
              <a:t>This </a:t>
            </a:r>
            <a:r>
              <a:rPr lang="en-US" sz="2800" dirty="0">
                <a:solidFill>
                  <a:schemeClr val="tx1"/>
                </a:solidFill>
              </a:rPr>
              <a:t>may be a religious belief or even a secular one. </a:t>
            </a:r>
            <a:endParaRPr lang="en-US" sz="2800" dirty="0" smtClean="0">
              <a:solidFill>
                <a:schemeClr val="tx1"/>
              </a:solidFill>
            </a:endParaRPr>
          </a:p>
          <a:p>
            <a:pPr>
              <a:buClrTx/>
            </a:pPr>
            <a:r>
              <a:rPr lang="en-US" sz="2800" dirty="0" smtClean="0">
                <a:solidFill>
                  <a:schemeClr val="tx1"/>
                </a:solidFill>
              </a:rPr>
              <a:t>Absolute </a:t>
            </a:r>
            <a:r>
              <a:rPr lang="en-US" sz="2800" dirty="0">
                <a:solidFill>
                  <a:schemeClr val="tx1"/>
                </a:solidFill>
              </a:rPr>
              <a:t>pacifists see violence as totally unacceptable.</a:t>
            </a:r>
            <a:endParaRPr lang="en-GB" sz="2800" dirty="0">
              <a:solidFill>
                <a:schemeClr val="tx1"/>
              </a:solidFill>
            </a:endParaRPr>
          </a:p>
          <a:p>
            <a:endParaRPr lang="en-GB" dirty="0"/>
          </a:p>
        </p:txBody>
      </p:sp>
    </p:spTree>
    <p:extLst>
      <p:ext uri="{BB962C8B-B14F-4D97-AF65-F5344CB8AC3E}">
        <p14:creationId xmlns="" xmlns:p14="http://schemas.microsoft.com/office/powerpoint/2010/main" val="106313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79512" y="116632"/>
            <a:ext cx="8610600" cy="1066800"/>
          </a:xfrm>
        </p:spPr>
        <p:txBody>
          <a:bodyPr/>
          <a:lstStyle/>
          <a:p>
            <a:r>
              <a:rPr lang="en-GB" dirty="0" smtClean="0"/>
              <a:t>War and peace</a:t>
            </a:r>
            <a:endParaRPr lang="en-US" dirty="0" smtClean="0"/>
          </a:p>
        </p:txBody>
      </p:sp>
      <p:sp>
        <p:nvSpPr>
          <p:cNvPr id="4099" name="Rectangle 3"/>
          <p:cNvSpPr>
            <a:spLocks noGrp="1" noChangeArrowheads="1"/>
          </p:cNvSpPr>
          <p:nvPr>
            <p:ph type="body" idx="1"/>
          </p:nvPr>
        </p:nvSpPr>
        <p:spPr>
          <a:xfrm>
            <a:off x="323528" y="1124744"/>
            <a:ext cx="8424936" cy="4666456"/>
          </a:xfrm>
        </p:spPr>
        <p:txBody>
          <a:bodyPr/>
          <a:lstStyle/>
          <a:p>
            <a:pPr>
              <a:buClrTx/>
            </a:pPr>
            <a:r>
              <a:rPr lang="en-US" dirty="0">
                <a:solidFill>
                  <a:schemeClr val="tx1"/>
                </a:solidFill>
              </a:rPr>
              <a:t>There are three main approaches to the issues surrounding war and peace:</a:t>
            </a:r>
            <a:endParaRPr lang="en-GB" dirty="0">
              <a:solidFill>
                <a:schemeClr val="tx1"/>
              </a:solidFill>
            </a:endParaRPr>
          </a:p>
          <a:p>
            <a:pPr lvl="0">
              <a:buClrTx/>
            </a:pPr>
            <a:r>
              <a:rPr lang="en-US" b="1" dirty="0" smtClean="0">
                <a:solidFill>
                  <a:schemeClr val="tx1"/>
                </a:solidFill>
              </a:rPr>
              <a:t>Just </a:t>
            </a:r>
            <a:r>
              <a:rPr lang="en-US" b="1" dirty="0">
                <a:solidFill>
                  <a:schemeClr val="tx1"/>
                </a:solidFill>
              </a:rPr>
              <a:t>War theory </a:t>
            </a:r>
            <a:r>
              <a:rPr lang="en-US" dirty="0">
                <a:solidFill>
                  <a:schemeClr val="tx1"/>
                </a:solidFill>
              </a:rPr>
              <a:t>–</a:t>
            </a:r>
            <a:r>
              <a:rPr lang="en-US" dirty="0" smtClean="0">
                <a:solidFill>
                  <a:schemeClr val="tx1"/>
                </a:solidFill>
              </a:rPr>
              <a:t> </a:t>
            </a:r>
            <a:r>
              <a:rPr lang="en-US" dirty="0">
                <a:solidFill>
                  <a:schemeClr val="tx1"/>
                </a:solidFill>
              </a:rPr>
              <a:t>states can have moral justification for going to war and sometimes war is morally right.</a:t>
            </a:r>
            <a:endParaRPr lang="en-GB" dirty="0">
              <a:solidFill>
                <a:schemeClr val="tx1"/>
              </a:solidFill>
            </a:endParaRPr>
          </a:p>
          <a:p>
            <a:pPr lvl="0">
              <a:buClrTx/>
            </a:pPr>
            <a:r>
              <a:rPr lang="en-US" b="1" dirty="0">
                <a:solidFill>
                  <a:schemeClr val="tx1"/>
                </a:solidFill>
              </a:rPr>
              <a:t>Realism</a:t>
            </a:r>
            <a:r>
              <a:rPr lang="en-US" dirty="0">
                <a:solidFill>
                  <a:schemeClr val="tx1"/>
                </a:solidFill>
              </a:rPr>
              <a:t> </a:t>
            </a:r>
            <a:r>
              <a:rPr lang="en-US" dirty="0" smtClean="0">
                <a:solidFill>
                  <a:schemeClr val="tx1"/>
                </a:solidFill>
              </a:rPr>
              <a:t>– </a:t>
            </a:r>
            <a:r>
              <a:rPr lang="en-US" dirty="0">
                <a:solidFill>
                  <a:schemeClr val="tx1"/>
                </a:solidFill>
              </a:rPr>
              <a:t>says that basically ethics has nothing to do with war. War is often necessary to promote security, survival and economic growth.</a:t>
            </a:r>
            <a:endParaRPr lang="en-GB" dirty="0">
              <a:solidFill>
                <a:schemeClr val="tx1"/>
              </a:solidFill>
            </a:endParaRPr>
          </a:p>
          <a:p>
            <a:pPr lvl="0">
              <a:buClrTx/>
            </a:pPr>
            <a:r>
              <a:rPr lang="en-US" b="1" dirty="0">
                <a:solidFill>
                  <a:schemeClr val="tx1"/>
                </a:solidFill>
              </a:rPr>
              <a:t>Pacifism</a:t>
            </a:r>
            <a:r>
              <a:rPr lang="en-US" dirty="0">
                <a:solidFill>
                  <a:schemeClr val="tx1"/>
                </a:solidFill>
              </a:rPr>
              <a:t> </a:t>
            </a:r>
            <a:r>
              <a:rPr lang="en-US" dirty="0" smtClean="0">
                <a:solidFill>
                  <a:schemeClr val="tx1"/>
                </a:solidFill>
              </a:rPr>
              <a:t>– </a:t>
            </a:r>
            <a:r>
              <a:rPr lang="en-US" dirty="0">
                <a:solidFill>
                  <a:schemeClr val="tx1"/>
                </a:solidFill>
              </a:rPr>
              <a:t>it is right to apply ethics to war and ask whether the war is just, but the answer will always be the same: war is always wrong and there is always some better solution than fighting.</a:t>
            </a:r>
            <a:endParaRPr lang="en-GB"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Religious </a:t>
            </a:r>
            <a:r>
              <a:rPr lang="en-US" dirty="0" smtClean="0"/>
              <a:t>Pacifism</a:t>
            </a:r>
            <a:endParaRPr lang="en-GB" dirty="0"/>
          </a:p>
        </p:txBody>
      </p:sp>
      <p:sp>
        <p:nvSpPr>
          <p:cNvPr id="3" name="Content Placeholder 2"/>
          <p:cNvSpPr>
            <a:spLocks noGrp="1"/>
          </p:cNvSpPr>
          <p:nvPr>
            <p:ph idx="1"/>
          </p:nvPr>
        </p:nvSpPr>
        <p:spPr>
          <a:xfrm>
            <a:off x="467544" y="1196752"/>
            <a:ext cx="8280920" cy="4522440"/>
          </a:xfrm>
        </p:spPr>
        <p:txBody>
          <a:bodyPr/>
          <a:lstStyle/>
          <a:p>
            <a:pPr>
              <a:buClrTx/>
            </a:pPr>
            <a:r>
              <a:rPr lang="en-US" sz="2800" dirty="0">
                <a:solidFill>
                  <a:schemeClr val="tx1"/>
                </a:solidFill>
              </a:rPr>
              <a:t>In the West, pacifism is rooted in Christianity and was particularly strong in the early Church. </a:t>
            </a:r>
            <a:endParaRPr lang="en-US" sz="2800" dirty="0" smtClean="0">
              <a:solidFill>
                <a:schemeClr val="tx1"/>
              </a:solidFill>
            </a:endParaRPr>
          </a:p>
          <a:p>
            <a:pPr>
              <a:buClrTx/>
            </a:pPr>
            <a:r>
              <a:rPr lang="en-US" sz="2800" dirty="0" smtClean="0">
                <a:solidFill>
                  <a:schemeClr val="tx1"/>
                </a:solidFill>
              </a:rPr>
              <a:t>It </a:t>
            </a:r>
            <a:r>
              <a:rPr lang="en-US" sz="2800" dirty="0">
                <a:solidFill>
                  <a:schemeClr val="tx1"/>
                </a:solidFill>
              </a:rPr>
              <a:t>looked to the Gospels, which record that Jesus called his followers not to violence, but to sacrificial love. </a:t>
            </a:r>
            <a:endParaRPr lang="en-US" sz="2800" dirty="0" smtClean="0">
              <a:solidFill>
                <a:schemeClr val="tx1"/>
              </a:solidFill>
            </a:endParaRPr>
          </a:p>
          <a:p>
            <a:pPr>
              <a:buClrTx/>
            </a:pPr>
            <a:r>
              <a:rPr lang="en-US" sz="2800" dirty="0" smtClean="0">
                <a:solidFill>
                  <a:schemeClr val="tx1"/>
                </a:solidFill>
              </a:rPr>
              <a:t>Jesus </a:t>
            </a:r>
            <a:r>
              <a:rPr lang="en-US" sz="2800" dirty="0">
                <a:solidFill>
                  <a:schemeClr val="tx1"/>
                </a:solidFill>
              </a:rPr>
              <a:t>taught that we must love our enemies, do good to those who hate us and `Blessed are the </a:t>
            </a:r>
            <a:r>
              <a:rPr lang="en-US" sz="2800" dirty="0" smtClean="0">
                <a:solidFill>
                  <a:schemeClr val="tx1"/>
                </a:solidFill>
              </a:rPr>
              <a:t>peace­makers’ </a:t>
            </a:r>
            <a:r>
              <a:rPr lang="en-US" sz="2800" dirty="0">
                <a:solidFill>
                  <a:schemeClr val="tx1"/>
                </a:solidFill>
              </a:rPr>
              <a:t>(Matthew 5:9). </a:t>
            </a:r>
            <a:endParaRPr lang="en-GB" sz="2800" dirty="0">
              <a:solidFill>
                <a:schemeClr val="tx1"/>
              </a:solidFill>
            </a:endParaRPr>
          </a:p>
        </p:txBody>
      </p:sp>
    </p:spTree>
    <p:extLst>
      <p:ext uri="{BB962C8B-B14F-4D97-AF65-F5344CB8AC3E}">
        <p14:creationId xmlns="" xmlns:p14="http://schemas.microsoft.com/office/powerpoint/2010/main" val="1327409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Religious </a:t>
            </a:r>
            <a:r>
              <a:rPr lang="en-US" dirty="0" smtClean="0"/>
              <a:t>Pacifism</a:t>
            </a:r>
            <a:endParaRPr lang="en-GB" dirty="0"/>
          </a:p>
        </p:txBody>
      </p:sp>
      <p:sp>
        <p:nvSpPr>
          <p:cNvPr id="3" name="Content Placeholder 2"/>
          <p:cNvSpPr>
            <a:spLocks noGrp="1"/>
          </p:cNvSpPr>
          <p:nvPr>
            <p:ph idx="1"/>
          </p:nvPr>
        </p:nvSpPr>
        <p:spPr>
          <a:xfrm>
            <a:off x="251520" y="1124744"/>
            <a:ext cx="8424936" cy="4680520"/>
          </a:xfrm>
        </p:spPr>
        <p:txBody>
          <a:bodyPr/>
          <a:lstStyle/>
          <a:p>
            <a:pPr>
              <a:buClrTx/>
            </a:pPr>
            <a:r>
              <a:rPr lang="en-US" dirty="0" smtClean="0">
                <a:solidFill>
                  <a:schemeClr val="tx1"/>
                </a:solidFill>
              </a:rPr>
              <a:t>These </a:t>
            </a:r>
            <a:r>
              <a:rPr lang="en-US" dirty="0">
                <a:solidFill>
                  <a:schemeClr val="tx1"/>
                </a:solidFill>
              </a:rPr>
              <a:t>themes are rooted in the Jewish prophetic tradition, and followers of Jesus see both his ministry and his sacrificial death as a continuation and a fulfilment of that tradition, which must be carried on by his followers. </a:t>
            </a:r>
            <a:endParaRPr lang="en-US" dirty="0" smtClean="0">
              <a:solidFill>
                <a:schemeClr val="tx1"/>
              </a:solidFill>
            </a:endParaRPr>
          </a:p>
          <a:p>
            <a:pPr>
              <a:buClrTx/>
            </a:pPr>
            <a:r>
              <a:rPr lang="en-US" dirty="0" smtClean="0">
                <a:solidFill>
                  <a:schemeClr val="tx1"/>
                </a:solidFill>
              </a:rPr>
              <a:t>The </a:t>
            </a:r>
            <a:r>
              <a:rPr lang="en-US" dirty="0">
                <a:solidFill>
                  <a:schemeClr val="tx1"/>
                </a:solidFill>
              </a:rPr>
              <a:t>early Christians saw Jesus' commands as a prohibition on the bearing of arms, and so they refused to join the Roman army. </a:t>
            </a:r>
            <a:endParaRPr lang="en-US" dirty="0" smtClean="0">
              <a:solidFill>
                <a:schemeClr val="tx1"/>
              </a:solidFill>
            </a:endParaRPr>
          </a:p>
          <a:p>
            <a:pPr>
              <a:buClrTx/>
            </a:pPr>
            <a:r>
              <a:rPr lang="en-US" dirty="0" smtClean="0">
                <a:solidFill>
                  <a:schemeClr val="tx1"/>
                </a:solidFill>
              </a:rPr>
              <a:t>A </a:t>
            </a:r>
            <a:r>
              <a:rPr lang="en-US" dirty="0">
                <a:solidFill>
                  <a:schemeClr val="tx1"/>
                </a:solidFill>
              </a:rPr>
              <a:t>profound change in the Christian attitude to war came at the time of the emperor </a:t>
            </a:r>
            <a:r>
              <a:rPr lang="fr-FR" dirty="0">
                <a:solidFill>
                  <a:schemeClr val="tx1"/>
                </a:solidFill>
              </a:rPr>
              <a:t>Constantine, </a:t>
            </a:r>
            <a:r>
              <a:rPr lang="en-US" dirty="0">
                <a:solidFill>
                  <a:schemeClr val="tx1"/>
                </a:solidFill>
              </a:rPr>
              <a:t>and from this time pacifism has been a minority view within the Christian Church.</a:t>
            </a:r>
            <a:endParaRPr lang="en-GB" dirty="0">
              <a:solidFill>
                <a:schemeClr val="tx1"/>
              </a:solidFill>
            </a:endParaRPr>
          </a:p>
          <a:p>
            <a:pPr>
              <a:buClrTx/>
            </a:pPr>
            <a:endParaRPr lang="en-GB" sz="2200" dirty="0"/>
          </a:p>
        </p:txBody>
      </p:sp>
    </p:spTree>
    <p:extLst>
      <p:ext uri="{BB962C8B-B14F-4D97-AF65-F5344CB8AC3E}">
        <p14:creationId xmlns="" xmlns:p14="http://schemas.microsoft.com/office/powerpoint/2010/main" val="1691933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Contingent </a:t>
            </a:r>
            <a:r>
              <a:rPr lang="en-US" dirty="0" smtClean="0"/>
              <a:t>Pacifism</a:t>
            </a:r>
            <a:endParaRPr lang="en-GB" dirty="0"/>
          </a:p>
        </p:txBody>
      </p:sp>
      <p:sp>
        <p:nvSpPr>
          <p:cNvPr id="3" name="Content Placeholder 2"/>
          <p:cNvSpPr>
            <a:spLocks noGrp="1"/>
          </p:cNvSpPr>
          <p:nvPr>
            <p:ph idx="1"/>
          </p:nvPr>
        </p:nvSpPr>
        <p:spPr>
          <a:xfrm>
            <a:off x="323528" y="1124744"/>
            <a:ext cx="8280920" cy="4680520"/>
          </a:xfrm>
        </p:spPr>
        <p:txBody>
          <a:bodyPr/>
          <a:lstStyle/>
          <a:p>
            <a:pPr>
              <a:buClrTx/>
            </a:pPr>
            <a:r>
              <a:rPr lang="en-US" sz="2600" dirty="0">
                <a:solidFill>
                  <a:schemeClr val="tx1"/>
                </a:solidFill>
              </a:rPr>
              <a:t>Contingent Pacifism is not opposed to war on absolute grounds, but on contingent grounds </a:t>
            </a:r>
            <a:r>
              <a:rPr lang="en-US" sz="2600" dirty="0" smtClean="0">
                <a:solidFill>
                  <a:schemeClr val="tx1"/>
                </a:solidFill>
              </a:rPr>
              <a:t>– </a:t>
            </a:r>
            <a:r>
              <a:rPr lang="en-US" sz="2600" dirty="0">
                <a:solidFill>
                  <a:schemeClr val="tx1"/>
                </a:solidFill>
              </a:rPr>
              <a:t>war as we know it cannot be waged in a morally acceptable way. </a:t>
            </a:r>
            <a:endParaRPr lang="en-US" sz="2600" dirty="0" smtClean="0">
              <a:solidFill>
                <a:schemeClr val="tx1"/>
              </a:solidFill>
            </a:endParaRPr>
          </a:p>
          <a:p>
            <a:pPr>
              <a:buClrTx/>
            </a:pPr>
            <a:r>
              <a:rPr lang="en-US" sz="2600" dirty="0" smtClean="0">
                <a:solidFill>
                  <a:schemeClr val="tx1"/>
                </a:solidFill>
              </a:rPr>
              <a:t>In </a:t>
            </a:r>
            <a:r>
              <a:rPr lang="en-US" sz="2600" dirty="0">
                <a:solidFill>
                  <a:schemeClr val="tx1"/>
                </a:solidFill>
              </a:rPr>
              <a:t>other words, all wars today involve killing of the innocent, and this is morally unjustifiable.</a:t>
            </a:r>
            <a:endParaRPr lang="en-GB" sz="2600" dirty="0">
              <a:solidFill>
                <a:schemeClr val="tx1"/>
              </a:solidFill>
            </a:endParaRPr>
          </a:p>
          <a:p>
            <a:pPr>
              <a:buClrTx/>
            </a:pPr>
            <a:r>
              <a:rPr lang="en-US" sz="2600" dirty="0" smtClean="0">
                <a:solidFill>
                  <a:schemeClr val="tx1"/>
                </a:solidFill>
              </a:rPr>
              <a:t>Contingent </a:t>
            </a:r>
            <a:r>
              <a:rPr lang="en-US" sz="2600" dirty="0">
                <a:solidFill>
                  <a:schemeClr val="tx1"/>
                </a:solidFill>
              </a:rPr>
              <a:t>pacifists accept wars in some circumstances, such as </a:t>
            </a:r>
            <a:r>
              <a:rPr lang="en-US" sz="2600" dirty="0" err="1" smtClean="0">
                <a:solidFill>
                  <a:schemeClr val="tx1"/>
                </a:solidFill>
              </a:rPr>
              <a:t>self­defence</a:t>
            </a:r>
            <a:r>
              <a:rPr lang="en-US" sz="2600" dirty="0" smtClean="0">
                <a:solidFill>
                  <a:schemeClr val="tx1"/>
                </a:solidFill>
              </a:rPr>
              <a:t> </a:t>
            </a:r>
            <a:r>
              <a:rPr lang="en-US" sz="2600" dirty="0">
                <a:solidFill>
                  <a:schemeClr val="tx1"/>
                </a:solidFill>
              </a:rPr>
              <a:t>and </a:t>
            </a:r>
            <a:r>
              <a:rPr lang="en-US" sz="2600" dirty="0" err="1">
                <a:solidFill>
                  <a:schemeClr val="tx1"/>
                </a:solidFill>
              </a:rPr>
              <a:t>defence</a:t>
            </a:r>
            <a:r>
              <a:rPr lang="en-US" sz="2600" dirty="0">
                <a:solidFill>
                  <a:schemeClr val="tx1"/>
                </a:solidFill>
              </a:rPr>
              <a:t> of others, but the innocent must always be protected. </a:t>
            </a:r>
            <a:endParaRPr lang="en-US" sz="2600" dirty="0" smtClean="0">
              <a:solidFill>
                <a:schemeClr val="tx1"/>
              </a:solidFill>
            </a:endParaRPr>
          </a:p>
        </p:txBody>
      </p:sp>
    </p:spTree>
    <p:extLst>
      <p:ext uri="{BB962C8B-B14F-4D97-AF65-F5344CB8AC3E}">
        <p14:creationId xmlns="" xmlns:p14="http://schemas.microsoft.com/office/powerpoint/2010/main" val="826062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Contingent </a:t>
            </a:r>
            <a:r>
              <a:rPr lang="en-US" dirty="0" smtClean="0"/>
              <a:t>Pacifism</a:t>
            </a:r>
            <a:endParaRPr lang="en-GB" dirty="0"/>
          </a:p>
        </p:txBody>
      </p:sp>
      <p:sp>
        <p:nvSpPr>
          <p:cNvPr id="3" name="Content Placeholder 2"/>
          <p:cNvSpPr>
            <a:spLocks noGrp="1"/>
          </p:cNvSpPr>
          <p:nvPr>
            <p:ph idx="1"/>
          </p:nvPr>
        </p:nvSpPr>
        <p:spPr>
          <a:xfrm>
            <a:off x="251520" y="1196752"/>
            <a:ext cx="8568952" cy="4392488"/>
          </a:xfrm>
        </p:spPr>
        <p:txBody>
          <a:bodyPr/>
          <a:lstStyle/>
          <a:p>
            <a:pPr>
              <a:buClrTx/>
            </a:pPr>
            <a:r>
              <a:rPr lang="en-US" sz="2600" dirty="0" smtClean="0">
                <a:solidFill>
                  <a:schemeClr val="tx1"/>
                </a:solidFill>
              </a:rPr>
              <a:t>So </a:t>
            </a:r>
            <a:r>
              <a:rPr lang="en-US" sz="2600" dirty="0">
                <a:solidFill>
                  <a:schemeClr val="tx1"/>
                </a:solidFill>
              </a:rPr>
              <a:t>wars are justifiable in theory, but not in practice. </a:t>
            </a:r>
            <a:endParaRPr lang="en-US" sz="2600" dirty="0" smtClean="0">
              <a:solidFill>
                <a:schemeClr val="tx1"/>
              </a:solidFill>
            </a:endParaRPr>
          </a:p>
          <a:p>
            <a:pPr>
              <a:buClrTx/>
            </a:pPr>
            <a:r>
              <a:rPr lang="en-US" sz="2600" dirty="0" smtClean="0">
                <a:solidFill>
                  <a:schemeClr val="tx1"/>
                </a:solidFill>
              </a:rPr>
              <a:t>Contingent </a:t>
            </a:r>
            <a:r>
              <a:rPr lang="en-US" sz="2600" dirty="0">
                <a:solidFill>
                  <a:schemeClr val="tx1"/>
                </a:solidFill>
              </a:rPr>
              <a:t>pacifists need to look at each case to see if there are justifiable ways to fight the war. </a:t>
            </a:r>
            <a:endParaRPr lang="en-US" sz="2600" dirty="0" smtClean="0">
              <a:solidFill>
                <a:schemeClr val="tx1"/>
              </a:solidFill>
            </a:endParaRPr>
          </a:p>
          <a:p>
            <a:pPr>
              <a:buClrTx/>
            </a:pPr>
            <a:r>
              <a:rPr lang="en-US" sz="2600" dirty="0" smtClean="0">
                <a:solidFill>
                  <a:schemeClr val="tx1"/>
                </a:solidFill>
              </a:rPr>
              <a:t>However</a:t>
            </a:r>
            <a:r>
              <a:rPr lang="en-US" sz="2600" dirty="0">
                <a:solidFill>
                  <a:schemeClr val="tx1"/>
                </a:solidFill>
              </a:rPr>
              <a:t>, it is not possible to know in advance whether a proposed war will be able to be conducted rightly </a:t>
            </a:r>
            <a:r>
              <a:rPr lang="en-US" sz="2600" dirty="0" smtClean="0">
                <a:solidFill>
                  <a:schemeClr val="tx1"/>
                </a:solidFill>
              </a:rPr>
              <a:t>– </a:t>
            </a:r>
            <a:r>
              <a:rPr lang="en-US" sz="2600" dirty="0">
                <a:solidFill>
                  <a:schemeClr val="tx1"/>
                </a:solidFill>
              </a:rPr>
              <a:t>without killing the innocent.</a:t>
            </a:r>
            <a:endParaRPr lang="en-GB" sz="2600" dirty="0">
              <a:solidFill>
                <a:schemeClr val="tx1"/>
              </a:solidFill>
            </a:endParaRPr>
          </a:p>
          <a:p>
            <a:pPr>
              <a:buClrTx/>
            </a:pPr>
            <a:r>
              <a:rPr lang="en-US" sz="2600" dirty="0" smtClean="0">
                <a:solidFill>
                  <a:schemeClr val="tx1"/>
                </a:solidFill>
              </a:rPr>
              <a:t>Finally</a:t>
            </a:r>
            <a:r>
              <a:rPr lang="en-US" sz="2600" dirty="0">
                <a:solidFill>
                  <a:schemeClr val="tx1"/>
                </a:solidFill>
              </a:rPr>
              <a:t>, Contingent pacifists are against violence and war in principle, but accept that there may be times when war is the lesser of two evils. </a:t>
            </a:r>
            <a:endParaRPr lang="en-GB" sz="2600" dirty="0">
              <a:solidFill>
                <a:schemeClr val="tx1"/>
              </a:solidFill>
            </a:endParaRPr>
          </a:p>
        </p:txBody>
      </p:sp>
    </p:spTree>
    <p:extLst>
      <p:ext uri="{BB962C8B-B14F-4D97-AF65-F5344CB8AC3E}">
        <p14:creationId xmlns="" xmlns:p14="http://schemas.microsoft.com/office/powerpoint/2010/main" val="2096873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610600" cy="1066800"/>
          </a:xfrm>
        </p:spPr>
        <p:txBody>
          <a:bodyPr/>
          <a:lstStyle/>
          <a:p>
            <a:r>
              <a:rPr lang="en-US" dirty="0"/>
              <a:t>Preferential Pacifism</a:t>
            </a:r>
            <a:endParaRPr lang="en-GB" dirty="0"/>
          </a:p>
        </p:txBody>
      </p:sp>
      <p:sp>
        <p:nvSpPr>
          <p:cNvPr id="3" name="Content Placeholder 2"/>
          <p:cNvSpPr>
            <a:spLocks noGrp="1"/>
          </p:cNvSpPr>
          <p:nvPr>
            <p:ph idx="1"/>
          </p:nvPr>
        </p:nvSpPr>
        <p:spPr>
          <a:xfrm>
            <a:off x="251520" y="1124744"/>
            <a:ext cx="8568952" cy="4824536"/>
          </a:xfrm>
        </p:spPr>
        <p:txBody>
          <a:bodyPr/>
          <a:lstStyle/>
          <a:p>
            <a:pPr>
              <a:buClrTx/>
            </a:pPr>
            <a:r>
              <a:rPr lang="en-US" sz="2600" dirty="0">
                <a:solidFill>
                  <a:schemeClr val="tx1"/>
                </a:solidFill>
              </a:rPr>
              <a:t>Preferential Pacifism is a preferential option over violence. </a:t>
            </a:r>
            <a:endParaRPr lang="en-US" sz="2600" dirty="0" smtClean="0">
              <a:solidFill>
                <a:schemeClr val="tx1"/>
              </a:solidFill>
            </a:endParaRPr>
          </a:p>
          <a:p>
            <a:pPr>
              <a:buClrTx/>
            </a:pPr>
            <a:r>
              <a:rPr lang="en-US" sz="2600" dirty="0" smtClean="0">
                <a:solidFill>
                  <a:schemeClr val="tx1"/>
                </a:solidFill>
              </a:rPr>
              <a:t>Preferential </a:t>
            </a:r>
            <a:r>
              <a:rPr lang="en-US" sz="2600" dirty="0">
                <a:solidFill>
                  <a:schemeClr val="tx1"/>
                </a:solidFill>
              </a:rPr>
              <a:t>pacifists choose this </a:t>
            </a:r>
            <a:r>
              <a:rPr lang="en-US" sz="2600" dirty="0" smtClean="0">
                <a:solidFill>
                  <a:schemeClr val="tx1"/>
                </a:solidFill>
              </a:rPr>
              <a:t>option </a:t>
            </a:r>
            <a:r>
              <a:rPr lang="en-US" sz="2600" dirty="0">
                <a:solidFill>
                  <a:schemeClr val="tx1"/>
                </a:solidFill>
              </a:rPr>
              <a:t>partly because war has been so destructive </a:t>
            </a:r>
            <a:r>
              <a:rPr lang="en-US" sz="2600" dirty="0" smtClean="0">
                <a:solidFill>
                  <a:schemeClr val="tx1"/>
                </a:solidFill>
              </a:rPr>
              <a:t>historically</a:t>
            </a:r>
            <a:r>
              <a:rPr lang="en-US" sz="2600" dirty="0">
                <a:solidFill>
                  <a:schemeClr val="tx1"/>
                </a:solidFill>
              </a:rPr>
              <a:t>. </a:t>
            </a:r>
            <a:endParaRPr lang="en-US" sz="2600" dirty="0" smtClean="0">
              <a:solidFill>
                <a:schemeClr val="tx1"/>
              </a:solidFill>
            </a:endParaRPr>
          </a:p>
          <a:p>
            <a:pPr>
              <a:buClrTx/>
            </a:pPr>
            <a:r>
              <a:rPr lang="en-US" sz="2600" dirty="0" smtClean="0">
                <a:solidFill>
                  <a:schemeClr val="tx1"/>
                </a:solidFill>
              </a:rPr>
              <a:t>This </a:t>
            </a:r>
            <a:r>
              <a:rPr lang="en-US" sz="2600" dirty="0">
                <a:solidFill>
                  <a:schemeClr val="tx1"/>
                </a:solidFill>
              </a:rPr>
              <a:t>position in the </a:t>
            </a:r>
            <a:r>
              <a:rPr lang="en-US" sz="2600" dirty="0" smtClean="0">
                <a:solidFill>
                  <a:schemeClr val="tx1"/>
                </a:solidFill>
              </a:rPr>
              <a:t>twentieth </a:t>
            </a:r>
            <a:r>
              <a:rPr lang="en-US" sz="2600" dirty="0">
                <a:solidFill>
                  <a:schemeClr val="tx1"/>
                </a:solidFill>
              </a:rPr>
              <a:t>century has been linked to economic justice as a basis for peace. </a:t>
            </a:r>
            <a:endParaRPr lang="en-US" sz="2600" dirty="0" smtClean="0">
              <a:solidFill>
                <a:schemeClr val="tx1"/>
              </a:solidFill>
            </a:endParaRPr>
          </a:p>
          <a:p>
            <a:pPr>
              <a:buClrTx/>
            </a:pPr>
            <a:r>
              <a:rPr lang="en-US" sz="2600" dirty="0" smtClean="0">
                <a:solidFill>
                  <a:schemeClr val="tx1"/>
                </a:solidFill>
              </a:rPr>
              <a:t>In </a:t>
            </a:r>
            <a:r>
              <a:rPr lang="en-US" sz="2600" i="1" dirty="0" err="1">
                <a:solidFill>
                  <a:schemeClr val="tx1"/>
                </a:solidFill>
              </a:rPr>
              <a:t>Populorum</a:t>
            </a:r>
            <a:r>
              <a:rPr lang="en-US" sz="2600" i="1" dirty="0">
                <a:solidFill>
                  <a:schemeClr val="tx1"/>
                </a:solidFill>
              </a:rPr>
              <a:t> </a:t>
            </a:r>
            <a:r>
              <a:rPr lang="en-US" sz="2600" i="1" dirty="0" err="1" smtClean="0">
                <a:solidFill>
                  <a:schemeClr val="tx1"/>
                </a:solidFill>
              </a:rPr>
              <a:t>Progressio</a:t>
            </a:r>
            <a:r>
              <a:rPr lang="en-US" sz="2600" i="1" dirty="0" smtClean="0">
                <a:solidFill>
                  <a:schemeClr val="tx1"/>
                </a:solidFill>
              </a:rPr>
              <a:t>,</a:t>
            </a:r>
            <a:r>
              <a:rPr lang="en-US" sz="2600" dirty="0" smtClean="0">
                <a:solidFill>
                  <a:schemeClr val="tx1"/>
                </a:solidFill>
              </a:rPr>
              <a:t> </a:t>
            </a:r>
            <a:r>
              <a:rPr lang="en-US" sz="2600" dirty="0">
                <a:solidFill>
                  <a:schemeClr val="tx1"/>
                </a:solidFill>
              </a:rPr>
              <a:t>in </a:t>
            </a:r>
            <a:r>
              <a:rPr lang="en-US" sz="2600" dirty="0" smtClean="0">
                <a:solidFill>
                  <a:schemeClr val="tx1"/>
                </a:solidFill>
              </a:rPr>
              <a:t>1967, </a:t>
            </a:r>
            <a:r>
              <a:rPr lang="en-US" sz="2600" dirty="0">
                <a:solidFill>
                  <a:schemeClr val="tx1"/>
                </a:solidFill>
              </a:rPr>
              <a:t>Pope Paul VI wrote: `To struggle against injustice is to promote the common good. Peace is not just the absence of war</a:t>
            </a:r>
            <a:r>
              <a:rPr lang="en-US" sz="2600" dirty="0" smtClean="0">
                <a:solidFill>
                  <a:schemeClr val="tx1"/>
                </a:solidFill>
              </a:rPr>
              <a:t>.’</a:t>
            </a:r>
            <a:endParaRPr lang="en-GB" sz="2600" dirty="0">
              <a:solidFill>
                <a:schemeClr val="tx1"/>
              </a:solidFill>
            </a:endParaRPr>
          </a:p>
        </p:txBody>
      </p:sp>
    </p:spTree>
    <p:extLst>
      <p:ext uri="{BB962C8B-B14F-4D97-AF65-F5344CB8AC3E}">
        <p14:creationId xmlns="" xmlns:p14="http://schemas.microsoft.com/office/powerpoint/2010/main" val="25832497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610600" cy="1066800"/>
          </a:xfrm>
        </p:spPr>
        <p:txBody>
          <a:bodyPr/>
          <a:lstStyle/>
          <a:p>
            <a:r>
              <a:rPr lang="en-US" dirty="0"/>
              <a:t>Preferential Pacifism</a:t>
            </a:r>
            <a:endParaRPr lang="en-GB" dirty="0"/>
          </a:p>
        </p:txBody>
      </p:sp>
      <p:sp>
        <p:nvSpPr>
          <p:cNvPr id="3" name="Content Placeholder 2"/>
          <p:cNvSpPr>
            <a:spLocks noGrp="1"/>
          </p:cNvSpPr>
          <p:nvPr>
            <p:ph idx="1"/>
          </p:nvPr>
        </p:nvSpPr>
        <p:spPr>
          <a:xfrm>
            <a:off x="395536" y="1556792"/>
            <a:ext cx="8205788" cy="3744416"/>
          </a:xfrm>
        </p:spPr>
        <p:txBody>
          <a:bodyPr/>
          <a:lstStyle/>
          <a:p>
            <a:pPr>
              <a:buClrTx/>
            </a:pPr>
            <a:r>
              <a:rPr lang="en-US" sz="2800" dirty="0" smtClean="0">
                <a:solidFill>
                  <a:schemeClr val="tx1"/>
                </a:solidFill>
              </a:rPr>
              <a:t>This </a:t>
            </a:r>
            <a:r>
              <a:rPr lang="en-US" sz="2800" dirty="0">
                <a:solidFill>
                  <a:schemeClr val="tx1"/>
                </a:solidFill>
              </a:rPr>
              <a:t>was also the basis of the Catholic Workers' Movement and the views of its leaders, such as Dorothy Day, and led to what has become known as `the preferential option for the </a:t>
            </a:r>
            <a:r>
              <a:rPr lang="en-US" sz="2800" dirty="0" smtClean="0">
                <a:solidFill>
                  <a:schemeClr val="tx1"/>
                </a:solidFill>
              </a:rPr>
              <a:t>poor’ – </a:t>
            </a:r>
            <a:r>
              <a:rPr lang="en-US" sz="2800" dirty="0">
                <a:solidFill>
                  <a:schemeClr val="tx1"/>
                </a:solidFill>
              </a:rPr>
              <a:t>social injustices, inequality and lack of human dignity are seen as militating against social and international peace.</a:t>
            </a:r>
            <a:endParaRPr lang="en-GB" sz="2800" dirty="0">
              <a:solidFill>
                <a:schemeClr val="tx1"/>
              </a:solidFill>
            </a:endParaRPr>
          </a:p>
          <a:p>
            <a:endParaRPr lang="en-GB" dirty="0"/>
          </a:p>
        </p:txBody>
      </p:sp>
    </p:spTree>
    <p:extLst>
      <p:ext uri="{BB962C8B-B14F-4D97-AF65-F5344CB8AC3E}">
        <p14:creationId xmlns="" xmlns:p14="http://schemas.microsoft.com/office/powerpoint/2010/main" val="1873051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610600" cy="1066800"/>
          </a:xfrm>
        </p:spPr>
        <p:txBody>
          <a:bodyPr/>
          <a:lstStyle/>
          <a:p>
            <a:r>
              <a:rPr lang="en-US" dirty="0"/>
              <a:t>Strengths of </a:t>
            </a:r>
            <a:r>
              <a:rPr lang="en-US" dirty="0" smtClean="0"/>
              <a:t>pacifism</a:t>
            </a:r>
            <a:endParaRPr lang="en-GB" dirty="0"/>
          </a:p>
        </p:txBody>
      </p:sp>
      <p:sp>
        <p:nvSpPr>
          <p:cNvPr id="3" name="Content Placeholder 2"/>
          <p:cNvSpPr>
            <a:spLocks noGrp="1"/>
          </p:cNvSpPr>
          <p:nvPr>
            <p:ph idx="1"/>
          </p:nvPr>
        </p:nvSpPr>
        <p:spPr>
          <a:xfrm>
            <a:off x="395536" y="1412776"/>
            <a:ext cx="7920880" cy="4104456"/>
          </a:xfrm>
        </p:spPr>
        <p:txBody>
          <a:bodyPr/>
          <a:lstStyle/>
          <a:p>
            <a:pPr>
              <a:buClrTx/>
            </a:pPr>
            <a:r>
              <a:rPr lang="en-US" sz="2800" dirty="0" smtClean="0">
                <a:solidFill>
                  <a:schemeClr val="tx1"/>
                </a:solidFill>
              </a:rPr>
              <a:t>Pacifism </a:t>
            </a:r>
            <a:r>
              <a:rPr lang="en-US" sz="2800" dirty="0">
                <a:solidFill>
                  <a:schemeClr val="tx1"/>
                </a:solidFill>
              </a:rPr>
              <a:t>is clear-cut </a:t>
            </a:r>
            <a:r>
              <a:rPr lang="en-US" sz="2800" dirty="0" smtClean="0">
                <a:solidFill>
                  <a:schemeClr val="tx1"/>
                </a:solidFill>
              </a:rPr>
              <a:t>– </a:t>
            </a:r>
            <a:r>
              <a:rPr lang="en-US" sz="2800" dirty="0">
                <a:solidFill>
                  <a:schemeClr val="tx1"/>
                </a:solidFill>
              </a:rPr>
              <a:t>it opposes all forms of violence.</a:t>
            </a:r>
            <a:endParaRPr lang="en-GB" sz="2800" dirty="0">
              <a:solidFill>
                <a:schemeClr val="tx1"/>
              </a:solidFill>
            </a:endParaRPr>
          </a:p>
          <a:p>
            <a:pPr>
              <a:buClrTx/>
            </a:pPr>
            <a:r>
              <a:rPr lang="en-US" sz="2800" dirty="0" smtClean="0">
                <a:solidFill>
                  <a:schemeClr val="tx1"/>
                </a:solidFill>
              </a:rPr>
              <a:t>Pacifism </a:t>
            </a:r>
            <a:r>
              <a:rPr lang="en-US" sz="2800" dirty="0">
                <a:solidFill>
                  <a:schemeClr val="tx1"/>
                </a:solidFill>
              </a:rPr>
              <a:t>follows the teachings of Jesus, which pacifists see as ignored by Just War theory.</a:t>
            </a:r>
            <a:endParaRPr lang="en-GB" sz="2800" dirty="0">
              <a:solidFill>
                <a:schemeClr val="tx1"/>
              </a:solidFill>
            </a:endParaRPr>
          </a:p>
          <a:p>
            <a:pPr>
              <a:buClrTx/>
            </a:pPr>
            <a:r>
              <a:rPr lang="en-US" sz="2800" dirty="0" smtClean="0">
                <a:solidFill>
                  <a:schemeClr val="tx1"/>
                </a:solidFill>
              </a:rPr>
              <a:t>It </a:t>
            </a:r>
            <a:r>
              <a:rPr lang="en-US" sz="2800" dirty="0">
                <a:solidFill>
                  <a:schemeClr val="tx1"/>
                </a:solidFill>
              </a:rPr>
              <a:t>follows the historical position of the early Christians.</a:t>
            </a:r>
            <a:endParaRPr lang="en-GB" sz="2800" dirty="0">
              <a:solidFill>
                <a:schemeClr val="tx1"/>
              </a:solidFill>
            </a:endParaRPr>
          </a:p>
          <a:p>
            <a:pPr>
              <a:buClrTx/>
            </a:pPr>
            <a:r>
              <a:rPr lang="en-US" sz="2800" dirty="0" smtClean="0">
                <a:solidFill>
                  <a:schemeClr val="tx1"/>
                </a:solidFill>
              </a:rPr>
              <a:t>It </a:t>
            </a:r>
            <a:r>
              <a:rPr lang="en-US" sz="2800" dirty="0">
                <a:solidFill>
                  <a:schemeClr val="tx1"/>
                </a:solidFill>
              </a:rPr>
              <a:t>promotes the absolute value of human life.</a:t>
            </a:r>
            <a:endParaRPr lang="en-GB" sz="2800" dirty="0">
              <a:solidFill>
                <a:schemeClr val="tx1"/>
              </a:solidFill>
            </a:endParaRPr>
          </a:p>
          <a:p>
            <a:endParaRPr lang="en-GB" dirty="0"/>
          </a:p>
        </p:txBody>
      </p:sp>
    </p:spTree>
    <p:extLst>
      <p:ext uri="{BB962C8B-B14F-4D97-AF65-F5344CB8AC3E}">
        <p14:creationId xmlns="" xmlns:p14="http://schemas.microsoft.com/office/powerpoint/2010/main" val="3878222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610600" cy="1066800"/>
          </a:xfrm>
        </p:spPr>
        <p:txBody>
          <a:bodyPr/>
          <a:lstStyle/>
          <a:p>
            <a:r>
              <a:rPr lang="en-US" dirty="0"/>
              <a:t>Weaknesses of p</a:t>
            </a:r>
            <a:r>
              <a:rPr lang="en-US" dirty="0" smtClean="0"/>
              <a:t>acifism</a:t>
            </a:r>
            <a:endParaRPr lang="en-GB" dirty="0"/>
          </a:p>
        </p:txBody>
      </p:sp>
      <p:sp>
        <p:nvSpPr>
          <p:cNvPr id="3" name="Content Placeholder 2"/>
          <p:cNvSpPr>
            <a:spLocks noGrp="1"/>
          </p:cNvSpPr>
          <p:nvPr>
            <p:ph idx="1"/>
          </p:nvPr>
        </p:nvSpPr>
        <p:spPr>
          <a:xfrm>
            <a:off x="406400" y="1557338"/>
            <a:ext cx="8205788" cy="3239814"/>
          </a:xfrm>
        </p:spPr>
        <p:txBody>
          <a:bodyPr/>
          <a:lstStyle/>
          <a:p>
            <a:pPr>
              <a:buClrTx/>
            </a:pPr>
            <a:r>
              <a:rPr lang="en-US" sz="2800" dirty="0" smtClean="0">
                <a:solidFill>
                  <a:schemeClr val="tx1"/>
                </a:solidFill>
              </a:rPr>
              <a:t>We </a:t>
            </a:r>
            <a:r>
              <a:rPr lang="en-US" sz="2800" dirty="0">
                <a:solidFill>
                  <a:schemeClr val="tx1"/>
                </a:solidFill>
              </a:rPr>
              <a:t>do not live in a world based on pacifism and, as G.E.M. </a:t>
            </a:r>
            <a:r>
              <a:rPr lang="en-US" sz="2800" dirty="0" err="1">
                <a:solidFill>
                  <a:schemeClr val="tx1"/>
                </a:solidFill>
              </a:rPr>
              <a:t>Anscombe</a:t>
            </a:r>
            <a:r>
              <a:rPr lang="en-US" sz="2800" dirty="0">
                <a:solidFill>
                  <a:schemeClr val="tx1"/>
                </a:solidFill>
              </a:rPr>
              <a:t> points out, pacifism is wrong because it denies the right of </a:t>
            </a:r>
            <a:r>
              <a:rPr lang="en-US" sz="2800" dirty="0" err="1">
                <a:solidFill>
                  <a:schemeClr val="tx1"/>
                </a:solidFill>
              </a:rPr>
              <a:t>self-defence</a:t>
            </a:r>
            <a:r>
              <a:rPr lang="en-US" sz="2800" dirty="0">
                <a:solidFill>
                  <a:schemeClr val="tx1"/>
                </a:solidFill>
              </a:rPr>
              <a:t>.</a:t>
            </a:r>
            <a:endParaRPr lang="en-GB" sz="2800" dirty="0">
              <a:solidFill>
                <a:schemeClr val="tx1"/>
              </a:solidFill>
            </a:endParaRPr>
          </a:p>
          <a:p>
            <a:pPr>
              <a:buClrTx/>
            </a:pPr>
            <a:r>
              <a:rPr lang="en-US" sz="2800" dirty="0" smtClean="0">
                <a:solidFill>
                  <a:schemeClr val="tx1"/>
                </a:solidFill>
              </a:rPr>
              <a:t>The </a:t>
            </a:r>
            <a:r>
              <a:rPr lang="en-US" sz="2800" dirty="0">
                <a:solidFill>
                  <a:schemeClr val="tx1"/>
                </a:solidFill>
              </a:rPr>
              <a:t>state has a duty to protect its citizens.</a:t>
            </a:r>
            <a:endParaRPr lang="en-GB" sz="2800" dirty="0">
              <a:solidFill>
                <a:schemeClr val="tx1"/>
              </a:solidFill>
            </a:endParaRPr>
          </a:p>
          <a:p>
            <a:pPr>
              <a:buClrTx/>
            </a:pPr>
            <a:r>
              <a:rPr lang="en-US" sz="2800" dirty="0" smtClean="0">
                <a:solidFill>
                  <a:schemeClr val="tx1"/>
                </a:solidFill>
              </a:rPr>
              <a:t>Pacifism </a:t>
            </a:r>
            <a:r>
              <a:rPr lang="en-US" sz="2800" dirty="0">
                <a:solidFill>
                  <a:schemeClr val="tx1"/>
                </a:solidFill>
              </a:rPr>
              <a:t>allows evil to dominate.</a:t>
            </a:r>
            <a:endParaRPr lang="en-GB" sz="2800" dirty="0">
              <a:solidFill>
                <a:schemeClr val="tx1"/>
              </a:solidFill>
            </a:endParaRPr>
          </a:p>
          <a:p>
            <a:endParaRPr lang="en-GB" dirty="0"/>
          </a:p>
        </p:txBody>
      </p:sp>
    </p:spTree>
    <p:extLst>
      <p:ext uri="{BB962C8B-B14F-4D97-AF65-F5344CB8AC3E}">
        <p14:creationId xmlns="" xmlns:p14="http://schemas.microsoft.com/office/powerpoint/2010/main" val="2413886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512" y="188640"/>
            <a:ext cx="8610600" cy="1066800"/>
          </a:xfrm>
        </p:spPr>
        <p:txBody>
          <a:bodyPr/>
          <a:lstStyle/>
          <a:p>
            <a:r>
              <a:rPr lang="en-US" dirty="0"/>
              <a:t>Just War </a:t>
            </a:r>
            <a:r>
              <a:rPr lang="en-US" dirty="0" smtClean="0"/>
              <a:t>theory</a:t>
            </a:r>
            <a:endParaRPr lang="en-GB" dirty="0"/>
          </a:p>
        </p:txBody>
      </p:sp>
      <p:sp>
        <p:nvSpPr>
          <p:cNvPr id="5123" name="Rectangle 3"/>
          <p:cNvSpPr>
            <a:spLocks noGrp="1" noChangeArrowheads="1"/>
          </p:cNvSpPr>
          <p:nvPr>
            <p:ph type="body" idx="1"/>
          </p:nvPr>
        </p:nvSpPr>
        <p:spPr>
          <a:xfrm>
            <a:off x="406400" y="1484784"/>
            <a:ext cx="8205788" cy="4306416"/>
          </a:xfrm>
        </p:spPr>
        <p:txBody>
          <a:bodyPr/>
          <a:lstStyle/>
          <a:p>
            <a:pPr>
              <a:buClrTx/>
            </a:pPr>
            <a:r>
              <a:rPr lang="en-US" sz="2800" dirty="0">
                <a:solidFill>
                  <a:schemeClr val="tx1"/>
                </a:solidFill>
              </a:rPr>
              <a:t>Just War theory is probably the most influential approach to issues of war and peace. </a:t>
            </a:r>
            <a:endParaRPr lang="en-US" sz="2800" dirty="0" smtClean="0">
              <a:solidFill>
                <a:schemeClr val="tx1"/>
              </a:solidFill>
            </a:endParaRPr>
          </a:p>
          <a:p>
            <a:pPr>
              <a:buClrTx/>
            </a:pPr>
            <a:r>
              <a:rPr lang="en-US" sz="2800" dirty="0" smtClean="0">
                <a:solidFill>
                  <a:schemeClr val="tx1"/>
                </a:solidFill>
              </a:rPr>
              <a:t>It </a:t>
            </a:r>
            <a:r>
              <a:rPr lang="en-US" sz="2800" dirty="0">
                <a:solidFill>
                  <a:schemeClr val="tx1"/>
                </a:solidFill>
              </a:rPr>
              <a:t>is constantly being refined and redeveloped and has even been codified into contemporary international laws governing armed conflict, such as the United Nations Charter and </a:t>
            </a:r>
            <a:r>
              <a:rPr lang="en-US" sz="2800" dirty="0" smtClean="0">
                <a:solidFill>
                  <a:schemeClr val="tx1"/>
                </a:solidFill>
              </a:rPr>
              <a:t>The </a:t>
            </a:r>
            <a:r>
              <a:rPr lang="en-US" sz="2800" dirty="0">
                <a:solidFill>
                  <a:schemeClr val="tx1"/>
                </a:solidFill>
              </a:rPr>
              <a:t>Hague and Geneva Conventions. </a:t>
            </a:r>
            <a:endParaRPr lang="en-GB" sz="28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512" y="188640"/>
            <a:ext cx="8610600" cy="1066800"/>
          </a:xfrm>
        </p:spPr>
        <p:txBody>
          <a:bodyPr/>
          <a:lstStyle/>
          <a:p>
            <a:r>
              <a:rPr lang="en-US" dirty="0"/>
              <a:t>Just War </a:t>
            </a:r>
            <a:r>
              <a:rPr lang="en-US" dirty="0" smtClean="0"/>
              <a:t>theory</a:t>
            </a:r>
            <a:endParaRPr lang="en-GB" dirty="0"/>
          </a:p>
        </p:txBody>
      </p:sp>
      <p:sp>
        <p:nvSpPr>
          <p:cNvPr id="5123" name="Rectangle 3"/>
          <p:cNvSpPr>
            <a:spLocks noGrp="1" noChangeArrowheads="1"/>
          </p:cNvSpPr>
          <p:nvPr>
            <p:ph type="body" idx="1"/>
          </p:nvPr>
        </p:nvSpPr>
        <p:spPr>
          <a:xfrm>
            <a:off x="323528" y="1557338"/>
            <a:ext cx="8424936" cy="3887886"/>
          </a:xfrm>
        </p:spPr>
        <p:txBody>
          <a:bodyPr/>
          <a:lstStyle/>
          <a:p>
            <a:pPr marL="0" indent="0">
              <a:buNone/>
            </a:pPr>
            <a:r>
              <a:rPr lang="en-US" dirty="0">
                <a:solidFill>
                  <a:schemeClr val="tx1"/>
                </a:solidFill>
              </a:rPr>
              <a:t>Just War theory can be divided into three parts:</a:t>
            </a:r>
            <a:endParaRPr lang="en-GB" dirty="0">
              <a:solidFill>
                <a:schemeClr val="tx1"/>
              </a:solidFill>
            </a:endParaRPr>
          </a:p>
          <a:p>
            <a:pPr marL="0" indent="0">
              <a:buNone/>
            </a:pPr>
            <a:endParaRPr lang="en-GB" dirty="0">
              <a:solidFill>
                <a:schemeClr val="tx1"/>
              </a:solidFill>
            </a:endParaRPr>
          </a:p>
          <a:p>
            <a:pPr>
              <a:buClrTx/>
            </a:pPr>
            <a:r>
              <a:rPr lang="de-DE" b="1" i="1" dirty="0" smtClean="0">
                <a:solidFill>
                  <a:schemeClr val="tx1"/>
                </a:solidFill>
              </a:rPr>
              <a:t>Jus </a:t>
            </a:r>
            <a:r>
              <a:rPr lang="en-US" b="1" i="1" dirty="0">
                <a:solidFill>
                  <a:schemeClr val="tx1"/>
                </a:solidFill>
              </a:rPr>
              <a:t>ad bellum</a:t>
            </a:r>
            <a:r>
              <a:rPr lang="en-US" i="1" dirty="0">
                <a:solidFill>
                  <a:schemeClr val="tx1"/>
                </a:solidFill>
              </a:rPr>
              <a:t> </a:t>
            </a:r>
            <a:r>
              <a:rPr lang="en-US" dirty="0">
                <a:solidFill>
                  <a:schemeClr val="tx1"/>
                </a:solidFill>
              </a:rPr>
              <a:t>concerns the justice of resorting to war in the first place.</a:t>
            </a:r>
            <a:endParaRPr lang="en-GB" dirty="0">
              <a:solidFill>
                <a:schemeClr val="tx1"/>
              </a:solidFill>
            </a:endParaRPr>
          </a:p>
          <a:p>
            <a:pPr>
              <a:buClrTx/>
            </a:pPr>
            <a:r>
              <a:rPr lang="de-DE" b="1" i="1" dirty="0" smtClean="0">
                <a:solidFill>
                  <a:schemeClr val="tx1"/>
                </a:solidFill>
              </a:rPr>
              <a:t>Jus </a:t>
            </a:r>
            <a:r>
              <a:rPr lang="en-US" b="1" i="1" dirty="0">
                <a:solidFill>
                  <a:schemeClr val="tx1"/>
                </a:solidFill>
              </a:rPr>
              <a:t>in bello</a:t>
            </a:r>
            <a:r>
              <a:rPr lang="en-US" i="1" dirty="0">
                <a:solidFill>
                  <a:schemeClr val="tx1"/>
                </a:solidFill>
              </a:rPr>
              <a:t> </a:t>
            </a:r>
            <a:r>
              <a:rPr lang="en-US" dirty="0">
                <a:solidFill>
                  <a:schemeClr val="tx1"/>
                </a:solidFill>
              </a:rPr>
              <a:t>concerns the justice of conduct within the war.</a:t>
            </a:r>
            <a:endParaRPr lang="en-GB" dirty="0">
              <a:solidFill>
                <a:schemeClr val="tx1"/>
              </a:solidFill>
            </a:endParaRPr>
          </a:p>
          <a:p>
            <a:pPr>
              <a:buClrTx/>
            </a:pPr>
            <a:r>
              <a:rPr lang="de-DE" b="1" i="1" dirty="0" smtClean="0">
                <a:solidFill>
                  <a:schemeClr val="tx1"/>
                </a:solidFill>
              </a:rPr>
              <a:t>Jus </a:t>
            </a:r>
            <a:r>
              <a:rPr lang="en-US" b="1" i="1" dirty="0">
                <a:solidFill>
                  <a:schemeClr val="tx1"/>
                </a:solidFill>
              </a:rPr>
              <a:t>post bellum</a:t>
            </a:r>
            <a:r>
              <a:rPr lang="en-US" i="1" dirty="0">
                <a:solidFill>
                  <a:schemeClr val="tx1"/>
                </a:solidFill>
              </a:rPr>
              <a:t> </a:t>
            </a:r>
            <a:r>
              <a:rPr lang="en-US" dirty="0">
                <a:solidFill>
                  <a:schemeClr val="tx1"/>
                </a:solidFill>
              </a:rPr>
              <a:t>concerns the justice of peace agreements and the ending of the war.</a:t>
            </a:r>
            <a:endParaRPr lang="en-GB" dirty="0">
              <a:solidFill>
                <a:schemeClr val="tx1"/>
              </a:solidFill>
            </a:endParaRPr>
          </a:p>
        </p:txBody>
      </p:sp>
    </p:spTree>
    <p:extLst>
      <p:ext uri="{BB962C8B-B14F-4D97-AF65-F5344CB8AC3E}">
        <p14:creationId xmlns="" xmlns:p14="http://schemas.microsoft.com/office/powerpoint/2010/main" val="386826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i="1" dirty="0" smtClean="0"/>
              <a:t>Jus ad bellum</a:t>
            </a:r>
            <a:endParaRPr lang="en-GB" i="1" dirty="0"/>
          </a:p>
        </p:txBody>
      </p:sp>
      <p:sp>
        <p:nvSpPr>
          <p:cNvPr id="5123" name="Rectangle 3"/>
          <p:cNvSpPr>
            <a:spLocks noGrp="1" noChangeArrowheads="1"/>
          </p:cNvSpPr>
          <p:nvPr>
            <p:ph type="body" idx="1"/>
          </p:nvPr>
        </p:nvSpPr>
        <p:spPr>
          <a:xfrm>
            <a:off x="395536" y="1772816"/>
            <a:ext cx="8270056" cy="1871662"/>
          </a:xfrm>
        </p:spPr>
        <p:txBody>
          <a:bodyPr/>
          <a:lstStyle/>
          <a:p>
            <a:pPr marL="0" indent="0">
              <a:buNone/>
            </a:pPr>
            <a:r>
              <a:rPr lang="en-US" sz="2800" dirty="0">
                <a:solidFill>
                  <a:schemeClr val="tx1"/>
                </a:solidFill>
              </a:rPr>
              <a:t>Just War theory demands that for war to be justified a state must fulfil each of the following six </a:t>
            </a:r>
            <a:r>
              <a:rPr lang="en-US" sz="2800" dirty="0" smtClean="0">
                <a:solidFill>
                  <a:schemeClr val="tx1"/>
                </a:solidFill>
              </a:rPr>
              <a:t>requirements . . .</a:t>
            </a:r>
            <a:endParaRPr lang="en-GB" sz="2800" dirty="0">
              <a:solidFill>
                <a:schemeClr val="tx1"/>
              </a:solidFill>
            </a:endParaRPr>
          </a:p>
        </p:txBody>
      </p:sp>
    </p:spTree>
    <p:extLst>
      <p:ext uri="{BB962C8B-B14F-4D97-AF65-F5344CB8AC3E}">
        <p14:creationId xmlns="" xmlns:p14="http://schemas.microsoft.com/office/powerpoint/2010/main" val="599294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i="1" dirty="0" smtClean="0"/>
              <a:t>Jus ad bellum</a:t>
            </a:r>
            <a:endParaRPr lang="en-GB" i="1" dirty="0"/>
          </a:p>
        </p:txBody>
      </p:sp>
      <p:sp>
        <p:nvSpPr>
          <p:cNvPr id="5123" name="Rectangle 3"/>
          <p:cNvSpPr>
            <a:spLocks noGrp="1" noChangeArrowheads="1"/>
          </p:cNvSpPr>
          <p:nvPr>
            <p:ph type="body" idx="1"/>
          </p:nvPr>
        </p:nvSpPr>
        <p:spPr>
          <a:xfrm>
            <a:off x="467544" y="2276872"/>
            <a:ext cx="3373512" cy="935558"/>
          </a:xfrm>
        </p:spPr>
        <p:txBody>
          <a:bodyPr/>
          <a:lstStyle/>
          <a:p>
            <a:pPr marL="0" indent="0">
              <a:buNone/>
            </a:pPr>
            <a:r>
              <a:rPr lang="en-US" sz="3200" dirty="0">
                <a:solidFill>
                  <a:schemeClr val="tx1"/>
                </a:solidFill>
              </a:rPr>
              <a:t>1. </a:t>
            </a:r>
            <a:r>
              <a:rPr lang="en-US" sz="3200" i="1" dirty="0">
                <a:solidFill>
                  <a:schemeClr val="tx1"/>
                </a:solidFill>
              </a:rPr>
              <a:t>Just cause</a:t>
            </a:r>
            <a:endParaRPr lang="en-GB" sz="3200" dirty="0">
              <a:solidFill>
                <a:schemeClr val="tx1"/>
              </a:solidFill>
            </a:endParaRPr>
          </a:p>
        </p:txBody>
      </p:sp>
      <p:pic>
        <p:nvPicPr>
          <p:cNvPr id="2" name="Picture 1"/>
          <p:cNvPicPr>
            <a:picLocks noChangeAspect="1"/>
          </p:cNvPicPr>
          <p:nvPr/>
        </p:nvPicPr>
        <p:blipFill>
          <a:blip r:embed="rId2" cstate="print"/>
          <a:stretch>
            <a:fillRect/>
          </a:stretch>
        </p:blipFill>
        <p:spPr>
          <a:xfrm>
            <a:off x="3995936" y="620688"/>
            <a:ext cx="1966250" cy="5472608"/>
          </a:xfrm>
          <a:prstGeom prst="rect">
            <a:avLst/>
          </a:prstGeom>
        </p:spPr>
      </p:pic>
    </p:spTree>
    <p:extLst>
      <p:ext uri="{BB962C8B-B14F-4D97-AF65-F5344CB8AC3E}">
        <p14:creationId xmlns="" xmlns:p14="http://schemas.microsoft.com/office/powerpoint/2010/main" val="228456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7504" y="116632"/>
            <a:ext cx="8610600" cy="1066800"/>
          </a:xfrm>
        </p:spPr>
        <p:txBody>
          <a:bodyPr/>
          <a:lstStyle/>
          <a:p>
            <a:r>
              <a:rPr lang="en-US" i="1" dirty="0" smtClean="0"/>
              <a:t>Jus ad bellum</a:t>
            </a:r>
            <a:endParaRPr lang="en-GB" i="1" dirty="0"/>
          </a:p>
        </p:txBody>
      </p:sp>
      <p:sp>
        <p:nvSpPr>
          <p:cNvPr id="5123" name="Rectangle 3"/>
          <p:cNvSpPr>
            <a:spLocks noGrp="1" noChangeArrowheads="1"/>
          </p:cNvSpPr>
          <p:nvPr>
            <p:ph type="body" idx="1"/>
          </p:nvPr>
        </p:nvSpPr>
        <p:spPr>
          <a:xfrm>
            <a:off x="406400" y="1124744"/>
            <a:ext cx="8205788" cy="4666456"/>
          </a:xfrm>
        </p:spPr>
        <p:txBody>
          <a:bodyPr/>
          <a:lstStyle/>
          <a:p>
            <a:pPr marL="0" indent="0">
              <a:buNone/>
            </a:pPr>
            <a:r>
              <a:rPr lang="en-US" sz="2600" dirty="0">
                <a:solidFill>
                  <a:schemeClr val="tx1"/>
                </a:solidFill>
              </a:rPr>
              <a:t>2</a:t>
            </a:r>
            <a:r>
              <a:rPr lang="en-US" sz="2600" dirty="0" smtClean="0">
                <a:solidFill>
                  <a:schemeClr val="tx1"/>
                </a:solidFill>
              </a:rPr>
              <a:t>. </a:t>
            </a:r>
            <a:r>
              <a:rPr lang="en-US" sz="2600" i="1" dirty="0">
                <a:solidFill>
                  <a:schemeClr val="tx1"/>
                </a:solidFill>
              </a:rPr>
              <a:t>Legitimate </a:t>
            </a:r>
            <a:r>
              <a:rPr lang="en-US" sz="2600" i="1" dirty="0" smtClean="0">
                <a:solidFill>
                  <a:schemeClr val="tx1"/>
                </a:solidFill>
              </a:rPr>
              <a:t>authority</a:t>
            </a:r>
          </a:p>
          <a:p>
            <a:pPr>
              <a:buClrTx/>
            </a:pPr>
            <a:r>
              <a:rPr lang="en-US" sz="2600" dirty="0" smtClean="0">
                <a:solidFill>
                  <a:schemeClr val="tx1"/>
                </a:solidFill>
              </a:rPr>
              <a:t>A </a:t>
            </a:r>
            <a:r>
              <a:rPr lang="en-US" sz="2600" dirty="0">
                <a:solidFill>
                  <a:schemeClr val="tx1"/>
                </a:solidFill>
              </a:rPr>
              <a:t>state may only go to war if the decision has been made by the appropriate authorities. </a:t>
            </a:r>
            <a:endParaRPr lang="en-US" sz="2600" dirty="0" smtClean="0">
              <a:solidFill>
                <a:schemeClr val="tx1"/>
              </a:solidFill>
            </a:endParaRPr>
          </a:p>
          <a:p>
            <a:pPr marL="0" indent="0">
              <a:buClrTx/>
              <a:buNone/>
            </a:pPr>
            <a:endParaRPr lang="en-US" sz="1600" dirty="0" smtClean="0">
              <a:solidFill>
                <a:schemeClr val="tx1"/>
              </a:solidFill>
            </a:endParaRPr>
          </a:p>
          <a:p>
            <a:pPr marL="0" indent="0">
              <a:buNone/>
            </a:pPr>
            <a:r>
              <a:rPr lang="en-US" sz="2600" dirty="0">
                <a:solidFill>
                  <a:schemeClr val="tx1"/>
                </a:solidFill>
              </a:rPr>
              <a:t>3. </a:t>
            </a:r>
            <a:r>
              <a:rPr lang="en-US" sz="2600" i="1" dirty="0">
                <a:solidFill>
                  <a:schemeClr val="tx1"/>
                </a:solidFill>
              </a:rPr>
              <a:t>Right </a:t>
            </a:r>
            <a:r>
              <a:rPr lang="en-US" sz="2600" i="1" dirty="0" smtClean="0">
                <a:solidFill>
                  <a:schemeClr val="tx1"/>
                </a:solidFill>
              </a:rPr>
              <a:t>Intention</a:t>
            </a:r>
            <a:endParaRPr lang="en-GB" sz="2600" dirty="0" smtClean="0">
              <a:solidFill>
                <a:schemeClr val="tx1"/>
              </a:solidFill>
            </a:endParaRPr>
          </a:p>
          <a:p>
            <a:pPr>
              <a:buClrTx/>
            </a:pPr>
            <a:r>
              <a:rPr lang="en-US" sz="2600" dirty="0">
                <a:solidFill>
                  <a:schemeClr val="tx1"/>
                </a:solidFill>
              </a:rPr>
              <a:t>Having a reason to go to war is not enough </a:t>
            </a:r>
            <a:r>
              <a:rPr lang="en-US" sz="2600" dirty="0" smtClean="0">
                <a:solidFill>
                  <a:schemeClr val="tx1"/>
                </a:solidFill>
              </a:rPr>
              <a:t>– </a:t>
            </a:r>
            <a:r>
              <a:rPr lang="en-US" sz="2600" dirty="0">
                <a:solidFill>
                  <a:schemeClr val="tx1"/>
                </a:solidFill>
              </a:rPr>
              <a:t>the actual motivation must be moral. </a:t>
            </a:r>
            <a:endParaRPr lang="en-US" sz="2600" dirty="0" smtClean="0">
              <a:solidFill>
                <a:schemeClr val="tx1"/>
              </a:solidFill>
            </a:endParaRPr>
          </a:p>
          <a:p>
            <a:pPr marL="0" indent="0">
              <a:buClrTx/>
              <a:buNone/>
            </a:pPr>
            <a:endParaRPr lang="en-US" sz="1600" dirty="0" smtClean="0">
              <a:solidFill>
                <a:schemeClr val="tx1"/>
              </a:solidFill>
            </a:endParaRPr>
          </a:p>
          <a:p>
            <a:pPr marL="0" indent="0">
              <a:buNone/>
            </a:pPr>
            <a:r>
              <a:rPr lang="en-US" sz="2600" dirty="0">
                <a:solidFill>
                  <a:schemeClr val="tx1"/>
                </a:solidFill>
              </a:rPr>
              <a:t>4</a:t>
            </a:r>
            <a:r>
              <a:rPr lang="en-US" sz="2600" i="1" dirty="0">
                <a:solidFill>
                  <a:schemeClr val="tx1"/>
                </a:solidFill>
              </a:rPr>
              <a:t>. Likelihood of </a:t>
            </a:r>
            <a:r>
              <a:rPr lang="en-US" sz="2600" i="1" dirty="0" smtClean="0">
                <a:solidFill>
                  <a:schemeClr val="tx1"/>
                </a:solidFill>
              </a:rPr>
              <a:t>Success</a:t>
            </a:r>
          </a:p>
          <a:p>
            <a:pPr>
              <a:buClrTx/>
            </a:pPr>
            <a:r>
              <a:rPr lang="en-US" sz="2600" dirty="0">
                <a:solidFill>
                  <a:schemeClr val="tx1"/>
                </a:solidFill>
              </a:rPr>
              <a:t>Deaths and injuries incurred in a hopeless cause are not morally justifiable. </a:t>
            </a:r>
            <a:endParaRPr lang="en-GB" sz="2600" dirty="0">
              <a:solidFill>
                <a:schemeClr val="tx1"/>
              </a:solidFill>
            </a:endParaRPr>
          </a:p>
          <a:p>
            <a:endParaRPr lang="en-GB" dirty="0"/>
          </a:p>
        </p:txBody>
      </p:sp>
    </p:spTree>
    <p:extLst>
      <p:ext uri="{BB962C8B-B14F-4D97-AF65-F5344CB8AC3E}">
        <p14:creationId xmlns="" xmlns:p14="http://schemas.microsoft.com/office/powerpoint/2010/main" val="4229540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i="1" dirty="0" smtClean="0"/>
              <a:t>Jus ad bellum</a:t>
            </a:r>
            <a:endParaRPr lang="en-GB" i="1" dirty="0"/>
          </a:p>
        </p:txBody>
      </p:sp>
      <p:sp>
        <p:nvSpPr>
          <p:cNvPr id="5123" name="Rectangle 3"/>
          <p:cNvSpPr>
            <a:spLocks noGrp="1" noChangeArrowheads="1"/>
          </p:cNvSpPr>
          <p:nvPr>
            <p:ph type="body" idx="1"/>
          </p:nvPr>
        </p:nvSpPr>
        <p:spPr>
          <a:xfrm>
            <a:off x="406400" y="1484784"/>
            <a:ext cx="8205788" cy="4306416"/>
          </a:xfrm>
        </p:spPr>
        <p:txBody>
          <a:bodyPr/>
          <a:lstStyle/>
          <a:p>
            <a:pPr marL="0" indent="0">
              <a:buNone/>
            </a:pPr>
            <a:r>
              <a:rPr lang="en-US" sz="2800" dirty="0">
                <a:solidFill>
                  <a:schemeClr val="tx1"/>
                </a:solidFill>
              </a:rPr>
              <a:t>5. </a:t>
            </a:r>
            <a:r>
              <a:rPr lang="en-US" sz="2800" i="1" dirty="0" smtClean="0">
                <a:solidFill>
                  <a:schemeClr val="tx1"/>
                </a:solidFill>
              </a:rPr>
              <a:t>Proportionality</a:t>
            </a:r>
          </a:p>
          <a:p>
            <a:pPr>
              <a:buClrTx/>
            </a:pPr>
            <a:r>
              <a:rPr lang="en-US" sz="2800" dirty="0" smtClean="0">
                <a:solidFill>
                  <a:schemeClr val="tx1"/>
                </a:solidFill>
              </a:rPr>
              <a:t>In </a:t>
            </a:r>
            <a:r>
              <a:rPr lang="en-US" sz="2800" dirty="0">
                <a:solidFill>
                  <a:schemeClr val="tx1"/>
                </a:solidFill>
              </a:rPr>
              <a:t>war weapons should be proportionate to the aggression</a:t>
            </a:r>
            <a:r>
              <a:rPr lang="en-US" sz="2800" dirty="0" smtClean="0">
                <a:solidFill>
                  <a:schemeClr val="tx1"/>
                </a:solidFill>
              </a:rPr>
              <a:t>.</a:t>
            </a:r>
          </a:p>
          <a:p>
            <a:pPr marL="0" indent="0">
              <a:buClrTx/>
              <a:buNone/>
            </a:pPr>
            <a:endParaRPr lang="en-US" sz="1600" dirty="0" smtClean="0">
              <a:solidFill>
                <a:schemeClr val="tx1"/>
              </a:solidFill>
            </a:endParaRPr>
          </a:p>
          <a:p>
            <a:pPr marL="0" indent="0">
              <a:buNone/>
            </a:pPr>
            <a:r>
              <a:rPr lang="en-US" sz="2800" dirty="0">
                <a:solidFill>
                  <a:schemeClr val="tx1"/>
                </a:solidFill>
              </a:rPr>
              <a:t>6. </a:t>
            </a:r>
            <a:r>
              <a:rPr lang="en-US" sz="2800" i="1" dirty="0">
                <a:solidFill>
                  <a:schemeClr val="tx1"/>
                </a:solidFill>
              </a:rPr>
              <a:t>Last </a:t>
            </a:r>
            <a:r>
              <a:rPr lang="en-US" sz="2800" i="1" dirty="0" smtClean="0">
                <a:solidFill>
                  <a:schemeClr val="tx1"/>
                </a:solidFill>
              </a:rPr>
              <a:t>resort</a:t>
            </a:r>
            <a:endParaRPr lang="en-GB" sz="2800" dirty="0" smtClean="0">
              <a:solidFill>
                <a:schemeClr val="tx1"/>
              </a:solidFill>
            </a:endParaRPr>
          </a:p>
          <a:p>
            <a:pPr>
              <a:buClrTx/>
            </a:pPr>
            <a:r>
              <a:rPr lang="en-US" sz="2800" dirty="0">
                <a:solidFill>
                  <a:schemeClr val="tx1"/>
                </a:solidFill>
              </a:rPr>
              <a:t>According to Just War theory, the use of force can only be justified as a last resort, when all other means of resolving the conflict have been tried. </a:t>
            </a:r>
            <a:endParaRPr lang="en-US" sz="2800" dirty="0" smtClean="0">
              <a:solidFill>
                <a:schemeClr val="tx1"/>
              </a:solidFill>
            </a:endParaRPr>
          </a:p>
          <a:p>
            <a:endParaRPr lang="en-GB" dirty="0"/>
          </a:p>
          <a:p>
            <a:pPr marL="0" indent="0">
              <a:buNone/>
            </a:pPr>
            <a:endParaRPr lang="en-GB" dirty="0"/>
          </a:p>
          <a:p>
            <a:endParaRPr lang="en-GB" dirty="0"/>
          </a:p>
        </p:txBody>
      </p:sp>
    </p:spTree>
    <p:extLst>
      <p:ext uri="{BB962C8B-B14F-4D97-AF65-F5344CB8AC3E}">
        <p14:creationId xmlns="" xmlns:p14="http://schemas.microsoft.com/office/powerpoint/2010/main" val="1213383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512" y="188640"/>
            <a:ext cx="8610600" cy="1066800"/>
          </a:xfrm>
        </p:spPr>
        <p:txBody>
          <a:bodyPr/>
          <a:lstStyle/>
          <a:p>
            <a:r>
              <a:rPr lang="en-US" i="1" dirty="0" smtClean="0"/>
              <a:t>Jus in bello</a:t>
            </a:r>
            <a:endParaRPr lang="en-GB" i="1" dirty="0"/>
          </a:p>
        </p:txBody>
      </p:sp>
      <p:sp>
        <p:nvSpPr>
          <p:cNvPr id="5123" name="Rectangle 3"/>
          <p:cNvSpPr>
            <a:spLocks noGrp="1" noChangeArrowheads="1"/>
          </p:cNvSpPr>
          <p:nvPr>
            <p:ph type="body" idx="1"/>
          </p:nvPr>
        </p:nvSpPr>
        <p:spPr>
          <a:xfrm>
            <a:off x="406400" y="1340768"/>
            <a:ext cx="8205788" cy="4450432"/>
          </a:xfrm>
        </p:spPr>
        <p:txBody>
          <a:bodyPr/>
          <a:lstStyle/>
          <a:p>
            <a:pPr marL="0" indent="0">
              <a:buNone/>
            </a:pPr>
            <a:r>
              <a:rPr lang="de-DE" i="1" dirty="0" smtClean="0">
                <a:solidFill>
                  <a:schemeClr val="tx1"/>
                </a:solidFill>
              </a:rPr>
              <a:t>Jus </a:t>
            </a:r>
            <a:r>
              <a:rPr lang="en-US" i="1" dirty="0">
                <a:solidFill>
                  <a:schemeClr val="tx1"/>
                </a:solidFill>
              </a:rPr>
              <a:t>in</a:t>
            </a:r>
            <a:r>
              <a:rPr lang="en-US" dirty="0">
                <a:solidFill>
                  <a:schemeClr val="tx1"/>
                </a:solidFill>
              </a:rPr>
              <a:t> </a:t>
            </a:r>
            <a:r>
              <a:rPr lang="en-US" i="1" dirty="0">
                <a:solidFill>
                  <a:schemeClr val="tx1"/>
                </a:solidFill>
              </a:rPr>
              <a:t>bello </a:t>
            </a:r>
            <a:r>
              <a:rPr lang="en-US" dirty="0">
                <a:solidFill>
                  <a:schemeClr val="tx1"/>
                </a:solidFill>
              </a:rPr>
              <a:t>refers to justice in war, to right conduct in the midst of battle. </a:t>
            </a:r>
            <a:endParaRPr lang="en-US" dirty="0" smtClean="0">
              <a:solidFill>
                <a:schemeClr val="tx1"/>
              </a:solidFill>
            </a:endParaRPr>
          </a:p>
          <a:p>
            <a:pPr marL="0" indent="0">
              <a:buNone/>
            </a:pPr>
            <a:endParaRPr lang="en-US" sz="1600" dirty="0" smtClean="0">
              <a:solidFill>
                <a:schemeClr val="tx1"/>
              </a:solidFill>
            </a:endParaRPr>
          </a:p>
          <a:p>
            <a:pPr marL="0" indent="0">
              <a:buNone/>
            </a:pPr>
            <a:r>
              <a:rPr lang="en-US" dirty="0" smtClean="0">
                <a:solidFill>
                  <a:schemeClr val="tx1"/>
                </a:solidFill>
              </a:rPr>
              <a:t>There </a:t>
            </a:r>
            <a:r>
              <a:rPr lang="en-US" dirty="0">
                <a:solidFill>
                  <a:schemeClr val="tx1"/>
                </a:solidFill>
              </a:rPr>
              <a:t>are several rules of </a:t>
            </a:r>
            <a:r>
              <a:rPr lang="de-DE" i="1" dirty="0">
                <a:solidFill>
                  <a:schemeClr val="tx1"/>
                </a:solidFill>
              </a:rPr>
              <a:t>Jus </a:t>
            </a:r>
            <a:r>
              <a:rPr lang="en-US" i="1" dirty="0">
                <a:solidFill>
                  <a:schemeClr val="tx1"/>
                </a:solidFill>
              </a:rPr>
              <a:t>in bello, </a:t>
            </a:r>
            <a:r>
              <a:rPr lang="en-US" dirty="0">
                <a:solidFill>
                  <a:schemeClr val="tx1"/>
                </a:solidFill>
              </a:rPr>
              <a:t>but the first two are considered the most important.</a:t>
            </a:r>
            <a:endParaRPr lang="en-GB" dirty="0">
              <a:solidFill>
                <a:schemeClr val="tx1"/>
              </a:solidFill>
            </a:endParaRPr>
          </a:p>
          <a:p>
            <a:pPr marL="381000" lvl="1" indent="0">
              <a:buNone/>
            </a:pPr>
            <a:r>
              <a:rPr lang="en-US" dirty="0">
                <a:solidFill>
                  <a:schemeClr val="tx1"/>
                </a:solidFill>
              </a:rPr>
              <a:t>1. Proportionality</a:t>
            </a:r>
            <a:endParaRPr lang="en-GB" dirty="0">
              <a:solidFill>
                <a:schemeClr val="tx1"/>
              </a:solidFill>
            </a:endParaRPr>
          </a:p>
          <a:p>
            <a:pPr marL="381000" lvl="1" indent="0">
              <a:buNone/>
            </a:pPr>
            <a:r>
              <a:rPr lang="en-US" dirty="0">
                <a:solidFill>
                  <a:schemeClr val="tx1"/>
                </a:solidFill>
              </a:rPr>
              <a:t>2. Discrimination and non-combatant immunity</a:t>
            </a:r>
            <a:endParaRPr lang="en-GB" dirty="0">
              <a:solidFill>
                <a:schemeClr val="tx1"/>
              </a:solidFill>
            </a:endParaRPr>
          </a:p>
          <a:p>
            <a:pPr marL="381000" lvl="1" indent="0">
              <a:buNone/>
            </a:pPr>
            <a:r>
              <a:rPr lang="en-US" dirty="0">
                <a:solidFill>
                  <a:schemeClr val="tx1"/>
                </a:solidFill>
              </a:rPr>
              <a:t>3. Obey all international laws on weapons</a:t>
            </a:r>
            <a:endParaRPr lang="en-GB" dirty="0">
              <a:solidFill>
                <a:schemeClr val="tx1"/>
              </a:solidFill>
            </a:endParaRPr>
          </a:p>
          <a:p>
            <a:pPr marL="381000" lvl="1" indent="0">
              <a:buNone/>
            </a:pPr>
            <a:r>
              <a:rPr lang="en-US" dirty="0">
                <a:solidFill>
                  <a:schemeClr val="tx1"/>
                </a:solidFill>
              </a:rPr>
              <a:t>4. Fair treatment of prisoners of war</a:t>
            </a:r>
            <a:endParaRPr lang="en-GB" dirty="0">
              <a:solidFill>
                <a:schemeClr val="tx1"/>
              </a:solidFill>
            </a:endParaRPr>
          </a:p>
          <a:p>
            <a:pPr marL="381000" lvl="1" indent="0">
              <a:buNone/>
            </a:pPr>
            <a:r>
              <a:rPr lang="en-US" dirty="0">
                <a:solidFill>
                  <a:schemeClr val="tx1"/>
                </a:solidFill>
              </a:rPr>
              <a:t>5. No means </a:t>
            </a:r>
            <a:r>
              <a:rPr lang="nb-NO" i="1" dirty="0">
                <a:solidFill>
                  <a:schemeClr val="tx1"/>
                </a:solidFill>
              </a:rPr>
              <a:t>mala </a:t>
            </a:r>
            <a:r>
              <a:rPr lang="en-US" i="1" dirty="0">
                <a:solidFill>
                  <a:schemeClr val="tx1"/>
                </a:solidFill>
              </a:rPr>
              <a:t>in </a:t>
            </a:r>
            <a:r>
              <a:rPr lang="en-US" i="1" dirty="0" smtClean="0">
                <a:solidFill>
                  <a:schemeClr val="tx1"/>
                </a:solidFill>
              </a:rPr>
              <a:t>se </a:t>
            </a:r>
            <a:r>
              <a:rPr lang="en-US" dirty="0" smtClean="0">
                <a:solidFill>
                  <a:schemeClr val="tx1"/>
                </a:solidFill>
              </a:rPr>
              <a:t>(evil in themselves)</a:t>
            </a:r>
            <a:endParaRPr lang="en-GB" dirty="0">
              <a:solidFill>
                <a:schemeClr val="tx1"/>
              </a:solidFill>
            </a:endParaRPr>
          </a:p>
          <a:p>
            <a:pPr marL="381000" lvl="1" indent="0">
              <a:buNone/>
            </a:pPr>
            <a:r>
              <a:rPr lang="en-US" dirty="0">
                <a:solidFill>
                  <a:schemeClr val="tx1"/>
                </a:solidFill>
              </a:rPr>
              <a:t>6. No reprisals</a:t>
            </a:r>
            <a:endParaRPr lang="en-GB" dirty="0">
              <a:solidFill>
                <a:schemeClr val="tx1"/>
              </a:solidFill>
            </a:endParaRPr>
          </a:p>
          <a:p>
            <a:endParaRPr lang="en-GB" dirty="0"/>
          </a:p>
          <a:p>
            <a:pPr marL="0" indent="0">
              <a:buNone/>
            </a:pPr>
            <a:endParaRPr lang="en-GB" dirty="0"/>
          </a:p>
          <a:p>
            <a:endParaRPr lang="en-GB" dirty="0"/>
          </a:p>
        </p:txBody>
      </p:sp>
    </p:spTree>
    <p:extLst>
      <p:ext uri="{BB962C8B-B14F-4D97-AF65-F5344CB8AC3E}">
        <p14:creationId xmlns="" xmlns:p14="http://schemas.microsoft.com/office/powerpoint/2010/main" val="932444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3473</TotalTime>
  <Words>1650</Words>
  <Application>Microsoft Office PowerPoint</Application>
  <PresentationFormat>On-screen Show (4:3)</PresentationFormat>
  <Paragraphs>130</Paragraphs>
  <Slides>27</Slides>
  <Notes>2</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1_Office Theme</vt:lpstr>
      <vt:lpstr>10. War and Peace</vt:lpstr>
      <vt:lpstr>War and peace</vt:lpstr>
      <vt:lpstr>Just War theory</vt:lpstr>
      <vt:lpstr>Just War theory</vt:lpstr>
      <vt:lpstr>Jus ad bellum</vt:lpstr>
      <vt:lpstr>Jus ad bellum</vt:lpstr>
      <vt:lpstr>Jus ad bellum</vt:lpstr>
      <vt:lpstr>Jus ad bellum</vt:lpstr>
      <vt:lpstr>Jus in bello</vt:lpstr>
      <vt:lpstr>Jus post bellum</vt:lpstr>
      <vt:lpstr>Jus post bellum</vt:lpstr>
      <vt:lpstr>Strengths of Just War theory</vt:lpstr>
      <vt:lpstr>Strengths of Just War theory</vt:lpstr>
      <vt:lpstr>Weaknesses of Just War theory</vt:lpstr>
      <vt:lpstr>Realism</vt:lpstr>
      <vt:lpstr>Realism</vt:lpstr>
      <vt:lpstr>Christian realism</vt:lpstr>
      <vt:lpstr>Pacifism</vt:lpstr>
      <vt:lpstr>Absolute Pacificism</vt:lpstr>
      <vt:lpstr>Religious Pacifism</vt:lpstr>
      <vt:lpstr>Religious Pacifism</vt:lpstr>
      <vt:lpstr>Contingent Pacifism</vt:lpstr>
      <vt:lpstr>Contingent Pacifism</vt:lpstr>
      <vt:lpstr>Preferential Pacifism</vt:lpstr>
      <vt:lpstr>Preferential Pacifism</vt:lpstr>
      <vt:lpstr>Strengths of pacifism</vt:lpstr>
      <vt:lpstr>Weaknesses of pacifism</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125</cp:revision>
  <dcterms:created xsi:type="dcterms:W3CDTF">2007-02-05T11:11:58Z</dcterms:created>
  <dcterms:modified xsi:type="dcterms:W3CDTF">2014-06-03T08:49:10Z</dcterms:modified>
</cp:coreProperties>
</file>