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98" r:id="rId2"/>
  </p:sldMasterIdLst>
  <p:notesMasterIdLst>
    <p:notesMasterId r:id="rId9"/>
  </p:notesMasterIdLst>
  <p:sldIdLst>
    <p:sldId id="256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E1C34"/>
    <a:srgbClr val="FF5C00"/>
    <a:srgbClr val="6E20A0"/>
    <a:srgbClr val="00533E"/>
    <a:srgbClr val="11147D"/>
    <a:srgbClr val="BBC7E1"/>
    <a:srgbClr val="009530"/>
    <a:srgbClr val="3E7AB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7" autoAdjust="0"/>
    <p:restoredTop sz="85198" autoAdjust="0"/>
  </p:normalViewPr>
  <p:slideViewPr>
    <p:cSldViewPr>
      <p:cViewPr>
        <p:scale>
          <a:sx n="100" d="100"/>
          <a:sy n="100" d="100"/>
        </p:scale>
        <p:origin x="-588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BB31E-BB4A-475E-8558-62D5AA25EDB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12177E2-3A41-4AC0-8341-8D4F0BF058D7}">
      <dgm:prSet phldrT="[Text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 smtClean="0"/>
            <a:t>Meta-ethics</a:t>
          </a:r>
          <a:endParaRPr lang="en-GB" dirty="0"/>
        </a:p>
      </dgm:t>
    </dgm:pt>
    <dgm:pt modelId="{00FC9EF7-478C-4A49-8AD4-13FD4B4D2655}" type="parTrans" cxnId="{F233E0D8-7EF2-4BAA-9DEC-5C7F7BE5DD2B}">
      <dgm:prSet/>
      <dgm:spPr/>
      <dgm:t>
        <a:bodyPr/>
        <a:lstStyle/>
        <a:p>
          <a:endParaRPr lang="en-GB"/>
        </a:p>
      </dgm:t>
    </dgm:pt>
    <dgm:pt modelId="{78754CB4-7B79-4E57-A741-32BD44ED652D}" type="sibTrans" cxnId="{F233E0D8-7EF2-4BAA-9DEC-5C7F7BE5DD2B}">
      <dgm:prSet/>
      <dgm:spPr/>
      <dgm:t>
        <a:bodyPr/>
        <a:lstStyle/>
        <a:p>
          <a:endParaRPr lang="en-GB"/>
        </a:p>
      </dgm:t>
    </dgm:pt>
    <dgm:pt modelId="{C46EA596-AC4C-4499-8A7D-C8E0882B16C3}">
      <dgm:prSet phldrT="[Text]" custT="1"/>
      <dgm:spPr/>
      <dgm:t>
        <a:bodyPr/>
        <a:lstStyle/>
        <a:p>
          <a:r>
            <a:rPr lang="en-GB" sz="2400" dirty="0" smtClean="0"/>
            <a:t>looks at the meaning of </a:t>
          </a:r>
          <a:r>
            <a:rPr lang="en-GB" sz="2400" spc="-100" dirty="0" smtClean="0"/>
            <a:t>the language </a:t>
          </a:r>
          <a:r>
            <a:rPr lang="en-GB" sz="2400" dirty="0" smtClean="0"/>
            <a:t>used in ethics</a:t>
          </a:r>
          <a:endParaRPr lang="en-GB" sz="2400" dirty="0"/>
        </a:p>
      </dgm:t>
    </dgm:pt>
    <dgm:pt modelId="{FB95ECFA-0217-4380-BF06-38C186B80DDE}" type="parTrans" cxnId="{FEF43235-49AC-49C3-B711-6FD071923346}">
      <dgm:prSet/>
      <dgm:spPr/>
      <dgm:t>
        <a:bodyPr/>
        <a:lstStyle/>
        <a:p>
          <a:endParaRPr lang="en-GB"/>
        </a:p>
      </dgm:t>
    </dgm:pt>
    <dgm:pt modelId="{C766DB65-FDED-441D-85D3-27BEF3DB56C3}" type="sibTrans" cxnId="{FEF43235-49AC-49C3-B711-6FD071923346}">
      <dgm:prSet/>
      <dgm:spPr/>
      <dgm:t>
        <a:bodyPr/>
        <a:lstStyle/>
        <a:p>
          <a:endParaRPr lang="en-GB"/>
        </a:p>
      </dgm:t>
    </dgm:pt>
    <dgm:pt modelId="{765593C0-DB70-43F3-9475-904BEFBFC328}">
      <dgm:prSet phldrT="[Text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 smtClean="0"/>
            <a:t>Normative ethics</a:t>
          </a:r>
          <a:endParaRPr lang="en-GB" dirty="0"/>
        </a:p>
      </dgm:t>
    </dgm:pt>
    <dgm:pt modelId="{236FF010-7451-44B5-BFA8-CCFE1D9F09F7}" type="parTrans" cxnId="{582C6F86-CFB9-4F37-800B-AE1FCFD255C2}">
      <dgm:prSet/>
      <dgm:spPr/>
      <dgm:t>
        <a:bodyPr/>
        <a:lstStyle/>
        <a:p>
          <a:endParaRPr lang="en-GB"/>
        </a:p>
      </dgm:t>
    </dgm:pt>
    <dgm:pt modelId="{808EE114-EAC8-44CC-9426-8364C30F5AA3}" type="sibTrans" cxnId="{582C6F86-CFB9-4F37-800B-AE1FCFD255C2}">
      <dgm:prSet/>
      <dgm:spPr/>
      <dgm:t>
        <a:bodyPr/>
        <a:lstStyle/>
        <a:p>
          <a:endParaRPr lang="en-GB"/>
        </a:p>
      </dgm:t>
    </dgm:pt>
    <dgm:pt modelId="{B1808D8B-A964-4BC8-B78C-3D64CCDC0CD5}">
      <dgm:prSet phldrT="[Text]"/>
      <dgm:spPr/>
      <dgm:t>
        <a:bodyPr/>
        <a:lstStyle/>
        <a:p>
          <a:r>
            <a:rPr lang="en-GB" dirty="0" smtClean="0"/>
            <a:t>attempts to arrive at practical moral standards that tell us right from wrong</a:t>
          </a:r>
          <a:endParaRPr lang="en-GB" dirty="0"/>
        </a:p>
      </dgm:t>
    </dgm:pt>
    <dgm:pt modelId="{A30C67C5-2340-480F-AB6E-E8D4308B3981}" type="parTrans" cxnId="{2AB32E29-F1EC-4291-A708-A74BFA1D2C5A}">
      <dgm:prSet/>
      <dgm:spPr/>
      <dgm:t>
        <a:bodyPr/>
        <a:lstStyle/>
        <a:p>
          <a:endParaRPr lang="en-GB"/>
        </a:p>
      </dgm:t>
    </dgm:pt>
    <dgm:pt modelId="{2C6EBE9B-454D-4987-AC1A-2C23710D4B72}" type="sibTrans" cxnId="{2AB32E29-F1EC-4291-A708-A74BFA1D2C5A}">
      <dgm:prSet/>
      <dgm:spPr/>
      <dgm:t>
        <a:bodyPr/>
        <a:lstStyle/>
        <a:p>
          <a:endParaRPr lang="en-GB"/>
        </a:p>
      </dgm:t>
    </dgm:pt>
    <dgm:pt modelId="{AFBB8790-E51E-4C43-81A2-9628FD5D36F7}">
      <dgm:prSet phldrT="[Text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mtClean="0"/>
            <a:t>Applied Ethics</a:t>
          </a:r>
          <a:endParaRPr lang="en-GB" dirty="0"/>
        </a:p>
      </dgm:t>
    </dgm:pt>
    <dgm:pt modelId="{C56D1BEF-498A-410B-9DD6-DB6D7E4707F8}" type="parTrans" cxnId="{373048AB-38CD-450B-8087-4B06A18676B1}">
      <dgm:prSet/>
      <dgm:spPr/>
      <dgm:t>
        <a:bodyPr/>
        <a:lstStyle/>
        <a:p>
          <a:endParaRPr lang="en-GB"/>
        </a:p>
      </dgm:t>
    </dgm:pt>
    <dgm:pt modelId="{71902A15-6FEC-489C-A501-68634FF6D8E3}" type="sibTrans" cxnId="{373048AB-38CD-450B-8087-4B06A18676B1}">
      <dgm:prSet/>
      <dgm:spPr/>
      <dgm:t>
        <a:bodyPr/>
        <a:lstStyle/>
        <a:p>
          <a:endParaRPr lang="en-GB"/>
        </a:p>
      </dgm:t>
    </dgm:pt>
    <dgm:pt modelId="{008A09E1-AD74-4D84-863C-E6EF93992CF2}">
      <dgm:prSet phldrT="[Text]"/>
      <dgm:spPr/>
      <dgm:t>
        <a:bodyPr/>
        <a:lstStyle/>
        <a:p>
          <a:r>
            <a:rPr lang="en-GB" kern="1200" spc="-200" dirty="0" smtClean="0"/>
            <a:t>The </a:t>
          </a:r>
          <a:r>
            <a:rPr lang="en-GB" kern="1000" spc="-150" dirty="0" smtClean="0"/>
            <a:t>application</a:t>
          </a:r>
          <a:r>
            <a:rPr lang="en-GB" kern="1200" spc="-150" dirty="0" smtClean="0"/>
            <a:t> </a:t>
          </a:r>
          <a:r>
            <a:rPr lang="en-GB" kern="1200" spc="-200" dirty="0" smtClean="0"/>
            <a:t> </a:t>
          </a:r>
          <a:r>
            <a:rPr lang="en-GB" kern="1200" dirty="0" smtClean="0"/>
            <a:t>of theories of right and wrong and theories of value to specific issues</a:t>
          </a:r>
          <a:endParaRPr lang="en-GB" kern="1200" dirty="0"/>
        </a:p>
      </dgm:t>
    </dgm:pt>
    <dgm:pt modelId="{E9BDCF32-09E8-49E5-9C5C-8164D8554D88}" type="parTrans" cxnId="{D499F74E-0CC7-4AC6-B274-274D6F357011}">
      <dgm:prSet/>
      <dgm:spPr/>
      <dgm:t>
        <a:bodyPr/>
        <a:lstStyle/>
        <a:p>
          <a:endParaRPr lang="en-GB"/>
        </a:p>
      </dgm:t>
    </dgm:pt>
    <dgm:pt modelId="{739415CD-9F6D-4B93-B35F-1C741C1FC887}" type="sibTrans" cxnId="{D499F74E-0CC7-4AC6-B274-274D6F357011}">
      <dgm:prSet/>
      <dgm:spPr/>
      <dgm:t>
        <a:bodyPr/>
        <a:lstStyle/>
        <a:p>
          <a:endParaRPr lang="en-GB"/>
        </a:p>
      </dgm:t>
    </dgm:pt>
    <dgm:pt modelId="{20F2A0F0-F6CE-49A4-8E53-57E07DB97474}" type="pres">
      <dgm:prSet presAssocID="{B33BB31E-BB4A-475E-8558-62D5AA25ED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1671152-6C16-435D-B8B4-A2FCC97BEBB0}" type="pres">
      <dgm:prSet presAssocID="{812177E2-3A41-4AC0-8341-8D4F0BF058D7}" presName="composite" presStyleCnt="0"/>
      <dgm:spPr/>
      <dgm:t>
        <a:bodyPr/>
        <a:lstStyle/>
        <a:p>
          <a:endParaRPr lang="en-US"/>
        </a:p>
      </dgm:t>
    </dgm:pt>
    <dgm:pt modelId="{C788215F-279E-45D9-89AA-8D3C65FC3A41}" type="pres">
      <dgm:prSet presAssocID="{812177E2-3A41-4AC0-8341-8D4F0BF058D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522CA9-6D47-4FFF-827C-3A1D0506A6AB}" type="pres">
      <dgm:prSet presAssocID="{812177E2-3A41-4AC0-8341-8D4F0BF058D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7E22D2-585F-4634-ADFB-E16B9283B3C5}" type="pres">
      <dgm:prSet presAssocID="{78754CB4-7B79-4E57-A741-32BD44ED652D}" presName="space" presStyleCnt="0"/>
      <dgm:spPr/>
      <dgm:t>
        <a:bodyPr/>
        <a:lstStyle/>
        <a:p>
          <a:endParaRPr lang="en-US"/>
        </a:p>
      </dgm:t>
    </dgm:pt>
    <dgm:pt modelId="{9CA8D074-4279-4DD9-933C-FA4B71E9E45F}" type="pres">
      <dgm:prSet presAssocID="{765593C0-DB70-43F3-9475-904BEFBFC328}" presName="composite" presStyleCnt="0"/>
      <dgm:spPr/>
      <dgm:t>
        <a:bodyPr/>
        <a:lstStyle/>
        <a:p>
          <a:endParaRPr lang="en-US"/>
        </a:p>
      </dgm:t>
    </dgm:pt>
    <dgm:pt modelId="{7FC9EC63-1A04-4653-B779-4268FC56727C}" type="pres">
      <dgm:prSet presAssocID="{765593C0-DB70-43F3-9475-904BEFBFC32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37A131-4A30-4EE4-B94C-A55ECA1A6177}" type="pres">
      <dgm:prSet presAssocID="{765593C0-DB70-43F3-9475-904BEFBFC32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663F52-B58D-4FE1-9CDF-64C992AAD973}" type="pres">
      <dgm:prSet presAssocID="{808EE114-EAC8-44CC-9426-8364C30F5AA3}" presName="space" presStyleCnt="0"/>
      <dgm:spPr/>
      <dgm:t>
        <a:bodyPr/>
        <a:lstStyle/>
        <a:p>
          <a:endParaRPr lang="en-US"/>
        </a:p>
      </dgm:t>
    </dgm:pt>
    <dgm:pt modelId="{6B517DB2-54E6-44D0-8802-A5612F6693CD}" type="pres">
      <dgm:prSet presAssocID="{AFBB8790-E51E-4C43-81A2-9628FD5D36F7}" presName="composite" presStyleCnt="0"/>
      <dgm:spPr/>
      <dgm:t>
        <a:bodyPr/>
        <a:lstStyle/>
        <a:p>
          <a:endParaRPr lang="en-US"/>
        </a:p>
      </dgm:t>
    </dgm:pt>
    <dgm:pt modelId="{1D813F5A-657B-417C-8B92-09F4BA0DBDBF}" type="pres">
      <dgm:prSet presAssocID="{AFBB8790-E51E-4C43-81A2-9628FD5D36F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0410CF-975C-4526-8894-05963B45CDC5}" type="pres">
      <dgm:prSet presAssocID="{AFBB8790-E51E-4C43-81A2-9628FD5D36F7}" presName="desTx" presStyleLbl="alignAccFollowNode1" presStyleIdx="2" presStyleCnt="3" custLinFactNeighborX="2305" custLinFactNeighborY="-53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11B882F-4640-4A34-A78E-204D05745BBE}" type="presOf" srcId="{C46EA596-AC4C-4499-8A7D-C8E0882B16C3}" destId="{8E522CA9-6D47-4FFF-827C-3A1D0506A6AB}" srcOrd="0" destOrd="0" presId="urn:microsoft.com/office/officeart/2005/8/layout/hList1"/>
    <dgm:cxn modelId="{2AB32E29-F1EC-4291-A708-A74BFA1D2C5A}" srcId="{765593C0-DB70-43F3-9475-904BEFBFC328}" destId="{B1808D8B-A964-4BC8-B78C-3D64CCDC0CD5}" srcOrd="0" destOrd="0" parTransId="{A30C67C5-2340-480F-AB6E-E8D4308B3981}" sibTransId="{2C6EBE9B-454D-4987-AC1A-2C23710D4B72}"/>
    <dgm:cxn modelId="{373048AB-38CD-450B-8087-4B06A18676B1}" srcId="{B33BB31E-BB4A-475E-8558-62D5AA25EDB8}" destId="{AFBB8790-E51E-4C43-81A2-9628FD5D36F7}" srcOrd="2" destOrd="0" parTransId="{C56D1BEF-498A-410B-9DD6-DB6D7E4707F8}" sibTransId="{71902A15-6FEC-489C-A501-68634FF6D8E3}"/>
    <dgm:cxn modelId="{D499F74E-0CC7-4AC6-B274-274D6F357011}" srcId="{AFBB8790-E51E-4C43-81A2-9628FD5D36F7}" destId="{008A09E1-AD74-4D84-863C-E6EF93992CF2}" srcOrd="0" destOrd="0" parTransId="{E9BDCF32-09E8-49E5-9C5C-8164D8554D88}" sibTransId="{739415CD-9F6D-4B93-B35F-1C741C1FC887}"/>
    <dgm:cxn modelId="{FEF43235-49AC-49C3-B711-6FD071923346}" srcId="{812177E2-3A41-4AC0-8341-8D4F0BF058D7}" destId="{C46EA596-AC4C-4499-8A7D-C8E0882B16C3}" srcOrd="0" destOrd="0" parTransId="{FB95ECFA-0217-4380-BF06-38C186B80DDE}" sibTransId="{C766DB65-FDED-441D-85D3-27BEF3DB56C3}"/>
    <dgm:cxn modelId="{F233E0D8-7EF2-4BAA-9DEC-5C7F7BE5DD2B}" srcId="{B33BB31E-BB4A-475E-8558-62D5AA25EDB8}" destId="{812177E2-3A41-4AC0-8341-8D4F0BF058D7}" srcOrd="0" destOrd="0" parTransId="{00FC9EF7-478C-4A49-8AD4-13FD4B4D2655}" sibTransId="{78754CB4-7B79-4E57-A741-32BD44ED652D}"/>
    <dgm:cxn modelId="{B18AE517-1353-4AEE-8CC2-8501C7171D0C}" type="presOf" srcId="{812177E2-3A41-4AC0-8341-8D4F0BF058D7}" destId="{C788215F-279E-45D9-89AA-8D3C65FC3A41}" srcOrd="0" destOrd="0" presId="urn:microsoft.com/office/officeart/2005/8/layout/hList1"/>
    <dgm:cxn modelId="{F4D9DDF3-5E68-43A0-B6F7-A2426B51C14D}" type="presOf" srcId="{AFBB8790-E51E-4C43-81A2-9628FD5D36F7}" destId="{1D813F5A-657B-417C-8B92-09F4BA0DBDBF}" srcOrd="0" destOrd="0" presId="urn:microsoft.com/office/officeart/2005/8/layout/hList1"/>
    <dgm:cxn modelId="{95720C99-6229-476C-AFFE-408FAD0611FB}" type="presOf" srcId="{B33BB31E-BB4A-475E-8558-62D5AA25EDB8}" destId="{20F2A0F0-F6CE-49A4-8E53-57E07DB97474}" srcOrd="0" destOrd="0" presId="urn:microsoft.com/office/officeart/2005/8/layout/hList1"/>
    <dgm:cxn modelId="{D82996AF-CDC0-4E6F-B2ED-A4F6387C7BCF}" type="presOf" srcId="{765593C0-DB70-43F3-9475-904BEFBFC328}" destId="{7FC9EC63-1A04-4653-B779-4268FC56727C}" srcOrd="0" destOrd="0" presId="urn:microsoft.com/office/officeart/2005/8/layout/hList1"/>
    <dgm:cxn modelId="{ACE4E7C5-B239-46EC-94CD-D24AB9071006}" type="presOf" srcId="{008A09E1-AD74-4D84-863C-E6EF93992CF2}" destId="{210410CF-975C-4526-8894-05963B45CDC5}" srcOrd="0" destOrd="0" presId="urn:microsoft.com/office/officeart/2005/8/layout/hList1"/>
    <dgm:cxn modelId="{582C6F86-CFB9-4F37-800B-AE1FCFD255C2}" srcId="{B33BB31E-BB4A-475E-8558-62D5AA25EDB8}" destId="{765593C0-DB70-43F3-9475-904BEFBFC328}" srcOrd="1" destOrd="0" parTransId="{236FF010-7451-44B5-BFA8-CCFE1D9F09F7}" sibTransId="{808EE114-EAC8-44CC-9426-8364C30F5AA3}"/>
    <dgm:cxn modelId="{F1AD4675-7D28-4592-A30C-914FDE8AC951}" type="presOf" srcId="{B1808D8B-A964-4BC8-B78C-3D64CCDC0CD5}" destId="{F637A131-4A30-4EE4-B94C-A55ECA1A6177}" srcOrd="0" destOrd="0" presId="urn:microsoft.com/office/officeart/2005/8/layout/hList1"/>
    <dgm:cxn modelId="{8C5AE8E1-3C46-42C1-874C-B5E550035AFC}" type="presParOf" srcId="{20F2A0F0-F6CE-49A4-8E53-57E07DB97474}" destId="{91671152-6C16-435D-B8B4-A2FCC97BEBB0}" srcOrd="0" destOrd="0" presId="urn:microsoft.com/office/officeart/2005/8/layout/hList1"/>
    <dgm:cxn modelId="{62DC859C-3F51-4EA2-9B23-3BD18D8558E9}" type="presParOf" srcId="{91671152-6C16-435D-B8B4-A2FCC97BEBB0}" destId="{C788215F-279E-45D9-89AA-8D3C65FC3A41}" srcOrd="0" destOrd="0" presId="urn:microsoft.com/office/officeart/2005/8/layout/hList1"/>
    <dgm:cxn modelId="{5915BBE6-34DA-4C8C-A4A1-4C17869C01E1}" type="presParOf" srcId="{91671152-6C16-435D-B8B4-A2FCC97BEBB0}" destId="{8E522CA9-6D47-4FFF-827C-3A1D0506A6AB}" srcOrd="1" destOrd="0" presId="urn:microsoft.com/office/officeart/2005/8/layout/hList1"/>
    <dgm:cxn modelId="{75FCC5A2-21A2-4B41-8B3B-9DF717F2A694}" type="presParOf" srcId="{20F2A0F0-F6CE-49A4-8E53-57E07DB97474}" destId="{B87E22D2-585F-4634-ADFB-E16B9283B3C5}" srcOrd="1" destOrd="0" presId="urn:microsoft.com/office/officeart/2005/8/layout/hList1"/>
    <dgm:cxn modelId="{574EA9D1-8DF1-46AA-B115-3D2072A6F2F4}" type="presParOf" srcId="{20F2A0F0-F6CE-49A4-8E53-57E07DB97474}" destId="{9CA8D074-4279-4DD9-933C-FA4B71E9E45F}" srcOrd="2" destOrd="0" presId="urn:microsoft.com/office/officeart/2005/8/layout/hList1"/>
    <dgm:cxn modelId="{3102DC87-C9C5-410A-ADA7-4F4C16F8C99A}" type="presParOf" srcId="{9CA8D074-4279-4DD9-933C-FA4B71E9E45F}" destId="{7FC9EC63-1A04-4653-B779-4268FC56727C}" srcOrd="0" destOrd="0" presId="urn:microsoft.com/office/officeart/2005/8/layout/hList1"/>
    <dgm:cxn modelId="{D61B8F28-EFC7-483D-875C-10FDE36C5084}" type="presParOf" srcId="{9CA8D074-4279-4DD9-933C-FA4B71E9E45F}" destId="{F637A131-4A30-4EE4-B94C-A55ECA1A6177}" srcOrd="1" destOrd="0" presId="urn:microsoft.com/office/officeart/2005/8/layout/hList1"/>
    <dgm:cxn modelId="{5340F53B-9A13-466E-8D6D-44A6636B0CB4}" type="presParOf" srcId="{20F2A0F0-F6CE-49A4-8E53-57E07DB97474}" destId="{E6663F52-B58D-4FE1-9CDF-64C992AAD973}" srcOrd="3" destOrd="0" presId="urn:microsoft.com/office/officeart/2005/8/layout/hList1"/>
    <dgm:cxn modelId="{2EF2879E-DD1A-454F-A207-C33735A33CDF}" type="presParOf" srcId="{20F2A0F0-F6CE-49A4-8E53-57E07DB97474}" destId="{6B517DB2-54E6-44D0-8802-A5612F6693CD}" srcOrd="4" destOrd="0" presId="urn:microsoft.com/office/officeart/2005/8/layout/hList1"/>
    <dgm:cxn modelId="{7088CE0F-19AA-4604-AE4A-26B6A5CAE3DA}" type="presParOf" srcId="{6B517DB2-54E6-44D0-8802-A5612F6693CD}" destId="{1D813F5A-657B-417C-8B92-09F4BA0DBDBF}" srcOrd="0" destOrd="0" presId="urn:microsoft.com/office/officeart/2005/8/layout/hList1"/>
    <dgm:cxn modelId="{3DAEE382-6E23-4B36-8A19-EECDC07CA3A4}" type="presParOf" srcId="{6B517DB2-54E6-44D0-8802-A5612F6693CD}" destId="{210410CF-975C-4526-8894-05963B45CDC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15B15E-CDB8-44D2-A0DB-C566521AE7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3667373-6DDA-4CA4-A9DD-75218407CA15}">
      <dgm:prSet phldrT="[Text]"/>
      <dgm:spPr/>
      <dgm:t>
        <a:bodyPr/>
        <a:lstStyle/>
        <a:p>
          <a:r>
            <a:rPr lang="en-GB" dirty="0" smtClean="0">
              <a:solidFill>
                <a:schemeClr val="tx1">
                  <a:lumMod val="95000"/>
                  <a:lumOff val="5000"/>
                </a:schemeClr>
              </a:solidFill>
            </a:rPr>
            <a:t>Deontological ethics</a:t>
          </a:r>
          <a:endParaRPr lang="en-GB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91EEE2C-23CF-4ED5-995F-48D4D8F1B9BC}" type="parTrans" cxnId="{7D8408AD-30E7-4109-8E07-8622CE8110E6}">
      <dgm:prSet/>
      <dgm:spPr/>
      <dgm:t>
        <a:bodyPr/>
        <a:lstStyle/>
        <a:p>
          <a:endParaRPr lang="en-GB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B955B69-A3F0-49EE-B744-CFAD9AFFA6C0}" type="sibTrans" cxnId="{7D8408AD-30E7-4109-8E07-8622CE8110E6}">
      <dgm:prSet/>
      <dgm:spPr/>
      <dgm:t>
        <a:bodyPr/>
        <a:lstStyle/>
        <a:p>
          <a:endParaRPr lang="en-GB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041FA98-AFB7-4645-AABA-F75560C7CB9A}">
      <dgm:prSet phldrT="[Text]"/>
      <dgm:spPr/>
      <dgm:t>
        <a:bodyPr/>
        <a:lstStyle/>
        <a:p>
          <a:r>
            <a:rPr lang="en-GB" dirty="0" smtClean="0">
              <a:solidFill>
                <a:schemeClr val="tx1">
                  <a:lumMod val="95000"/>
                  <a:lumOff val="5000"/>
                </a:schemeClr>
              </a:solidFill>
            </a:rPr>
            <a:t>certain actions are right or wrong in themselves regardless of the consequences</a:t>
          </a:r>
          <a:endParaRPr lang="en-GB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72EA41D-4494-4D65-B5DC-E0780197C05A}" type="parTrans" cxnId="{65332DA3-4882-4D22-B193-C86C95C32FA1}">
      <dgm:prSet/>
      <dgm:spPr/>
      <dgm:t>
        <a:bodyPr/>
        <a:lstStyle/>
        <a:p>
          <a:endParaRPr lang="en-GB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2C1AE32-4EA9-4A08-AA8E-559197AD95B2}" type="sibTrans" cxnId="{65332DA3-4882-4D22-B193-C86C95C32FA1}">
      <dgm:prSet/>
      <dgm:spPr/>
      <dgm:t>
        <a:bodyPr/>
        <a:lstStyle/>
        <a:p>
          <a:endParaRPr lang="en-GB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522EBE1-DEF8-46EC-985B-B35B222EB9C7}">
      <dgm:prSet phldrT="[Text]"/>
      <dgm:spPr/>
      <dgm:t>
        <a:bodyPr/>
        <a:lstStyle/>
        <a:p>
          <a:r>
            <a:rPr lang="en-GB" dirty="0" smtClean="0">
              <a:solidFill>
                <a:schemeClr val="tx1">
                  <a:lumMod val="95000"/>
                  <a:lumOff val="5000"/>
                </a:schemeClr>
              </a:solidFill>
            </a:rPr>
            <a:t>Teleological ethics</a:t>
          </a:r>
          <a:endParaRPr lang="en-GB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C2F78FB-E328-4976-A8A7-AE1883AD78B8}" type="parTrans" cxnId="{4804C1D8-CE80-4BCA-8815-D1A0DB00578D}">
      <dgm:prSet/>
      <dgm:spPr/>
      <dgm:t>
        <a:bodyPr/>
        <a:lstStyle/>
        <a:p>
          <a:endParaRPr lang="en-GB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48B2FB2-5925-426F-8A2C-E930B63BC9E0}" type="sibTrans" cxnId="{4804C1D8-CE80-4BCA-8815-D1A0DB00578D}">
      <dgm:prSet/>
      <dgm:spPr/>
      <dgm:t>
        <a:bodyPr/>
        <a:lstStyle/>
        <a:p>
          <a:endParaRPr lang="en-GB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3D4634B-709E-4F96-9CB0-6C0551C98665}">
      <dgm:prSet phldrT="[Text]"/>
      <dgm:spPr/>
      <dgm:t>
        <a:bodyPr/>
        <a:lstStyle/>
        <a:p>
          <a:r>
            <a:rPr lang="en-GB" dirty="0" smtClean="0">
              <a:solidFill>
                <a:schemeClr val="tx1">
                  <a:lumMod val="95000"/>
                  <a:lumOff val="5000"/>
                </a:schemeClr>
              </a:solidFill>
            </a:rPr>
            <a:t>looking at the consequences or results of an action to decide if it is right or wrong</a:t>
          </a:r>
          <a:endParaRPr lang="en-GB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3968EB4-D7B5-4D3A-8E9F-16A20C634756}" type="parTrans" cxnId="{381924C4-70B0-49D0-A1F5-14961BDFAA76}">
      <dgm:prSet/>
      <dgm:spPr/>
      <dgm:t>
        <a:bodyPr/>
        <a:lstStyle/>
        <a:p>
          <a:endParaRPr lang="en-GB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E6D0490-6496-4110-98EF-E8BA61BFBBDC}" type="sibTrans" cxnId="{381924C4-70B0-49D0-A1F5-14961BDFAA76}">
      <dgm:prSet/>
      <dgm:spPr/>
      <dgm:t>
        <a:bodyPr/>
        <a:lstStyle/>
        <a:p>
          <a:endParaRPr lang="en-GB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65D33E6-9FF3-4EBF-BB72-9D5C496B4446}">
      <dgm:prSet phldrT="[Text]"/>
      <dgm:spPr/>
      <dgm:t>
        <a:bodyPr/>
        <a:lstStyle/>
        <a:p>
          <a:endParaRPr lang="en-GB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3ADC3AF-B2D2-420A-89F3-33407624247F}" type="parTrans" cxnId="{5922DD81-C4CE-4AFE-B3B2-D9EACE73370C}">
      <dgm:prSet/>
      <dgm:spPr/>
      <dgm:t>
        <a:bodyPr/>
        <a:lstStyle/>
        <a:p>
          <a:endParaRPr lang="en-GB"/>
        </a:p>
      </dgm:t>
    </dgm:pt>
    <dgm:pt modelId="{C670ABE3-56D8-43E5-900F-3E523F794B16}" type="sibTrans" cxnId="{5922DD81-C4CE-4AFE-B3B2-D9EACE73370C}">
      <dgm:prSet/>
      <dgm:spPr/>
      <dgm:t>
        <a:bodyPr/>
        <a:lstStyle/>
        <a:p>
          <a:endParaRPr lang="en-GB"/>
        </a:p>
      </dgm:t>
    </dgm:pt>
    <dgm:pt modelId="{00499561-BBD6-4A16-A589-1DA2E0AE3820}" type="pres">
      <dgm:prSet presAssocID="{F315B15E-CDB8-44D2-A0DB-C566521AE7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6017C2B-27B8-45A5-9CDC-62AA4BD85295}" type="pres">
      <dgm:prSet presAssocID="{73667373-6DDA-4CA4-A9DD-75218407CA1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BCBE61-38BF-4912-808D-BBA475FEA3AD}" type="pres">
      <dgm:prSet presAssocID="{73667373-6DDA-4CA4-A9DD-75218407CA1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F9494C-F5BE-4A04-A2EC-60A90809072C}" type="pres">
      <dgm:prSet presAssocID="{5522EBE1-DEF8-46EC-985B-B35B222EB9C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9F30B7-E15E-47FE-9322-7BA124FC31A9}" type="pres">
      <dgm:prSet presAssocID="{5522EBE1-DEF8-46EC-985B-B35B222EB9C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58E7504-7E63-4B04-A9D1-A61BF98C3E8D}" type="presOf" srcId="{73667373-6DDA-4CA4-A9DD-75218407CA15}" destId="{F6017C2B-27B8-45A5-9CDC-62AA4BD85295}" srcOrd="0" destOrd="0" presId="urn:microsoft.com/office/officeart/2005/8/layout/vList2"/>
    <dgm:cxn modelId="{5922DD81-C4CE-4AFE-B3B2-D9EACE73370C}" srcId="{73667373-6DDA-4CA4-A9DD-75218407CA15}" destId="{565D33E6-9FF3-4EBF-BB72-9D5C496B4446}" srcOrd="1" destOrd="0" parTransId="{D3ADC3AF-B2D2-420A-89F3-33407624247F}" sibTransId="{C670ABE3-56D8-43E5-900F-3E523F794B16}"/>
    <dgm:cxn modelId="{89B4A875-7D5A-45E8-8BFB-143086837655}" type="presOf" srcId="{13D4634B-709E-4F96-9CB0-6C0551C98665}" destId="{C39F30B7-E15E-47FE-9322-7BA124FC31A9}" srcOrd="0" destOrd="0" presId="urn:microsoft.com/office/officeart/2005/8/layout/vList2"/>
    <dgm:cxn modelId="{181C66CE-4D8C-4A4F-8391-A77470DDC870}" type="presOf" srcId="{E041FA98-AFB7-4645-AABA-F75560C7CB9A}" destId="{E5BCBE61-38BF-4912-808D-BBA475FEA3AD}" srcOrd="0" destOrd="0" presId="urn:microsoft.com/office/officeart/2005/8/layout/vList2"/>
    <dgm:cxn modelId="{65332DA3-4882-4D22-B193-C86C95C32FA1}" srcId="{73667373-6DDA-4CA4-A9DD-75218407CA15}" destId="{E041FA98-AFB7-4645-AABA-F75560C7CB9A}" srcOrd="0" destOrd="0" parTransId="{E72EA41D-4494-4D65-B5DC-E0780197C05A}" sibTransId="{32C1AE32-4EA9-4A08-AA8E-559197AD95B2}"/>
    <dgm:cxn modelId="{4804C1D8-CE80-4BCA-8815-D1A0DB00578D}" srcId="{F315B15E-CDB8-44D2-A0DB-C566521AE742}" destId="{5522EBE1-DEF8-46EC-985B-B35B222EB9C7}" srcOrd="1" destOrd="0" parTransId="{DC2F78FB-E328-4976-A8A7-AE1883AD78B8}" sibTransId="{848B2FB2-5925-426F-8A2C-E930B63BC9E0}"/>
    <dgm:cxn modelId="{287474A5-BDBD-4CD1-AD94-F4F772FE2540}" type="presOf" srcId="{565D33E6-9FF3-4EBF-BB72-9D5C496B4446}" destId="{E5BCBE61-38BF-4912-808D-BBA475FEA3AD}" srcOrd="0" destOrd="1" presId="urn:microsoft.com/office/officeart/2005/8/layout/vList2"/>
    <dgm:cxn modelId="{381924C4-70B0-49D0-A1F5-14961BDFAA76}" srcId="{5522EBE1-DEF8-46EC-985B-B35B222EB9C7}" destId="{13D4634B-709E-4F96-9CB0-6C0551C98665}" srcOrd="0" destOrd="0" parTransId="{F3968EB4-D7B5-4D3A-8E9F-16A20C634756}" sibTransId="{BE6D0490-6496-4110-98EF-E8BA61BFBBDC}"/>
    <dgm:cxn modelId="{5F3FFCC9-F4A2-4184-BFFF-F35611043305}" type="presOf" srcId="{5522EBE1-DEF8-46EC-985B-B35B222EB9C7}" destId="{A2F9494C-F5BE-4A04-A2EC-60A90809072C}" srcOrd="0" destOrd="0" presId="urn:microsoft.com/office/officeart/2005/8/layout/vList2"/>
    <dgm:cxn modelId="{90F69DD2-81D1-460F-81D2-1AD0CE3177A3}" type="presOf" srcId="{F315B15E-CDB8-44D2-A0DB-C566521AE742}" destId="{00499561-BBD6-4A16-A589-1DA2E0AE3820}" srcOrd="0" destOrd="0" presId="urn:microsoft.com/office/officeart/2005/8/layout/vList2"/>
    <dgm:cxn modelId="{7D8408AD-30E7-4109-8E07-8622CE8110E6}" srcId="{F315B15E-CDB8-44D2-A0DB-C566521AE742}" destId="{73667373-6DDA-4CA4-A9DD-75218407CA15}" srcOrd="0" destOrd="0" parTransId="{091EEE2C-23CF-4ED5-995F-48D4D8F1B9BC}" sibTransId="{CB955B69-A3F0-49EE-B744-CFAD9AFFA6C0}"/>
    <dgm:cxn modelId="{84992977-51A0-4134-86AC-5F9A7ACA6B71}" type="presParOf" srcId="{00499561-BBD6-4A16-A589-1DA2E0AE3820}" destId="{F6017C2B-27B8-45A5-9CDC-62AA4BD85295}" srcOrd="0" destOrd="0" presId="urn:microsoft.com/office/officeart/2005/8/layout/vList2"/>
    <dgm:cxn modelId="{0398A85A-5B86-4BAC-B504-B1D48A32FF92}" type="presParOf" srcId="{00499561-BBD6-4A16-A589-1DA2E0AE3820}" destId="{E5BCBE61-38BF-4912-808D-BBA475FEA3AD}" srcOrd="1" destOrd="0" presId="urn:microsoft.com/office/officeart/2005/8/layout/vList2"/>
    <dgm:cxn modelId="{8554F003-514B-4500-AD7E-70F7D5251F1E}" type="presParOf" srcId="{00499561-BBD6-4A16-A589-1DA2E0AE3820}" destId="{A2F9494C-F5BE-4A04-A2EC-60A90809072C}" srcOrd="2" destOrd="0" presId="urn:microsoft.com/office/officeart/2005/8/layout/vList2"/>
    <dgm:cxn modelId="{7C5F796F-522D-410B-8E66-EBE1B4264884}" type="presParOf" srcId="{00499561-BBD6-4A16-A589-1DA2E0AE3820}" destId="{C39F30B7-E15E-47FE-9322-7BA124FC31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88215F-279E-45D9-89AA-8D3C65FC3A41}">
      <dsp:nvSpPr>
        <dsp:cNvPr id="0" name=""/>
        <dsp:cNvSpPr/>
      </dsp:nvSpPr>
      <dsp:spPr>
        <a:xfrm>
          <a:off x="2632" y="175185"/>
          <a:ext cx="2566972" cy="869481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Meta-ethics</a:t>
          </a:r>
          <a:endParaRPr lang="en-GB" sz="2400" kern="1200" dirty="0"/>
        </a:p>
      </dsp:txBody>
      <dsp:txXfrm>
        <a:off x="2632" y="175185"/>
        <a:ext cx="2566972" cy="869481"/>
      </dsp:txXfrm>
    </dsp:sp>
    <dsp:sp modelId="{8E522CA9-6D47-4FFF-827C-3A1D0506A6AB}">
      <dsp:nvSpPr>
        <dsp:cNvPr id="0" name=""/>
        <dsp:cNvSpPr/>
      </dsp:nvSpPr>
      <dsp:spPr>
        <a:xfrm>
          <a:off x="2632" y="1044666"/>
          <a:ext cx="2566972" cy="30140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looks at the meaning of </a:t>
          </a:r>
          <a:r>
            <a:rPr lang="en-GB" sz="2400" kern="1200" spc="-100" dirty="0" smtClean="0"/>
            <a:t>the language </a:t>
          </a:r>
          <a:r>
            <a:rPr lang="en-GB" sz="2400" kern="1200" dirty="0" smtClean="0"/>
            <a:t>used in ethics</a:t>
          </a:r>
          <a:endParaRPr lang="en-GB" sz="2400" kern="1200" dirty="0"/>
        </a:p>
      </dsp:txBody>
      <dsp:txXfrm>
        <a:off x="2632" y="1044666"/>
        <a:ext cx="2566972" cy="3014010"/>
      </dsp:txXfrm>
    </dsp:sp>
    <dsp:sp modelId="{7FC9EC63-1A04-4653-B779-4268FC56727C}">
      <dsp:nvSpPr>
        <dsp:cNvPr id="0" name=""/>
        <dsp:cNvSpPr/>
      </dsp:nvSpPr>
      <dsp:spPr>
        <a:xfrm>
          <a:off x="2928981" y="175185"/>
          <a:ext cx="2566972" cy="869481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Normative ethics</a:t>
          </a:r>
          <a:endParaRPr lang="en-GB" sz="2400" kern="1200" dirty="0"/>
        </a:p>
      </dsp:txBody>
      <dsp:txXfrm>
        <a:off x="2928981" y="175185"/>
        <a:ext cx="2566972" cy="869481"/>
      </dsp:txXfrm>
    </dsp:sp>
    <dsp:sp modelId="{F637A131-4A30-4EE4-B94C-A55ECA1A6177}">
      <dsp:nvSpPr>
        <dsp:cNvPr id="0" name=""/>
        <dsp:cNvSpPr/>
      </dsp:nvSpPr>
      <dsp:spPr>
        <a:xfrm>
          <a:off x="2928981" y="1044666"/>
          <a:ext cx="2566972" cy="30140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attempts to arrive at practical moral standards that tell us right from wrong</a:t>
          </a:r>
          <a:endParaRPr lang="en-GB" sz="2400" kern="1200" dirty="0"/>
        </a:p>
      </dsp:txBody>
      <dsp:txXfrm>
        <a:off x="2928981" y="1044666"/>
        <a:ext cx="2566972" cy="3014010"/>
      </dsp:txXfrm>
    </dsp:sp>
    <dsp:sp modelId="{1D813F5A-657B-417C-8B92-09F4BA0DBDBF}">
      <dsp:nvSpPr>
        <dsp:cNvPr id="0" name=""/>
        <dsp:cNvSpPr/>
      </dsp:nvSpPr>
      <dsp:spPr>
        <a:xfrm>
          <a:off x="5855330" y="175185"/>
          <a:ext cx="2566972" cy="869481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smtClean="0"/>
            <a:t>Applied Ethics</a:t>
          </a:r>
          <a:endParaRPr lang="en-GB" sz="2400" kern="1200" dirty="0"/>
        </a:p>
      </dsp:txBody>
      <dsp:txXfrm>
        <a:off x="5855330" y="175185"/>
        <a:ext cx="2566972" cy="869481"/>
      </dsp:txXfrm>
    </dsp:sp>
    <dsp:sp modelId="{210410CF-975C-4526-8894-05963B45CDC5}">
      <dsp:nvSpPr>
        <dsp:cNvPr id="0" name=""/>
        <dsp:cNvSpPr/>
      </dsp:nvSpPr>
      <dsp:spPr>
        <a:xfrm>
          <a:off x="5857963" y="1028662"/>
          <a:ext cx="2566972" cy="30140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spc="-200" dirty="0" smtClean="0"/>
            <a:t>The </a:t>
          </a:r>
          <a:r>
            <a:rPr lang="en-GB" sz="2400" kern="1000" spc="-150" dirty="0" smtClean="0"/>
            <a:t>application</a:t>
          </a:r>
          <a:r>
            <a:rPr lang="en-GB" sz="2400" kern="1200" spc="-150" dirty="0" smtClean="0"/>
            <a:t> </a:t>
          </a:r>
          <a:r>
            <a:rPr lang="en-GB" sz="2400" kern="1200" spc="-200" dirty="0" smtClean="0"/>
            <a:t> </a:t>
          </a:r>
          <a:r>
            <a:rPr lang="en-GB" sz="2400" kern="1200" dirty="0" smtClean="0"/>
            <a:t>of theories of right and wrong and theories of value to specific issues</a:t>
          </a:r>
          <a:endParaRPr lang="en-GB" sz="2400" kern="1200" dirty="0"/>
        </a:p>
      </dsp:txBody>
      <dsp:txXfrm>
        <a:off x="5857963" y="1028662"/>
        <a:ext cx="2566972" cy="30140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017C2B-27B8-45A5-9CDC-62AA4BD85295}">
      <dsp:nvSpPr>
        <dsp:cNvPr id="0" name=""/>
        <dsp:cNvSpPr/>
      </dsp:nvSpPr>
      <dsp:spPr>
        <a:xfrm>
          <a:off x="0" y="1910"/>
          <a:ext cx="748883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Deontological ethics</a:t>
          </a:r>
          <a:endParaRPr lang="en-GB" sz="3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1910"/>
        <a:ext cx="7488832" cy="767520"/>
      </dsp:txXfrm>
    </dsp:sp>
    <dsp:sp modelId="{E5BCBE61-38BF-4912-808D-BBA475FEA3AD}">
      <dsp:nvSpPr>
        <dsp:cNvPr id="0" name=""/>
        <dsp:cNvSpPr/>
      </dsp:nvSpPr>
      <dsp:spPr>
        <a:xfrm>
          <a:off x="0" y="769430"/>
          <a:ext cx="7488832" cy="155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7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5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certain actions are right or wrong in themselves regardless of the consequences</a:t>
          </a:r>
          <a:endParaRPr lang="en-GB" sz="25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GB" sz="25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769430"/>
        <a:ext cx="7488832" cy="1556640"/>
      </dsp:txXfrm>
    </dsp:sp>
    <dsp:sp modelId="{A2F9494C-F5BE-4A04-A2EC-60A90809072C}">
      <dsp:nvSpPr>
        <dsp:cNvPr id="0" name=""/>
        <dsp:cNvSpPr/>
      </dsp:nvSpPr>
      <dsp:spPr>
        <a:xfrm>
          <a:off x="0" y="2326071"/>
          <a:ext cx="748883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Teleological ethics</a:t>
          </a:r>
          <a:endParaRPr lang="en-GB" sz="32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2326071"/>
        <a:ext cx="7488832" cy="767520"/>
      </dsp:txXfrm>
    </dsp:sp>
    <dsp:sp modelId="{C39F30B7-E15E-47FE-9322-7BA124FC31A9}">
      <dsp:nvSpPr>
        <dsp:cNvPr id="0" name=""/>
        <dsp:cNvSpPr/>
      </dsp:nvSpPr>
      <dsp:spPr>
        <a:xfrm>
          <a:off x="0" y="3093591"/>
          <a:ext cx="7488832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7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5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looking at the consequences or results of an action to decide if it is right or wrong</a:t>
          </a:r>
          <a:endParaRPr lang="en-GB" sz="25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3093591"/>
        <a:ext cx="7488832" cy="778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AE3D9C1-7A58-4379-943D-740B4C60A7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78116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15528DC6-1FE5-47E1-8C06-25A537D15141}" type="slidenum">
              <a:rPr lang="en-GB" sz="1200"/>
              <a:pPr/>
              <a:t>1</a:t>
            </a:fld>
            <a:endParaRPr lang="en-GB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748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E3D9C1-7A58-4379-943D-740B4C60A79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7495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E3D9C1-7A58-4379-943D-740B4C60A79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01751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E3D9C1-7A58-4379-943D-740B4C60A79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37316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Inf_End_spo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89613"/>
            <a:ext cx="2819400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8" descr="Routledge_RGB.jpg                                              0003463BMacintosh HD                   BC35053E: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33528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2514600"/>
            <a:ext cx="7467600" cy="1295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73622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694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1526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3055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5862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42949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12568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41982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03193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33168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74506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80759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3393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71382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1556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56515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76983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2514600"/>
            <a:ext cx="7467600" cy="1295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73622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6438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557338"/>
            <a:ext cx="4025900" cy="4233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700" y="1557338"/>
            <a:ext cx="4027488" cy="4233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8255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3238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6347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1790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28293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41548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557338"/>
            <a:ext cx="8205788" cy="423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8" name="Picture 18" descr="Routledge_RGB.jpg                                              0003463BMacintosh HD                   BC35053E: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938838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marL="192088" indent="-19208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marL="192088" indent="-19208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66" charset="0"/>
        </a:defRPr>
      </a:lvl2pPr>
      <a:lvl3pPr marL="192088" indent="-19208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66" charset="0"/>
        </a:defRPr>
      </a:lvl3pPr>
      <a:lvl4pPr marL="192088" indent="-19208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66" charset="0"/>
        </a:defRPr>
      </a:lvl4pPr>
      <a:lvl5pPr marL="192088" indent="-192088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66" charset="0"/>
        </a:defRPr>
      </a:lvl5pPr>
      <a:lvl6pPr marL="649288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66" charset="0"/>
        </a:defRPr>
      </a:lvl6pPr>
      <a:lvl7pPr marL="1106488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66" charset="0"/>
        </a:defRPr>
      </a:lvl7pPr>
      <a:lvl8pPr marL="1563688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66" charset="0"/>
        </a:defRPr>
      </a:lvl8pPr>
      <a:lvl9pPr marL="2020888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66" charset="0"/>
        </a:defRPr>
      </a:lvl9pPr>
    </p:titleStyle>
    <p:bodyStyle>
      <a:lvl1pPr marL="292100" indent="-292100" algn="l" rtl="0" eaLnBrk="0" fontAlgn="base" hangingPunct="0">
        <a:spcBef>
          <a:spcPct val="20000"/>
        </a:spcBef>
        <a:spcAft>
          <a:spcPct val="0"/>
        </a:spcAft>
        <a:buClr>
          <a:srgbClr val="0A57A5"/>
        </a:buClr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673100" indent="-190500" algn="l" rtl="0" eaLnBrk="0" fontAlgn="base" hangingPunct="0">
        <a:spcBef>
          <a:spcPct val="2000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 sz="2000">
          <a:solidFill>
            <a:srgbClr val="1A137B"/>
          </a:solidFill>
          <a:latin typeface="+mn-lt"/>
        </a:defRPr>
      </a:lvl2pPr>
      <a:lvl3pPr marL="1054100" indent="-190500" algn="l" rtl="0" eaLnBrk="0" fontAlgn="base" hangingPunct="0">
        <a:spcBef>
          <a:spcPct val="2000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>
          <a:solidFill>
            <a:srgbClr val="1A137B"/>
          </a:solidFill>
          <a:latin typeface="+mn-lt"/>
        </a:defRPr>
      </a:lvl3pPr>
      <a:lvl4pPr marL="1435100" indent="-190500" algn="l" rtl="0" eaLnBrk="0" fontAlgn="base" hangingPunct="0">
        <a:spcBef>
          <a:spcPct val="2000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 sz="1600">
          <a:solidFill>
            <a:srgbClr val="1A137B"/>
          </a:solidFill>
          <a:latin typeface="+mn-lt"/>
        </a:defRPr>
      </a:lvl4pPr>
      <a:lvl5pPr marL="1816100" indent="-190500" algn="l" rtl="0" eaLnBrk="0" fontAlgn="base" hangingPunct="0">
        <a:spcBef>
          <a:spcPct val="2000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 sz="1600">
          <a:solidFill>
            <a:srgbClr val="1A137B"/>
          </a:solidFill>
          <a:latin typeface="+mn-lt"/>
        </a:defRPr>
      </a:lvl5pPr>
      <a:lvl6pPr marL="2273300" indent="-190500" algn="l" rtl="0" fontAlgn="base">
        <a:spcBef>
          <a:spcPct val="20000"/>
        </a:spcBef>
        <a:spcAft>
          <a:spcPct val="0"/>
        </a:spcAft>
        <a:buClr>
          <a:srgbClr val="0A57A5"/>
        </a:buClr>
        <a:buFont typeface="Times"/>
        <a:buChar char="•"/>
        <a:defRPr sz="1600">
          <a:solidFill>
            <a:srgbClr val="1A137B"/>
          </a:solidFill>
          <a:latin typeface="+mn-lt"/>
        </a:defRPr>
      </a:lvl6pPr>
      <a:lvl7pPr marL="2730500" indent="-190500" algn="l" rtl="0" fontAlgn="base">
        <a:spcBef>
          <a:spcPct val="20000"/>
        </a:spcBef>
        <a:spcAft>
          <a:spcPct val="0"/>
        </a:spcAft>
        <a:buClr>
          <a:srgbClr val="0A57A5"/>
        </a:buClr>
        <a:buFont typeface="Times"/>
        <a:buChar char="•"/>
        <a:defRPr sz="1600">
          <a:solidFill>
            <a:srgbClr val="1A137B"/>
          </a:solidFill>
          <a:latin typeface="+mn-lt"/>
        </a:defRPr>
      </a:lvl7pPr>
      <a:lvl8pPr marL="3187700" indent="-190500" algn="l" rtl="0" fontAlgn="base">
        <a:spcBef>
          <a:spcPct val="20000"/>
        </a:spcBef>
        <a:spcAft>
          <a:spcPct val="0"/>
        </a:spcAft>
        <a:buClr>
          <a:srgbClr val="0A57A5"/>
        </a:buClr>
        <a:buFont typeface="Times"/>
        <a:buChar char="•"/>
        <a:defRPr sz="1600">
          <a:solidFill>
            <a:srgbClr val="1A137B"/>
          </a:solidFill>
          <a:latin typeface="+mn-lt"/>
        </a:defRPr>
      </a:lvl8pPr>
      <a:lvl9pPr marL="3644900" indent="-190500" algn="l" rtl="0" fontAlgn="base">
        <a:spcBef>
          <a:spcPct val="20000"/>
        </a:spcBef>
        <a:spcAft>
          <a:spcPct val="0"/>
        </a:spcAft>
        <a:buClr>
          <a:srgbClr val="0A57A5"/>
        </a:buClr>
        <a:buFont typeface="Times"/>
        <a:buChar char="•"/>
        <a:defRPr sz="1600">
          <a:solidFill>
            <a:srgbClr val="1A137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8DC30-5EEF-4AFA-BAF3-65884D75D9AA}" type="datetimeFigureOut">
              <a:rPr lang="en-GB" smtClean="0"/>
              <a:pPr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0074-A1DD-45A9-B112-241A7770DC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050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420888"/>
            <a:ext cx="8280920" cy="1008112"/>
          </a:xfrm>
        </p:spPr>
        <p:txBody>
          <a:bodyPr>
            <a:normAutofit/>
          </a:bodyPr>
          <a:lstStyle/>
          <a:p>
            <a:pPr marL="0" indent="192088" eaLnBrk="1" hangingPunct="1"/>
            <a:r>
              <a:rPr lang="en-US" sz="5400" dirty="0" smtClean="0"/>
              <a:t>1. </a:t>
            </a:r>
            <a:r>
              <a:rPr lang="en-US" sz="5400" smtClean="0"/>
              <a:t>What </a:t>
            </a:r>
            <a:r>
              <a:rPr lang="en-US" sz="5400"/>
              <a:t>I</a:t>
            </a:r>
            <a:r>
              <a:rPr lang="en-US" sz="5400" smtClean="0"/>
              <a:t>s </a:t>
            </a:r>
            <a:r>
              <a:rPr lang="en-US" sz="5400" dirty="0"/>
              <a:t>E</a:t>
            </a:r>
            <a:r>
              <a:rPr lang="en-US" sz="5400" smtClean="0"/>
              <a:t>thics</a:t>
            </a:r>
            <a:r>
              <a:rPr lang="en-US" sz="54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P:\Frontlist Production Teams\Humanities\Live Projects\Anna\OCR Religious Ethics 3e\WEBSITE MATERIAL\OCR Jpeg files\OCR Religious 01.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196752"/>
            <a:ext cx="4819967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Fallacies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05788" cy="4031902"/>
          </a:xfrm>
        </p:spPr>
        <p:txBody>
          <a:bodyPr/>
          <a:lstStyle/>
          <a:p>
            <a:pPr>
              <a:buClrTx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‘Is-ought fallacy’</a:t>
            </a:r>
          </a:p>
          <a:p>
            <a:pPr>
              <a:buClrTx/>
            </a:pPr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Tx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David Hume (1711–1776) observed that often when people debate a moral issue they begin with facts and slide into conclusions that are normative; that is, conclusions about how things ought to be. He argued that no amount of facts taken alone can ever be sufficient to imply a normative conclusion: the is–ought fallacy.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81515922"/>
              </p:ext>
            </p:extLst>
          </p:nvPr>
        </p:nvGraphicFramePr>
        <p:xfrm>
          <a:off x="323528" y="1124744"/>
          <a:ext cx="8424936" cy="4233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Normative ethics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02212575"/>
              </p:ext>
            </p:extLst>
          </p:nvPr>
        </p:nvGraphicFramePr>
        <p:xfrm>
          <a:off x="539552" y="1484784"/>
          <a:ext cx="7488832" cy="3873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Ethical theories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576" y="1557338"/>
            <a:ext cx="7856612" cy="4233862"/>
          </a:xfrm>
        </p:spPr>
        <p:txBody>
          <a:bodyPr/>
          <a:lstStyle/>
          <a:p>
            <a:pPr>
              <a:buClrTx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Utilitarianism</a:t>
            </a:r>
          </a:p>
          <a:p>
            <a:pPr>
              <a:buClrTx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Kantian ethics</a:t>
            </a:r>
          </a:p>
          <a:p>
            <a:pPr>
              <a:buClrTx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Cultural relativism</a:t>
            </a:r>
          </a:p>
          <a:p>
            <a:pPr>
              <a:buClrTx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Divine Command</a:t>
            </a:r>
          </a:p>
          <a:p>
            <a:pPr>
              <a:buClrTx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Natural Moral Law</a:t>
            </a:r>
          </a:p>
          <a:p>
            <a:pPr>
              <a:buClrTx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Ethics</a:t>
            </a:r>
          </a:p>
          <a:p>
            <a:pPr>
              <a:buClrTx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Virtue Ethics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1147D"/>
      </a:dk2>
      <a:lt2>
        <a:srgbClr val="9DBCDB"/>
      </a:lt2>
      <a:accent1>
        <a:srgbClr val="DEF0FC"/>
      </a:accent1>
      <a:accent2>
        <a:srgbClr val="11147D"/>
      </a:accent2>
      <a:accent3>
        <a:srgbClr val="FFFFFF"/>
      </a:accent3>
      <a:accent4>
        <a:srgbClr val="000000"/>
      </a:accent4>
      <a:accent5>
        <a:srgbClr val="ECF6FD"/>
      </a:accent5>
      <a:accent6>
        <a:srgbClr val="0E1171"/>
      </a:accent6>
      <a:hlink>
        <a:srgbClr val="ADDAF7"/>
      </a:hlink>
      <a:folHlink>
        <a:srgbClr val="3E7AB8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169</Words>
  <Application>Microsoft Office PowerPoint</Application>
  <PresentationFormat>On-screen Show (4:3)</PresentationFormat>
  <Paragraphs>28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1. What Is Ethics?</vt:lpstr>
      <vt:lpstr>Slide 2</vt:lpstr>
      <vt:lpstr>Fallacies</vt:lpstr>
      <vt:lpstr>Slide 4</vt:lpstr>
      <vt:lpstr>Normative ethics</vt:lpstr>
      <vt:lpstr>Ethical theories</vt:lpstr>
    </vt:vector>
  </TitlesOfParts>
  <Company>뿿지뿿줠ԛ僐Ȱ窌ֽ酰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Green</dc:creator>
  <cp:lastModifiedBy>CallanderA</cp:lastModifiedBy>
  <cp:revision>20</cp:revision>
  <dcterms:created xsi:type="dcterms:W3CDTF">2007-02-05T11:11:58Z</dcterms:created>
  <dcterms:modified xsi:type="dcterms:W3CDTF">2014-06-03T14:36:40Z</dcterms:modified>
</cp:coreProperties>
</file>