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18"/>
  </p:notesMasterIdLst>
  <p:sldIdLst>
    <p:sldId id="256" r:id="rId3"/>
    <p:sldId id="340" r:id="rId4"/>
    <p:sldId id="347" r:id="rId5"/>
    <p:sldId id="348" r:id="rId6"/>
    <p:sldId id="349" r:id="rId7"/>
    <p:sldId id="350" r:id="rId8"/>
    <p:sldId id="354" r:id="rId9"/>
    <p:sldId id="355" r:id="rId10"/>
    <p:sldId id="356" r:id="rId11"/>
    <p:sldId id="357" r:id="rId12"/>
    <p:sldId id="333" r:id="rId13"/>
    <p:sldId id="341" r:id="rId14"/>
    <p:sldId id="351" r:id="rId15"/>
    <p:sldId id="352" r:id="rId16"/>
    <p:sldId id="353" r:id="rId17"/>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85198" autoAdjust="0"/>
  </p:normalViewPr>
  <p:slideViewPr>
    <p:cSldViewPr>
      <p:cViewPr>
        <p:scale>
          <a:sx n="100" d="100"/>
          <a:sy n="100" d="100"/>
        </p:scale>
        <p:origin x="-36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7FD0394-8593-4AEC-BD04-48DBE51611DA}" type="slidenum">
              <a:rPr lang="en-GB"/>
              <a:pPr/>
              <a:t>‹#›</a:t>
            </a:fld>
            <a:endParaRPr lang="en-GB"/>
          </a:p>
        </p:txBody>
      </p:sp>
    </p:spTree>
    <p:extLst>
      <p:ext uri="{BB962C8B-B14F-4D97-AF65-F5344CB8AC3E}">
        <p14:creationId xmlns:p14="http://schemas.microsoft.com/office/powerpoint/2010/main" xmlns="" val="5881472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C49FBE29-1EFF-472A-8B38-686A6FDAEE63}" type="slidenum">
              <a:rPr lang="en-GB" sz="1200"/>
              <a:pPr/>
              <a:t>1</a:t>
            </a:fld>
            <a:endParaRPr lang="en-GB"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2472808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84722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2307458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1376898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2915035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1123107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19836641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28882951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2101787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21320371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3425290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3908301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7417672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1782424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27903807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7F4F0E-B716-4C33-89E9-655A5C7B4DDA}"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1076634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84722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405786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87314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859895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2790408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95372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885938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031423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7F4F0E-B716-4C33-89E9-655A5C7B4DDA}"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BA52F5-CD00-4C7B-8A5B-0854E65040D7}" type="slidenum">
              <a:rPr lang="en-GB" smtClean="0"/>
              <a:pPr/>
              <a:t>‹#›</a:t>
            </a:fld>
            <a:endParaRPr lang="en-GB"/>
          </a:p>
        </p:txBody>
      </p:sp>
    </p:spTree>
    <p:extLst>
      <p:ext uri="{BB962C8B-B14F-4D97-AF65-F5344CB8AC3E}">
        <p14:creationId xmlns:p14="http://schemas.microsoft.com/office/powerpoint/2010/main" xmlns="" val="3517312217"/>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514600"/>
            <a:ext cx="8663880" cy="971550"/>
          </a:xfrm>
        </p:spPr>
        <p:txBody>
          <a:bodyPr>
            <a:normAutofit/>
          </a:bodyPr>
          <a:lstStyle/>
          <a:p>
            <a:pPr marL="0" indent="0"/>
            <a:r>
              <a:rPr lang="en-GB" sz="5400" dirty="0" smtClean="0"/>
              <a:t>14. Conscience</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7504" y="188640"/>
            <a:ext cx="8610600" cy="1066800"/>
          </a:xfrm>
        </p:spPr>
        <p:txBody>
          <a:bodyPr/>
          <a:lstStyle/>
          <a:p>
            <a:r>
              <a:rPr lang="en-GB" dirty="0" smtClean="0"/>
              <a:t>Piaget and Kohlberg</a:t>
            </a:r>
            <a:endParaRPr lang="en-US" dirty="0" smtClean="0"/>
          </a:p>
        </p:txBody>
      </p:sp>
      <p:sp>
        <p:nvSpPr>
          <p:cNvPr id="14339"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Kohlberg followed Piaget’s ideas and identified six stages of moral development which he believed individuals had to follow in sequence. </a:t>
            </a:r>
          </a:p>
          <a:p>
            <a:pPr>
              <a:buClrTx/>
            </a:pPr>
            <a:r>
              <a:rPr lang="en-GB" dirty="0" smtClean="0">
                <a:solidFill>
                  <a:schemeClr val="tx1"/>
                </a:solidFill>
              </a:rPr>
              <a:t>People move from behaving in socially acceptable ways because they are told to do so by authority figures and want to gain approval, to keeping the law, to caring for others and finally to respect for universal principles and the demands of an individual conscience. </a:t>
            </a:r>
          </a:p>
          <a:p>
            <a:pPr>
              <a:buClrTx/>
            </a:pPr>
            <a:r>
              <a:rPr lang="en-GB" dirty="0" smtClean="0">
                <a:solidFill>
                  <a:schemeClr val="tx1"/>
                </a:solidFill>
              </a:rPr>
              <a:t>Kohlberg felt that most adults never got beyond keeping the law.</a:t>
            </a:r>
          </a:p>
        </p:txBody>
      </p:sp>
    </p:spTree>
    <p:extLst>
      <p:ext uri="{BB962C8B-B14F-4D97-AF65-F5344CB8AC3E}">
        <p14:creationId xmlns:p14="http://schemas.microsoft.com/office/powerpoint/2010/main" xmlns="" val="2342671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79512" y="188640"/>
            <a:ext cx="8610600" cy="1066800"/>
          </a:xfrm>
        </p:spPr>
        <p:txBody>
          <a:bodyPr/>
          <a:lstStyle/>
          <a:p>
            <a:r>
              <a:rPr lang="en-GB" dirty="0" smtClean="0"/>
              <a:t>Conscience as a moral guide</a:t>
            </a:r>
            <a:endParaRPr lang="en-US" dirty="0" smtClean="0"/>
          </a:p>
        </p:txBody>
      </p:sp>
      <p:sp>
        <p:nvSpPr>
          <p:cNvPr id="20483"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Crucial questions we need to address when considering conscience are: </a:t>
            </a:r>
          </a:p>
          <a:p>
            <a:pPr>
              <a:buClrTx/>
            </a:pPr>
            <a:r>
              <a:rPr lang="en-GB" dirty="0" smtClean="0">
                <a:solidFill>
                  <a:schemeClr val="tx1"/>
                </a:solidFill>
              </a:rPr>
              <a:t>How important is it as a moral guide, and can it be relied upon? </a:t>
            </a:r>
          </a:p>
          <a:p>
            <a:pPr>
              <a:buClrTx/>
            </a:pPr>
            <a:r>
              <a:rPr lang="en-GB" dirty="0" smtClean="0">
                <a:solidFill>
                  <a:schemeClr val="tx1"/>
                </a:solidFill>
              </a:rPr>
              <a:t>This brings us into discussion of two important areas. </a:t>
            </a:r>
          </a:p>
          <a:p>
            <a:pPr>
              <a:buClrTx/>
            </a:pPr>
            <a:r>
              <a:rPr lang="en-GB" dirty="0" smtClean="0">
                <a:solidFill>
                  <a:schemeClr val="tx1"/>
                </a:solidFill>
              </a:rPr>
              <a:t>First, what authority or status should be given to individual conscience in moral decision-making, and, second, how is a person’s conscience formed so that it might be a good basis for making moral choices?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dirty="0" smtClean="0"/>
              <a:t>Problems with conscience</a:t>
            </a:r>
            <a:endParaRPr lang="en-US" dirty="0" smtClean="0"/>
          </a:p>
        </p:txBody>
      </p:sp>
      <p:sp>
        <p:nvSpPr>
          <p:cNvPr id="21507" name="Rectangle 3"/>
          <p:cNvSpPr>
            <a:spLocks noGrp="1" noChangeArrowheads="1"/>
          </p:cNvSpPr>
          <p:nvPr>
            <p:ph type="body" idx="1"/>
          </p:nvPr>
        </p:nvSpPr>
        <p:spPr/>
        <p:txBody>
          <a:bodyPr/>
          <a:lstStyle/>
          <a:p>
            <a:pPr>
              <a:buClrTx/>
            </a:pPr>
            <a:r>
              <a:rPr lang="en-GB" sz="2800" dirty="0" smtClean="0">
                <a:solidFill>
                  <a:schemeClr val="tx1"/>
                </a:solidFill>
              </a:rPr>
              <a:t>Clearly people do make errors of moral judgement which they regret later. </a:t>
            </a:r>
          </a:p>
          <a:p>
            <a:pPr>
              <a:buClrTx/>
            </a:pPr>
            <a:r>
              <a:rPr lang="en-GB" sz="2800" dirty="0" smtClean="0">
                <a:solidFill>
                  <a:schemeClr val="tx1"/>
                </a:solidFill>
              </a:rPr>
              <a:t>In answer to this, some might reply that God does speak to us, but that we have not built up a sufficiently sensitive conscience to hear God’s voice clearly – it is our fault, not God’s.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dirty="0" smtClean="0"/>
              <a:t>Problems with conscience</a:t>
            </a:r>
            <a:endParaRPr lang="en-US" dirty="0" smtClean="0"/>
          </a:p>
        </p:txBody>
      </p:sp>
      <p:sp>
        <p:nvSpPr>
          <p:cNvPr id="22531" name="Rectangle 3"/>
          <p:cNvSpPr>
            <a:spLocks noGrp="1" noChangeArrowheads="1"/>
          </p:cNvSpPr>
          <p:nvPr>
            <p:ph type="body" idx="1"/>
          </p:nvPr>
        </p:nvSpPr>
        <p:spPr/>
        <p:txBody>
          <a:bodyPr/>
          <a:lstStyle/>
          <a:p>
            <a:pPr>
              <a:buClrTx/>
            </a:pPr>
            <a:r>
              <a:rPr lang="en-GB" sz="2600" dirty="0" smtClean="0">
                <a:solidFill>
                  <a:schemeClr val="tx1"/>
                </a:solidFill>
              </a:rPr>
              <a:t>We have stated that for Christians conscience is often regarded as the voice of God. </a:t>
            </a:r>
          </a:p>
          <a:p>
            <a:pPr>
              <a:buClrTx/>
            </a:pPr>
            <a:r>
              <a:rPr lang="en-GB" sz="2600" dirty="0" smtClean="0">
                <a:solidFill>
                  <a:schemeClr val="tx1"/>
                </a:solidFill>
              </a:rPr>
              <a:t>However, this raises some serious questions. If we were always certain that what our conscience told us to do in any moral situation was in fact God’s command, it could be argued that we would never err or make mistakes, as God would not tell us things which are wrong.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GB" dirty="0" smtClean="0"/>
              <a:t>Problems with conscience</a:t>
            </a:r>
            <a:endParaRPr lang="en-US" dirty="0" smtClean="0"/>
          </a:p>
        </p:txBody>
      </p:sp>
      <p:sp>
        <p:nvSpPr>
          <p:cNvPr id="23555" name="Rectangle 3"/>
          <p:cNvSpPr>
            <a:spLocks noGrp="1" noChangeArrowheads="1"/>
          </p:cNvSpPr>
          <p:nvPr>
            <p:ph type="body" idx="1"/>
          </p:nvPr>
        </p:nvSpPr>
        <p:spPr/>
        <p:txBody>
          <a:bodyPr/>
          <a:lstStyle/>
          <a:p>
            <a:pPr>
              <a:buClrTx/>
            </a:pPr>
            <a:r>
              <a:rPr lang="en-GB" dirty="0" smtClean="0">
                <a:solidFill>
                  <a:schemeClr val="tx1"/>
                </a:solidFill>
              </a:rPr>
              <a:t>If conscience is defined as being God’s voice speaking to us, this implies that we know for certain what God commands of us. </a:t>
            </a:r>
          </a:p>
          <a:p>
            <a:pPr>
              <a:buClrTx/>
            </a:pPr>
            <a:r>
              <a:rPr lang="en-GB" dirty="0" smtClean="0">
                <a:solidFill>
                  <a:schemeClr val="tx1"/>
                </a:solidFill>
              </a:rPr>
              <a:t>In addition, people often have doubts about what is the right thing to do and have difficulty deciding. </a:t>
            </a:r>
          </a:p>
          <a:p>
            <a:pPr>
              <a:buClrTx/>
            </a:pPr>
            <a:r>
              <a:rPr lang="en-GB" dirty="0" smtClean="0">
                <a:solidFill>
                  <a:schemeClr val="tx1"/>
                </a:solidFill>
              </a:rPr>
              <a:t>Besides, even Christian denominations disagree on moral matters such as abortion – deciding what is the right thing to do is not always as clear-cut as ‘the voice of God’ definition suggests.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GB" dirty="0" smtClean="0"/>
              <a:t>Problems </a:t>
            </a:r>
            <a:r>
              <a:rPr lang="en-GB" smtClean="0"/>
              <a:t>with conscience</a:t>
            </a:r>
            <a:endParaRPr lang="en-US" dirty="0" smtClean="0"/>
          </a:p>
        </p:txBody>
      </p:sp>
      <p:sp>
        <p:nvSpPr>
          <p:cNvPr id="24579" name="Rectangle 3"/>
          <p:cNvSpPr>
            <a:spLocks noGrp="1" noChangeArrowheads="1"/>
          </p:cNvSpPr>
          <p:nvPr>
            <p:ph type="body" idx="1"/>
          </p:nvPr>
        </p:nvSpPr>
        <p:spPr>
          <a:xfrm>
            <a:off x="406400" y="1484784"/>
            <a:ext cx="8205788" cy="4306416"/>
          </a:xfrm>
        </p:spPr>
        <p:txBody>
          <a:bodyPr/>
          <a:lstStyle/>
          <a:p>
            <a:pPr>
              <a:buClrTx/>
            </a:pPr>
            <a:r>
              <a:rPr lang="en-GB" dirty="0" smtClean="0">
                <a:solidFill>
                  <a:schemeClr val="tx1"/>
                </a:solidFill>
              </a:rPr>
              <a:t>Furthermore, many atheists claim that conscience is important to them.</a:t>
            </a:r>
          </a:p>
          <a:p>
            <a:pPr>
              <a:buClrTx/>
            </a:pPr>
            <a:r>
              <a:rPr lang="en-GB" dirty="0" smtClean="0">
                <a:solidFill>
                  <a:schemeClr val="tx1"/>
                </a:solidFill>
              </a:rPr>
              <a:t>Such claims do not rely upon God who, in some sense, regulates the moral order of the universe. </a:t>
            </a:r>
          </a:p>
          <a:p>
            <a:pPr>
              <a:buClrTx/>
            </a:pPr>
            <a:r>
              <a:rPr lang="en-GB" dirty="0" smtClean="0">
                <a:solidFill>
                  <a:schemeClr val="tx1"/>
                </a:solidFill>
              </a:rPr>
              <a:t>For atheists, agnostics and humanists, conscience is part of being human and there is no need to involve God when moral decisions have to be made. </a:t>
            </a:r>
          </a:p>
          <a:p>
            <a:pPr>
              <a:buClrTx/>
            </a:pPr>
            <a:r>
              <a:rPr lang="en-GB" dirty="0" smtClean="0">
                <a:solidFill>
                  <a:schemeClr val="tx1"/>
                </a:solidFill>
              </a:rPr>
              <a:t>Conscience appears to be a universal part of human moral living.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dirty="0" smtClean="0"/>
              <a:t>The conscience</a:t>
            </a:r>
            <a:endParaRPr lang="en-US" dirty="0" smtClean="0"/>
          </a:p>
        </p:txBody>
      </p:sp>
      <p:sp>
        <p:nvSpPr>
          <p:cNvPr id="15363" name="Rectangle 3"/>
          <p:cNvSpPr>
            <a:spLocks noGrp="1" noChangeArrowheads="1"/>
          </p:cNvSpPr>
          <p:nvPr>
            <p:ph type="body" idx="1"/>
          </p:nvPr>
        </p:nvSpPr>
        <p:spPr>
          <a:xfrm>
            <a:off x="406400" y="1484784"/>
            <a:ext cx="8205788" cy="4306416"/>
          </a:xfrm>
        </p:spPr>
        <p:txBody>
          <a:bodyPr/>
          <a:lstStyle/>
          <a:p>
            <a:pPr marL="0" indent="0">
              <a:buNone/>
            </a:pPr>
            <a:r>
              <a:rPr lang="en-GB" sz="2800" dirty="0" smtClean="0">
                <a:solidFill>
                  <a:schemeClr val="tx1"/>
                </a:solidFill>
              </a:rPr>
              <a:t>When considering the nature and function of conscience there are four questions to keep in mind:</a:t>
            </a:r>
          </a:p>
          <a:p>
            <a:pPr lvl="1"/>
            <a:r>
              <a:rPr lang="en-GB" sz="2800" dirty="0" smtClean="0">
                <a:solidFill>
                  <a:schemeClr val="tx1"/>
                </a:solidFill>
              </a:rPr>
              <a:t>What is conscience?</a:t>
            </a:r>
          </a:p>
          <a:p>
            <a:pPr lvl="1"/>
            <a:r>
              <a:rPr lang="en-GB" sz="2800" dirty="0" smtClean="0">
                <a:solidFill>
                  <a:schemeClr val="tx1"/>
                </a:solidFill>
              </a:rPr>
              <a:t>Where does conscience come from?</a:t>
            </a:r>
          </a:p>
          <a:p>
            <a:pPr lvl="1"/>
            <a:r>
              <a:rPr lang="en-GB" sz="2800" dirty="0" smtClean="0">
                <a:solidFill>
                  <a:schemeClr val="tx1"/>
                </a:solidFill>
              </a:rPr>
              <a:t>Is conscience innate or acquired?</a:t>
            </a:r>
          </a:p>
          <a:p>
            <a:pPr lvl="1"/>
            <a:r>
              <a:rPr lang="en-GB" sz="2800" dirty="0" smtClean="0">
                <a:solidFill>
                  <a:schemeClr val="tx1"/>
                </a:solidFill>
              </a:rPr>
              <a:t>What is its function in ethical decision making?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9512" y="188640"/>
            <a:ext cx="8610600" cy="1066800"/>
          </a:xfrm>
        </p:spPr>
        <p:txBody>
          <a:bodyPr/>
          <a:lstStyle/>
          <a:p>
            <a:r>
              <a:rPr lang="en-GB" dirty="0" smtClean="0"/>
              <a:t>The conscience</a:t>
            </a:r>
            <a:endParaRPr lang="en-US" dirty="0" smtClean="0"/>
          </a:p>
        </p:txBody>
      </p:sp>
      <p:sp>
        <p:nvSpPr>
          <p:cNvPr id="7171" name="Rectangle 3"/>
          <p:cNvSpPr>
            <a:spLocks noGrp="1" noChangeArrowheads="1"/>
          </p:cNvSpPr>
          <p:nvPr>
            <p:ph type="body" idx="1"/>
          </p:nvPr>
        </p:nvSpPr>
        <p:spPr>
          <a:xfrm>
            <a:off x="406400" y="1196752"/>
            <a:ext cx="8270056" cy="4680520"/>
          </a:xfrm>
        </p:spPr>
        <p:txBody>
          <a:bodyPr/>
          <a:lstStyle/>
          <a:p>
            <a:pPr marL="0" indent="0">
              <a:buNone/>
              <a:defRPr/>
            </a:pPr>
            <a:r>
              <a:rPr lang="en-GB" sz="2600" dirty="0" smtClean="0">
                <a:solidFill>
                  <a:schemeClr val="tx1"/>
                </a:solidFill>
              </a:rPr>
              <a:t>Biblical teaching:</a:t>
            </a:r>
          </a:p>
          <a:p>
            <a:pPr>
              <a:buClrTx/>
              <a:defRPr/>
            </a:pPr>
            <a:r>
              <a:rPr lang="en-GB" sz="2600" dirty="0" smtClean="0">
                <a:solidFill>
                  <a:schemeClr val="tx1"/>
                </a:solidFill>
              </a:rPr>
              <a:t>It is assumed by some biblical writers and early Christian teachers that our conscience is God-given. </a:t>
            </a:r>
          </a:p>
          <a:p>
            <a:pPr>
              <a:buClrTx/>
              <a:defRPr/>
            </a:pPr>
            <a:r>
              <a:rPr lang="en-GB" sz="2600" dirty="0" smtClean="0">
                <a:solidFill>
                  <a:schemeClr val="tx1"/>
                </a:solidFill>
              </a:rPr>
              <a:t>This view is put clearly in Paul’s letter to the Romans:</a:t>
            </a:r>
          </a:p>
          <a:p>
            <a:pPr marL="0" indent="0" algn="ctr">
              <a:buFontTx/>
              <a:buNone/>
              <a:defRPr/>
            </a:pPr>
            <a:endParaRPr lang="en-GB" sz="1200" dirty="0" smtClean="0">
              <a:solidFill>
                <a:schemeClr val="tx1"/>
              </a:solidFill>
            </a:endParaRPr>
          </a:p>
          <a:p>
            <a:pPr marL="432000" indent="0">
              <a:buFontTx/>
              <a:buNone/>
              <a:defRPr/>
            </a:pPr>
            <a:r>
              <a:rPr lang="en-GB" sz="2200" dirty="0" smtClean="0">
                <a:solidFill>
                  <a:schemeClr val="tx1"/>
                </a:solidFill>
              </a:rPr>
              <a:t>‘When </a:t>
            </a:r>
            <a:r>
              <a:rPr lang="en-GB" sz="2200" dirty="0">
                <a:solidFill>
                  <a:schemeClr val="tx1"/>
                </a:solidFill>
              </a:rPr>
              <a:t>Gentiles, who do not possess the law, do instinctively what the </a:t>
            </a:r>
            <a:r>
              <a:rPr lang="en-GB" sz="2200" dirty="0" smtClean="0">
                <a:solidFill>
                  <a:schemeClr val="tx1"/>
                </a:solidFill>
              </a:rPr>
              <a:t>law requires</a:t>
            </a:r>
            <a:r>
              <a:rPr lang="en-GB" sz="2200" dirty="0">
                <a:solidFill>
                  <a:schemeClr val="tx1"/>
                </a:solidFill>
              </a:rPr>
              <a:t>, these, though not having the law, are a law to themselves. </a:t>
            </a:r>
            <a:r>
              <a:rPr lang="en-GB" sz="2200" dirty="0" smtClean="0">
                <a:solidFill>
                  <a:schemeClr val="tx1"/>
                </a:solidFill>
              </a:rPr>
              <a:t>They show </a:t>
            </a:r>
            <a:r>
              <a:rPr lang="en-GB" sz="2200" dirty="0">
                <a:solidFill>
                  <a:schemeClr val="tx1"/>
                </a:solidFill>
              </a:rPr>
              <a:t>that what the law requires is written on their hearts</a:t>
            </a:r>
            <a:r>
              <a:rPr lang="en-GB" sz="2200" dirty="0" smtClean="0">
                <a:solidFill>
                  <a:schemeClr val="tx1"/>
                </a:solidFill>
              </a:rPr>
              <a:t>.’ </a:t>
            </a:r>
          </a:p>
          <a:p>
            <a:pPr marL="432000" indent="0">
              <a:buFontTx/>
              <a:buNone/>
              <a:defRPr/>
            </a:pPr>
            <a:r>
              <a:rPr lang="en-GB" sz="2200" dirty="0" smtClean="0">
                <a:solidFill>
                  <a:schemeClr val="tx1"/>
                </a:solidFill>
              </a:rPr>
              <a:t>(</a:t>
            </a:r>
            <a:r>
              <a:rPr lang="en-GB" sz="2200" dirty="0">
                <a:solidFill>
                  <a:schemeClr val="tx1"/>
                </a:solidFill>
              </a:rPr>
              <a:t>Romans 2:14–15a)</a:t>
            </a:r>
            <a:endParaRPr lang="en-GB" sz="2200" dirty="0" smtClean="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79512" y="188640"/>
            <a:ext cx="8610600" cy="1066800"/>
          </a:xfrm>
        </p:spPr>
        <p:txBody>
          <a:bodyPr/>
          <a:lstStyle/>
          <a:p>
            <a:r>
              <a:rPr lang="en-GB" dirty="0" smtClean="0"/>
              <a:t>The conscience</a:t>
            </a:r>
            <a:endParaRPr lang="en-US" dirty="0" smtClean="0"/>
          </a:p>
        </p:txBody>
      </p:sp>
      <p:sp>
        <p:nvSpPr>
          <p:cNvPr id="17411"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Aquinas – reason seeking understanding</a:t>
            </a:r>
          </a:p>
          <a:p>
            <a:pPr>
              <a:buClrTx/>
            </a:pPr>
            <a:r>
              <a:rPr lang="en-GB" dirty="0" smtClean="0">
                <a:solidFill>
                  <a:schemeClr val="tx1"/>
                </a:solidFill>
              </a:rPr>
              <a:t>He argued that conscience ‘was the mind of man making moral judgements’ and described it as containing two essential parts – </a:t>
            </a:r>
            <a:r>
              <a:rPr lang="en-GB" dirty="0" err="1" smtClean="0">
                <a:solidFill>
                  <a:schemeClr val="tx1"/>
                </a:solidFill>
              </a:rPr>
              <a:t>synderesis</a:t>
            </a:r>
            <a:r>
              <a:rPr lang="en-GB" dirty="0" smtClean="0">
                <a:solidFill>
                  <a:schemeClr val="tx1"/>
                </a:solidFill>
              </a:rPr>
              <a:t> and </a:t>
            </a:r>
            <a:r>
              <a:rPr lang="en-GB" dirty="0" err="1" smtClean="0">
                <a:solidFill>
                  <a:schemeClr val="tx1"/>
                </a:solidFill>
              </a:rPr>
              <a:t>conscientia</a:t>
            </a:r>
            <a:r>
              <a:rPr lang="en-GB" dirty="0" smtClean="0">
                <a:solidFill>
                  <a:schemeClr val="tx1"/>
                </a:solidFill>
              </a:rPr>
              <a:t>:</a:t>
            </a:r>
          </a:p>
          <a:p>
            <a:pPr lvl="1">
              <a:buClrTx/>
            </a:pPr>
            <a:r>
              <a:rPr lang="en-GB" sz="2400" i="1" dirty="0" err="1" smtClean="0">
                <a:solidFill>
                  <a:schemeClr val="tx1"/>
                </a:solidFill>
              </a:rPr>
              <a:t>Synderesis</a:t>
            </a:r>
            <a:r>
              <a:rPr lang="en-GB" sz="2400" dirty="0" smtClean="0">
                <a:solidFill>
                  <a:schemeClr val="tx1"/>
                </a:solidFill>
              </a:rPr>
              <a:t> – ‘right’ reason by which a person acquires knowledge of basic moral principles and understands that it is important to do good and avoid evil.</a:t>
            </a:r>
          </a:p>
          <a:p>
            <a:pPr lvl="1">
              <a:buClrTx/>
            </a:pPr>
            <a:r>
              <a:rPr lang="en-GB" sz="2400" i="1" dirty="0" err="1" smtClean="0">
                <a:solidFill>
                  <a:schemeClr val="tx1"/>
                </a:solidFill>
              </a:rPr>
              <a:t>Conscientia</a:t>
            </a:r>
            <a:r>
              <a:rPr lang="en-GB" sz="2400" dirty="0" smtClean="0">
                <a:solidFill>
                  <a:schemeClr val="tx1"/>
                </a:solidFill>
              </a:rPr>
              <a:t> –the actual ethical judgement or decision a person makes.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dirty="0" smtClean="0"/>
              <a:t>The conscience</a:t>
            </a:r>
            <a:endParaRPr lang="en-US" dirty="0" smtClean="0"/>
          </a:p>
        </p:txBody>
      </p:sp>
      <p:sp>
        <p:nvSpPr>
          <p:cNvPr id="18435" name="Rectangle 3"/>
          <p:cNvSpPr>
            <a:spLocks noGrp="1" noChangeArrowheads="1"/>
          </p:cNvSpPr>
          <p:nvPr>
            <p:ph type="body" idx="1"/>
          </p:nvPr>
        </p:nvSpPr>
        <p:spPr/>
        <p:txBody>
          <a:bodyPr/>
          <a:lstStyle/>
          <a:p>
            <a:pPr marL="0" indent="0">
              <a:buNone/>
            </a:pPr>
            <a:r>
              <a:rPr lang="en-GB" dirty="0" smtClean="0">
                <a:solidFill>
                  <a:schemeClr val="tx1"/>
                </a:solidFill>
              </a:rPr>
              <a:t>Butler – Conscience comes from God</a:t>
            </a:r>
          </a:p>
          <a:p>
            <a:endParaRPr lang="en-GB" dirty="0" smtClean="0"/>
          </a:p>
        </p:txBody>
      </p:sp>
      <p:pic>
        <p:nvPicPr>
          <p:cNvPr id="1843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81263" y="2276475"/>
            <a:ext cx="4181475" cy="3352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dirty="0" smtClean="0"/>
              <a:t>The conscience</a:t>
            </a:r>
            <a:endParaRPr lang="en-US" dirty="0" smtClean="0"/>
          </a:p>
        </p:txBody>
      </p:sp>
      <p:sp>
        <p:nvSpPr>
          <p:cNvPr id="7171" name="Rectangle 3"/>
          <p:cNvSpPr>
            <a:spLocks noGrp="1" noChangeArrowheads="1"/>
          </p:cNvSpPr>
          <p:nvPr>
            <p:ph type="body" idx="1"/>
          </p:nvPr>
        </p:nvSpPr>
        <p:spPr/>
        <p:txBody>
          <a:bodyPr/>
          <a:lstStyle/>
          <a:p>
            <a:pPr marL="0" indent="0">
              <a:buNone/>
              <a:defRPr/>
            </a:pPr>
            <a:r>
              <a:rPr lang="en-GB" dirty="0" smtClean="0">
                <a:solidFill>
                  <a:schemeClr val="tx1"/>
                </a:solidFill>
              </a:rPr>
              <a:t>Newman – Conscience as the voice of God:</a:t>
            </a:r>
          </a:p>
          <a:p>
            <a:pPr marL="0" indent="0" algn="ctr">
              <a:buFontTx/>
              <a:buNone/>
              <a:defRPr/>
            </a:pPr>
            <a:endParaRPr lang="en-GB" dirty="0" smtClean="0">
              <a:solidFill>
                <a:schemeClr val="tx1"/>
              </a:solidFill>
            </a:endParaRPr>
          </a:p>
          <a:p>
            <a:pPr marL="432000" indent="0">
              <a:buFontTx/>
              <a:buNone/>
              <a:defRPr/>
            </a:pPr>
            <a:r>
              <a:rPr lang="en-GB" dirty="0" smtClean="0">
                <a:solidFill>
                  <a:schemeClr val="tx1"/>
                </a:solidFill>
              </a:rPr>
              <a:t>‘If, as is the case, we feel responsibility, are ashamed, are frightened, at transgressing the voice of conscience, this implies there is One to whom we are responsible, before whom we are ashamed, whose claims upon us we fear.’</a:t>
            </a:r>
          </a:p>
          <a:p>
            <a:pPr marL="432000" indent="0">
              <a:buFontTx/>
              <a:buNone/>
              <a:defRPr/>
            </a:pPr>
            <a:r>
              <a:rPr lang="en-GB" dirty="0" smtClean="0">
                <a:solidFill>
                  <a:schemeClr val="tx1"/>
                </a:solidFill>
              </a:rPr>
              <a:t>(</a:t>
            </a:r>
            <a:r>
              <a:rPr lang="en-GB" i="1" dirty="0" smtClean="0">
                <a:solidFill>
                  <a:schemeClr val="tx1"/>
                </a:solidFill>
              </a:rPr>
              <a:t>The Grammar of Assent</a:t>
            </a:r>
            <a:r>
              <a:rPr lang="en-GB" dirty="0" smtClean="0">
                <a:solidFill>
                  <a:schemeClr val="tx1"/>
                </a:solidFill>
              </a:rPr>
              <a:t>)</a:t>
            </a:r>
          </a:p>
          <a:p>
            <a:pPr>
              <a:defRPr/>
            </a:pPr>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7504" y="116632"/>
            <a:ext cx="8610600" cy="1066800"/>
          </a:xfrm>
        </p:spPr>
        <p:txBody>
          <a:bodyPr/>
          <a:lstStyle/>
          <a:p>
            <a:r>
              <a:rPr lang="en-GB" dirty="0" smtClean="0"/>
              <a:t>The personality and the moral self</a:t>
            </a:r>
            <a:endParaRPr lang="en-US" dirty="0" smtClean="0"/>
          </a:p>
        </p:txBody>
      </p:sp>
      <p:sp>
        <p:nvSpPr>
          <p:cNvPr id="11267" name="Rectangle 3"/>
          <p:cNvSpPr>
            <a:spLocks noGrp="1" noChangeArrowheads="1"/>
          </p:cNvSpPr>
          <p:nvPr>
            <p:ph type="body" idx="1"/>
          </p:nvPr>
        </p:nvSpPr>
        <p:spPr>
          <a:xfrm>
            <a:off x="406400" y="1268760"/>
            <a:ext cx="8205788" cy="4522440"/>
          </a:xfrm>
        </p:spPr>
        <p:txBody>
          <a:bodyPr/>
          <a:lstStyle/>
          <a:p>
            <a:pPr>
              <a:buClrTx/>
            </a:pPr>
            <a:r>
              <a:rPr lang="en-GB" sz="2000" dirty="0" smtClean="0">
                <a:solidFill>
                  <a:schemeClr val="tx1"/>
                </a:solidFill>
              </a:rPr>
              <a:t>Sigmund Freud was a psychoanalyst who formed a very influential theory of personality. He studied the human mind, and its effects on and reactions with the body. </a:t>
            </a:r>
          </a:p>
          <a:p>
            <a:pPr>
              <a:buClrTx/>
            </a:pPr>
            <a:r>
              <a:rPr lang="en-GB" sz="2000" dirty="0" smtClean="0">
                <a:solidFill>
                  <a:schemeClr val="tx1"/>
                </a:solidFill>
              </a:rPr>
              <a:t>Freud concluded that the human personality consisted of three areas:</a:t>
            </a:r>
          </a:p>
          <a:p>
            <a:pPr lvl="1">
              <a:buClrTx/>
            </a:pPr>
            <a:r>
              <a:rPr lang="en-GB" dirty="0" smtClean="0">
                <a:solidFill>
                  <a:schemeClr val="tx1"/>
                </a:solidFill>
              </a:rPr>
              <a:t>the super-ego – the set of moral controls given to us by outside influences.</a:t>
            </a:r>
          </a:p>
          <a:p>
            <a:pPr lvl="1">
              <a:buClrTx/>
            </a:pPr>
            <a:r>
              <a:rPr lang="en-GB" dirty="0" smtClean="0">
                <a:solidFill>
                  <a:schemeClr val="tx1"/>
                </a:solidFill>
              </a:rPr>
              <a:t>the ego – the conscious self, the part seen by the outside world.</a:t>
            </a:r>
          </a:p>
          <a:p>
            <a:pPr lvl="1">
              <a:buClrTx/>
            </a:pPr>
            <a:r>
              <a:rPr lang="en-GB" dirty="0" smtClean="0">
                <a:solidFill>
                  <a:schemeClr val="tx1"/>
                </a:solidFill>
              </a:rPr>
              <a:t>the id – the unconscious self, the part of the mind containing basic drives and repressed memories. It is amoral, has no concerns about right and wrong and is concerned only with itself.</a:t>
            </a:r>
          </a:p>
        </p:txBody>
      </p:sp>
    </p:spTree>
    <p:extLst>
      <p:ext uri="{BB962C8B-B14F-4D97-AF65-F5344CB8AC3E}">
        <p14:creationId xmlns:p14="http://schemas.microsoft.com/office/powerpoint/2010/main" xmlns="" val="1867062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7504" y="188640"/>
            <a:ext cx="8610600" cy="1066800"/>
          </a:xfrm>
        </p:spPr>
        <p:txBody>
          <a:bodyPr/>
          <a:lstStyle/>
          <a:p>
            <a:r>
              <a:rPr lang="en-GB" smtClean="0"/>
              <a:t>The personality and the moral self</a:t>
            </a:r>
            <a:endParaRPr lang="en-US" smtClean="0"/>
          </a:p>
        </p:txBody>
      </p:sp>
      <p:pic>
        <p:nvPicPr>
          <p:cNvPr id="1229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640" y="1412776"/>
            <a:ext cx="5829300" cy="4111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86922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7504" y="116632"/>
            <a:ext cx="8610600" cy="1066800"/>
          </a:xfrm>
        </p:spPr>
        <p:txBody>
          <a:bodyPr/>
          <a:lstStyle/>
          <a:p>
            <a:r>
              <a:rPr lang="en-GB" dirty="0" smtClean="0"/>
              <a:t>Piaget and Kohlberg</a:t>
            </a:r>
            <a:endParaRPr lang="en-US" dirty="0" smtClean="0"/>
          </a:p>
        </p:txBody>
      </p:sp>
      <p:sp>
        <p:nvSpPr>
          <p:cNvPr id="13315" name="Rectangle 3"/>
          <p:cNvSpPr>
            <a:spLocks noGrp="1" noChangeArrowheads="1"/>
          </p:cNvSpPr>
          <p:nvPr>
            <p:ph type="body" idx="1"/>
          </p:nvPr>
        </p:nvSpPr>
        <p:spPr>
          <a:xfrm>
            <a:off x="406400" y="1124744"/>
            <a:ext cx="8270056" cy="4666456"/>
          </a:xfrm>
        </p:spPr>
        <p:txBody>
          <a:bodyPr/>
          <a:lstStyle/>
          <a:p>
            <a:pPr>
              <a:buClrTx/>
            </a:pPr>
            <a:r>
              <a:rPr lang="en-GB" sz="2200" dirty="0" smtClean="0">
                <a:solidFill>
                  <a:schemeClr val="tx1"/>
                </a:solidFill>
              </a:rPr>
              <a:t>Piaget suggested two stages of moral development:</a:t>
            </a:r>
          </a:p>
          <a:p>
            <a:pPr lvl="1">
              <a:buClrTx/>
            </a:pPr>
            <a:r>
              <a:rPr lang="en-GB" sz="2200" dirty="0" smtClean="0">
                <a:solidFill>
                  <a:schemeClr val="tx1"/>
                </a:solidFill>
              </a:rPr>
              <a:t>heteronomous morality (between the ages of approximately 5 and 10 years) when the conscience is still immature, rules are not to be broken and punishment is expected if a rule is broken. The consequences of an action will show if it is right or wrong.</a:t>
            </a:r>
          </a:p>
          <a:p>
            <a:pPr lvl="1">
              <a:buClrTx/>
            </a:pPr>
            <a:r>
              <a:rPr lang="en-GB" sz="2200" dirty="0" smtClean="0">
                <a:solidFill>
                  <a:schemeClr val="tx1"/>
                </a:solidFill>
              </a:rPr>
              <a:t>autonomous morality (approximately ages 10+) when children develop their own rules and understand how rules operate in and help society.</a:t>
            </a:r>
          </a:p>
          <a:p>
            <a:pPr>
              <a:buClrTx/>
            </a:pPr>
            <a:r>
              <a:rPr lang="en-GB" sz="2200" dirty="0" smtClean="0">
                <a:solidFill>
                  <a:schemeClr val="tx1"/>
                </a:solidFill>
              </a:rPr>
              <a:t>The move towards autonomous morality occurs when the child is less dependent on others for moral authority, and is able to make free decisions.</a:t>
            </a:r>
          </a:p>
        </p:txBody>
      </p:sp>
    </p:spTree>
    <p:extLst>
      <p:ext uri="{BB962C8B-B14F-4D97-AF65-F5344CB8AC3E}">
        <p14:creationId xmlns:p14="http://schemas.microsoft.com/office/powerpoint/2010/main" xmlns="" val="798944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3181</TotalTime>
  <Words>966</Words>
  <Application>Microsoft Office PowerPoint</Application>
  <PresentationFormat>On-screen Show (4:3)</PresentationFormat>
  <Paragraphs>63</Paragraphs>
  <Slides>15</Slides>
  <Notes>1</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1_Office Theme</vt:lpstr>
      <vt:lpstr>14. Conscience</vt:lpstr>
      <vt:lpstr>The conscience</vt:lpstr>
      <vt:lpstr>The conscience</vt:lpstr>
      <vt:lpstr>The conscience</vt:lpstr>
      <vt:lpstr>The conscience</vt:lpstr>
      <vt:lpstr>The conscience</vt:lpstr>
      <vt:lpstr>The personality and the moral self</vt:lpstr>
      <vt:lpstr>The personality and the moral self</vt:lpstr>
      <vt:lpstr>Piaget and Kohlberg</vt:lpstr>
      <vt:lpstr>Piaget and Kohlberg</vt:lpstr>
      <vt:lpstr>Conscience as a moral guide</vt:lpstr>
      <vt:lpstr>Problems with conscience</vt:lpstr>
      <vt:lpstr>Problems with conscience</vt:lpstr>
      <vt:lpstr>Problems with conscience</vt:lpstr>
      <vt:lpstr>Problems with conscience</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77</cp:revision>
  <dcterms:created xsi:type="dcterms:W3CDTF">2007-02-05T11:11:58Z</dcterms:created>
  <dcterms:modified xsi:type="dcterms:W3CDTF">2014-05-23T10:01:13Z</dcterms:modified>
</cp:coreProperties>
</file>