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698" r:id="rId2"/>
  </p:sldMasterIdLst>
  <p:notesMasterIdLst>
    <p:notesMasterId r:id="rId33"/>
  </p:notesMasterIdLst>
  <p:sldIdLst>
    <p:sldId id="256" r:id="rId3"/>
    <p:sldId id="295" r:id="rId4"/>
    <p:sldId id="296" r:id="rId5"/>
    <p:sldId id="297" r:id="rId6"/>
    <p:sldId id="298" r:id="rId7"/>
    <p:sldId id="299" r:id="rId8"/>
    <p:sldId id="300" r:id="rId9"/>
    <p:sldId id="301" r:id="rId10"/>
    <p:sldId id="302" r:id="rId11"/>
    <p:sldId id="303" r:id="rId12"/>
    <p:sldId id="304" r:id="rId13"/>
    <p:sldId id="305" r:id="rId14"/>
    <p:sldId id="306" r:id="rId15"/>
    <p:sldId id="307" r:id="rId16"/>
    <p:sldId id="308" r:id="rId17"/>
    <p:sldId id="309" r:id="rId18"/>
    <p:sldId id="310" r:id="rId19"/>
    <p:sldId id="293" r:id="rId20"/>
    <p:sldId id="312" r:id="rId21"/>
    <p:sldId id="313" r:id="rId22"/>
    <p:sldId id="294" r:id="rId23"/>
    <p:sldId id="311" r:id="rId24"/>
    <p:sldId id="266" r:id="rId25"/>
    <p:sldId id="267" r:id="rId26"/>
    <p:sldId id="268" r:id="rId27"/>
    <p:sldId id="269" r:id="rId28"/>
    <p:sldId id="285" r:id="rId29"/>
    <p:sldId id="270" r:id="rId30"/>
    <p:sldId id="271" r:id="rId31"/>
    <p:sldId id="273" r:id="rId32"/>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AE1C34"/>
    <a:srgbClr val="FF5C00"/>
    <a:srgbClr val="6E20A0"/>
    <a:srgbClr val="00533E"/>
    <a:srgbClr val="11147D"/>
    <a:srgbClr val="BBC7E1"/>
    <a:srgbClr val="009530"/>
    <a:srgbClr val="3E7AB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27" autoAdjust="0"/>
    <p:restoredTop sz="85198" autoAdjust="0"/>
  </p:normalViewPr>
  <p:slideViewPr>
    <p:cSldViewPr>
      <p:cViewPr>
        <p:scale>
          <a:sx n="99" d="100"/>
          <a:sy n="99" d="100"/>
        </p:scale>
        <p:origin x="-396" y="19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5EA5BA-D027-4B14-9F7D-9D22BD5AB14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8F7EDEE0-B434-40A1-BDB2-587932DAF463}">
      <dgm:prSet phldrT="[Text]"/>
      <dgm:spPr/>
      <dgm:t>
        <a:bodyPr/>
        <a:lstStyle/>
        <a:p>
          <a:r>
            <a:rPr lang="en-GB" dirty="0" smtClean="0">
              <a:solidFill>
                <a:schemeClr val="tx1"/>
              </a:solidFill>
            </a:rPr>
            <a:t>Legalism</a:t>
          </a:r>
          <a:endParaRPr lang="en-GB" dirty="0">
            <a:solidFill>
              <a:schemeClr val="tx1"/>
            </a:solidFill>
          </a:endParaRPr>
        </a:p>
      </dgm:t>
    </dgm:pt>
    <dgm:pt modelId="{2E179275-3975-46D4-A8B9-B8972EED20EE}" type="parTrans" cxnId="{112807C3-6ECF-4909-AEB4-5AB9F9B46492}">
      <dgm:prSet/>
      <dgm:spPr/>
      <dgm:t>
        <a:bodyPr/>
        <a:lstStyle/>
        <a:p>
          <a:endParaRPr lang="en-GB"/>
        </a:p>
      </dgm:t>
    </dgm:pt>
    <dgm:pt modelId="{2E863E5C-352D-401E-8C5E-9CA0D3E408C6}" type="sibTrans" cxnId="{112807C3-6ECF-4909-AEB4-5AB9F9B46492}">
      <dgm:prSet/>
      <dgm:spPr/>
      <dgm:t>
        <a:bodyPr/>
        <a:lstStyle/>
        <a:p>
          <a:endParaRPr lang="en-GB"/>
        </a:p>
      </dgm:t>
    </dgm:pt>
    <dgm:pt modelId="{EC28D745-6D95-464D-8A19-B04E58EDECCF}">
      <dgm:prSet phldrT="[Text]"/>
      <dgm:spPr/>
      <dgm:t>
        <a:bodyPr/>
        <a:lstStyle/>
        <a:p>
          <a:r>
            <a:rPr lang="en-GB" dirty="0" smtClean="0"/>
            <a:t>The idea that there are fixed moral principles that are to be obeyed at all times</a:t>
          </a:r>
          <a:endParaRPr lang="en-GB" dirty="0"/>
        </a:p>
      </dgm:t>
    </dgm:pt>
    <dgm:pt modelId="{6021F5EF-62D9-4644-BD5E-4A6DA3B9530D}" type="parTrans" cxnId="{4F77CF68-6514-4393-8520-204314DF433E}">
      <dgm:prSet/>
      <dgm:spPr/>
      <dgm:t>
        <a:bodyPr/>
        <a:lstStyle/>
        <a:p>
          <a:endParaRPr lang="en-GB"/>
        </a:p>
      </dgm:t>
    </dgm:pt>
    <dgm:pt modelId="{744F4E34-FF3B-4DE6-81E4-8C65280814AB}" type="sibTrans" cxnId="{4F77CF68-6514-4393-8520-204314DF433E}">
      <dgm:prSet/>
      <dgm:spPr/>
      <dgm:t>
        <a:bodyPr/>
        <a:lstStyle/>
        <a:p>
          <a:endParaRPr lang="en-GB"/>
        </a:p>
      </dgm:t>
    </dgm:pt>
    <dgm:pt modelId="{82AFA8A2-3267-4415-9B7E-0326F84B0824}">
      <dgm:prSet phldrT="[Text]"/>
      <dgm:spPr/>
      <dgm:t>
        <a:bodyPr/>
        <a:lstStyle/>
        <a:p>
          <a:r>
            <a:rPr lang="en-GB" dirty="0" smtClean="0">
              <a:solidFill>
                <a:schemeClr val="tx1"/>
              </a:solidFill>
            </a:rPr>
            <a:t>Antinomianism</a:t>
          </a:r>
          <a:endParaRPr lang="en-GB" dirty="0">
            <a:solidFill>
              <a:schemeClr val="tx1"/>
            </a:solidFill>
          </a:endParaRPr>
        </a:p>
      </dgm:t>
    </dgm:pt>
    <dgm:pt modelId="{973C913C-872F-4F70-90F3-82FAF824A68F}" type="parTrans" cxnId="{5D31D210-0167-4A64-B89E-C0CF4B13065F}">
      <dgm:prSet/>
      <dgm:spPr/>
      <dgm:t>
        <a:bodyPr/>
        <a:lstStyle/>
        <a:p>
          <a:endParaRPr lang="en-GB"/>
        </a:p>
      </dgm:t>
    </dgm:pt>
    <dgm:pt modelId="{E0A1EF5C-32EC-4942-B55A-B1027A12D612}" type="sibTrans" cxnId="{5D31D210-0167-4A64-B89E-C0CF4B13065F}">
      <dgm:prSet/>
      <dgm:spPr/>
      <dgm:t>
        <a:bodyPr/>
        <a:lstStyle/>
        <a:p>
          <a:endParaRPr lang="en-GB"/>
        </a:p>
      </dgm:t>
    </dgm:pt>
    <dgm:pt modelId="{86327963-2A01-4C5C-A75D-B91E4F408837}">
      <dgm:prSet phldrT="[Text]"/>
      <dgm:spPr/>
      <dgm:t>
        <a:bodyPr/>
        <a:lstStyle/>
        <a:p>
          <a:r>
            <a:rPr lang="en-GB" dirty="0" smtClean="0"/>
            <a:t>The idea that there are no rules that need to be obeyed</a:t>
          </a:r>
          <a:endParaRPr lang="en-GB" dirty="0"/>
        </a:p>
      </dgm:t>
    </dgm:pt>
    <dgm:pt modelId="{8B0BB031-A154-4AD1-B239-04BADCD61A08}" type="parTrans" cxnId="{17884923-D9A2-4358-859F-8308FC467B5E}">
      <dgm:prSet/>
      <dgm:spPr/>
      <dgm:t>
        <a:bodyPr/>
        <a:lstStyle/>
        <a:p>
          <a:endParaRPr lang="en-GB"/>
        </a:p>
      </dgm:t>
    </dgm:pt>
    <dgm:pt modelId="{5CD012C3-AFA6-4FCF-AE3B-8C99E03E3525}" type="sibTrans" cxnId="{17884923-D9A2-4358-859F-8308FC467B5E}">
      <dgm:prSet/>
      <dgm:spPr/>
      <dgm:t>
        <a:bodyPr/>
        <a:lstStyle/>
        <a:p>
          <a:endParaRPr lang="en-GB"/>
        </a:p>
      </dgm:t>
    </dgm:pt>
    <dgm:pt modelId="{7831B0C6-BBE1-4B79-849C-2FFF58CF1803}">
      <dgm:prSet phldrT="[Text]"/>
      <dgm:spPr/>
      <dgm:t>
        <a:bodyPr/>
        <a:lstStyle/>
        <a:p>
          <a:r>
            <a:rPr lang="en-GB" dirty="0" err="1" smtClean="0">
              <a:solidFill>
                <a:schemeClr val="tx1"/>
              </a:solidFill>
            </a:rPr>
            <a:t>Situationism</a:t>
          </a:r>
          <a:endParaRPr lang="en-GB" dirty="0">
            <a:solidFill>
              <a:schemeClr val="tx1"/>
            </a:solidFill>
          </a:endParaRPr>
        </a:p>
      </dgm:t>
    </dgm:pt>
    <dgm:pt modelId="{6D64FCEC-3E43-4181-B2C2-69D333034C9B}" type="parTrans" cxnId="{D1200B55-B7DE-45E5-92EF-AD706F81D27B}">
      <dgm:prSet/>
      <dgm:spPr/>
      <dgm:t>
        <a:bodyPr/>
        <a:lstStyle/>
        <a:p>
          <a:endParaRPr lang="en-GB"/>
        </a:p>
      </dgm:t>
    </dgm:pt>
    <dgm:pt modelId="{95D6AB32-457B-4639-AD01-79F215F88637}" type="sibTrans" cxnId="{D1200B55-B7DE-45E5-92EF-AD706F81D27B}">
      <dgm:prSet/>
      <dgm:spPr/>
      <dgm:t>
        <a:bodyPr/>
        <a:lstStyle/>
        <a:p>
          <a:endParaRPr lang="en-GB"/>
        </a:p>
      </dgm:t>
    </dgm:pt>
    <dgm:pt modelId="{187A2BE9-7EFE-4446-A4D1-3E0435697DD5}">
      <dgm:prSet phldrT="[Text]"/>
      <dgm:spPr/>
      <dgm:t>
        <a:bodyPr/>
        <a:lstStyle/>
        <a:p>
          <a:r>
            <a:rPr lang="en-GB" dirty="0" smtClean="0"/>
            <a:t>Right actions </a:t>
          </a:r>
          <a:r>
            <a:rPr lang="en-GB" spc="-20" dirty="0" smtClean="0"/>
            <a:t>depend on the </a:t>
          </a:r>
          <a:r>
            <a:rPr lang="en-GB" dirty="0" smtClean="0"/>
            <a:t>circumstances at the time, and on the consequences as far as they can be seen.</a:t>
          </a:r>
          <a:endParaRPr lang="en-GB" dirty="0"/>
        </a:p>
      </dgm:t>
    </dgm:pt>
    <dgm:pt modelId="{AFFA3B70-8F62-4C5F-9764-2DF11E21E5BC}" type="parTrans" cxnId="{F289A8E4-56BA-4CC6-AAC8-2F4A9DA0741C}">
      <dgm:prSet/>
      <dgm:spPr/>
      <dgm:t>
        <a:bodyPr/>
        <a:lstStyle/>
        <a:p>
          <a:endParaRPr lang="en-GB"/>
        </a:p>
      </dgm:t>
    </dgm:pt>
    <dgm:pt modelId="{08CB40F8-9E28-449D-9F83-C9990CBA8C18}" type="sibTrans" cxnId="{F289A8E4-56BA-4CC6-AAC8-2F4A9DA0741C}">
      <dgm:prSet/>
      <dgm:spPr/>
      <dgm:t>
        <a:bodyPr/>
        <a:lstStyle/>
        <a:p>
          <a:endParaRPr lang="en-GB"/>
        </a:p>
      </dgm:t>
    </dgm:pt>
    <dgm:pt modelId="{97638F4C-F60A-43FF-99DA-C945F76C5B57}" type="pres">
      <dgm:prSet presAssocID="{395EA5BA-D027-4B14-9F7D-9D22BD5AB14F}" presName="Name0" presStyleCnt="0">
        <dgm:presLayoutVars>
          <dgm:dir/>
          <dgm:animLvl val="lvl"/>
          <dgm:resizeHandles val="exact"/>
        </dgm:presLayoutVars>
      </dgm:prSet>
      <dgm:spPr/>
      <dgm:t>
        <a:bodyPr/>
        <a:lstStyle/>
        <a:p>
          <a:endParaRPr lang="en-GB"/>
        </a:p>
      </dgm:t>
    </dgm:pt>
    <dgm:pt modelId="{D2B9B46C-67E4-437F-9F93-69BFADD0D4C4}" type="pres">
      <dgm:prSet presAssocID="{8F7EDEE0-B434-40A1-BDB2-587932DAF463}" presName="composite" presStyleCnt="0"/>
      <dgm:spPr/>
    </dgm:pt>
    <dgm:pt modelId="{06E90391-30B9-4FD0-AD3D-50F2E83276D1}" type="pres">
      <dgm:prSet presAssocID="{8F7EDEE0-B434-40A1-BDB2-587932DAF463}" presName="parTx" presStyleLbl="alignNode1" presStyleIdx="0" presStyleCnt="3">
        <dgm:presLayoutVars>
          <dgm:chMax val="0"/>
          <dgm:chPref val="0"/>
          <dgm:bulletEnabled val="1"/>
        </dgm:presLayoutVars>
      </dgm:prSet>
      <dgm:spPr/>
      <dgm:t>
        <a:bodyPr/>
        <a:lstStyle/>
        <a:p>
          <a:endParaRPr lang="en-GB"/>
        </a:p>
      </dgm:t>
    </dgm:pt>
    <dgm:pt modelId="{E23F7D59-06E5-4F50-9132-62EFEE053C31}" type="pres">
      <dgm:prSet presAssocID="{8F7EDEE0-B434-40A1-BDB2-587932DAF463}" presName="desTx" presStyleLbl="alignAccFollowNode1" presStyleIdx="0" presStyleCnt="3">
        <dgm:presLayoutVars>
          <dgm:bulletEnabled val="1"/>
        </dgm:presLayoutVars>
      </dgm:prSet>
      <dgm:spPr/>
      <dgm:t>
        <a:bodyPr/>
        <a:lstStyle/>
        <a:p>
          <a:endParaRPr lang="en-GB"/>
        </a:p>
      </dgm:t>
    </dgm:pt>
    <dgm:pt modelId="{8A3E2066-F529-40D5-8169-4211A8A5FA11}" type="pres">
      <dgm:prSet presAssocID="{2E863E5C-352D-401E-8C5E-9CA0D3E408C6}" presName="space" presStyleCnt="0"/>
      <dgm:spPr/>
    </dgm:pt>
    <dgm:pt modelId="{12F9603D-D633-427D-9F9F-5F5B88BE059D}" type="pres">
      <dgm:prSet presAssocID="{82AFA8A2-3267-4415-9B7E-0326F84B0824}" presName="composite" presStyleCnt="0"/>
      <dgm:spPr/>
    </dgm:pt>
    <dgm:pt modelId="{F31FF03A-5204-4CF8-B32F-7E99E6E3851F}" type="pres">
      <dgm:prSet presAssocID="{82AFA8A2-3267-4415-9B7E-0326F84B0824}" presName="parTx" presStyleLbl="alignNode1" presStyleIdx="1" presStyleCnt="3">
        <dgm:presLayoutVars>
          <dgm:chMax val="0"/>
          <dgm:chPref val="0"/>
          <dgm:bulletEnabled val="1"/>
        </dgm:presLayoutVars>
      </dgm:prSet>
      <dgm:spPr/>
      <dgm:t>
        <a:bodyPr/>
        <a:lstStyle/>
        <a:p>
          <a:endParaRPr lang="en-GB"/>
        </a:p>
      </dgm:t>
    </dgm:pt>
    <dgm:pt modelId="{DA3DEB35-6C2D-4482-BE70-7ED1FFC35ECD}" type="pres">
      <dgm:prSet presAssocID="{82AFA8A2-3267-4415-9B7E-0326F84B0824}" presName="desTx" presStyleLbl="alignAccFollowNode1" presStyleIdx="1" presStyleCnt="3">
        <dgm:presLayoutVars>
          <dgm:bulletEnabled val="1"/>
        </dgm:presLayoutVars>
      </dgm:prSet>
      <dgm:spPr/>
      <dgm:t>
        <a:bodyPr/>
        <a:lstStyle/>
        <a:p>
          <a:endParaRPr lang="en-GB"/>
        </a:p>
      </dgm:t>
    </dgm:pt>
    <dgm:pt modelId="{5965E514-A9D9-4066-A2D3-899AA07B9176}" type="pres">
      <dgm:prSet presAssocID="{E0A1EF5C-32EC-4942-B55A-B1027A12D612}" presName="space" presStyleCnt="0"/>
      <dgm:spPr/>
    </dgm:pt>
    <dgm:pt modelId="{4461B7F8-15F5-431E-BFBD-EA5E1CCCEEE8}" type="pres">
      <dgm:prSet presAssocID="{7831B0C6-BBE1-4B79-849C-2FFF58CF1803}" presName="composite" presStyleCnt="0"/>
      <dgm:spPr/>
    </dgm:pt>
    <dgm:pt modelId="{D80816EA-C457-41A4-B735-4563E61BD266}" type="pres">
      <dgm:prSet presAssocID="{7831B0C6-BBE1-4B79-849C-2FFF58CF1803}" presName="parTx" presStyleLbl="alignNode1" presStyleIdx="2" presStyleCnt="3">
        <dgm:presLayoutVars>
          <dgm:chMax val="0"/>
          <dgm:chPref val="0"/>
          <dgm:bulletEnabled val="1"/>
        </dgm:presLayoutVars>
      </dgm:prSet>
      <dgm:spPr/>
      <dgm:t>
        <a:bodyPr/>
        <a:lstStyle/>
        <a:p>
          <a:endParaRPr lang="en-GB"/>
        </a:p>
      </dgm:t>
    </dgm:pt>
    <dgm:pt modelId="{6726AD66-9DB6-4B5D-B116-68E7A537FD54}" type="pres">
      <dgm:prSet presAssocID="{7831B0C6-BBE1-4B79-849C-2FFF58CF1803}" presName="desTx" presStyleLbl="alignAccFollowNode1" presStyleIdx="2" presStyleCnt="3">
        <dgm:presLayoutVars>
          <dgm:bulletEnabled val="1"/>
        </dgm:presLayoutVars>
      </dgm:prSet>
      <dgm:spPr/>
      <dgm:t>
        <a:bodyPr/>
        <a:lstStyle/>
        <a:p>
          <a:endParaRPr lang="en-GB"/>
        </a:p>
      </dgm:t>
    </dgm:pt>
  </dgm:ptLst>
  <dgm:cxnLst>
    <dgm:cxn modelId="{D1200B55-B7DE-45E5-92EF-AD706F81D27B}" srcId="{395EA5BA-D027-4B14-9F7D-9D22BD5AB14F}" destId="{7831B0C6-BBE1-4B79-849C-2FFF58CF1803}" srcOrd="2" destOrd="0" parTransId="{6D64FCEC-3E43-4181-B2C2-69D333034C9B}" sibTransId="{95D6AB32-457B-4639-AD01-79F215F88637}"/>
    <dgm:cxn modelId="{112807C3-6ECF-4909-AEB4-5AB9F9B46492}" srcId="{395EA5BA-D027-4B14-9F7D-9D22BD5AB14F}" destId="{8F7EDEE0-B434-40A1-BDB2-587932DAF463}" srcOrd="0" destOrd="0" parTransId="{2E179275-3975-46D4-A8B9-B8972EED20EE}" sibTransId="{2E863E5C-352D-401E-8C5E-9CA0D3E408C6}"/>
    <dgm:cxn modelId="{A1CE42F9-5B41-46C7-BB3E-785A9A2E2C88}" type="presOf" srcId="{395EA5BA-D027-4B14-9F7D-9D22BD5AB14F}" destId="{97638F4C-F60A-43FF-99DA-C945F76C5B57}" srcOrd="0" destOrd="0" presId="urn:microsoft.com/office/officeart/2005/8/layout/hList1"/>
    <dgm:cxn modelId="{17884923-D9A2-4358-859F-8308FC467B5E}" srcId="{82AFA8A2-3267-4415-9B7E-0326F84B0824}" destId="{86327963-2A01-4C5C-A75D-B91E4F408837}" srcOrd="0" destOrd="0" parTransId="{8B0BB031-A154-4AD1-B239-04BADCD61A08}" sibTransId="{5CD012C3-AFA6-4FCF-AE3B-8C99E03E3525}"/>
    <dgm:cxn modelId="{0963C170-BECC-4545-8D32-87FA247F67CE}" type="presOf" srcId="{187A2BE9-7EFE-4446-A4D1-3E0435697DD5}" destId="{6726AD66-9DB6-4B5D-B116-68E7A537FD54}" srcOrd="0" destOrd="0" presId="urn:microsoft.com/office/officeart/2005/8/layout/hList1"/>
    <dgm:cxn modelId="{1723352A-3C8F-47C9-88D5-C01C342FC57A}" type="presOf" srcId="{EC28D745-6D95-464D-8A19-B04E58EDECCF}" destId="{E23F7D59-06E5-4F50-9132-62EFEE053C31}" srcOrd="0" destOrd="0" presId="urn:microsoft.com/office/officeart/2005/8/layout/hList1"/>
    <dgm:cxn modelId="{5D31D210-0167-4A64-B89E-C0CF4B13065F}" srcId="{395EA5BA-D027-4B14-9F7D-9D22BD5AB14F}" destId="{82AFA8A2-3267-4415-9B7E-0326F84B0824}" srcOrd="1" destOrd="0" parTransId="{973C913C-872F-4F70-90F3-82FAF824A68F}" sibTransId="{E0A1EF5C-32EC-4942-B55A-B1027A12D612}"/>
    <dgm:cxn modelId="{16E5A1A2-2B85-46AC-AD88-515346F521F2}" type="presOf" srcId="{82AFA8A2-3267-4415-9B7E-0326F84B0824}" destId="{F31FF03A-5204-4CF8-B32F-7E99E6E3851F}" srcOrd="0" destOrd="0" presId="urn:microsoft.com/office/officeart/2005/8/layout/hList1"/>
    <dgm:cxn modelId="{F289A8E4-56BA-4CC6-AAC8-2F4A9DA0741C}" srcId="{7831B0C6-BBE1-4B79-849C-2FFF58CF1803}" destId="{187A2BE9-7EFE-4446-A4D1-3E0435697DD5}" srcOrd="0" destOrd="0" parTransId="{AFFA3B70-8F62-4C5F-9764-2DF11E21E5BC}" sibTransId="{08CB40F8-9E28-449D-9F83-C9990CBA8C18}"/>
    <dgm:cxn modelId="{EA855684-8F00-476C-9236-C6393A80102B}" type="presOf" srcId="{7831B0C6-BBE1-4B79-849C-2FFF58CF1803}" destId="{D80816EA-C457-41A4-B735-4563E61BD266}" srcOrd="0" destOrd="0" presId="urn:microsoft.com/office/officeart/2005/8/layout/hList1"/>
    <dgm:cxn modelId="{F28C3CFE-6A07-4860-B39B-676C09833230}" type="presOf" srcId="{86327963-2A01-4C5C-A75D-B91E4F408837}" destId="{DA3DEB35-6C2D-4482-BE70-7ED1FFC35ECD}" srcOrd="0" destOrd="0" presId="urn:microsoft.com/office/officeart/2005/8/layout/hList1"/>
    <dgm:cxn modelId="{56D29FB7-8354-4911-B3DA-801B54F30D56}" type="presOf" srcId="{8F7EDEE0-B434-40A1-BDB2-587932DAF463}" destId="{06E90391-30B9-4FD0-AD3D-50F2E83276D1}" srcOrd="0" destOrd="0" presId="urn:microsoft.com/office/officeart/2005/8/layout/hList1"/>
    <dgm:cxn modelId="{4F77CF68-6514-4393-8520-204314DF433E}" srcId="{8F7EDEE0-B434-40A1-BDB2-587932DAF463}" destId="{EC28D745-6D95-464D-8A19-B04E58EDECCF}" srcOrd="0" destOrd="0" parTransId="{6021F5EF-62D9-4644-BD5E-4A6DA3B9530D}" sibTransId="{744F4E34-FF3B-4DE6-81E4-8C65280814AB}"/>
    <dgm:cxn modelId="{38668E81-85B7-47FF-B9B3-7E899472B28D}" type="presParOf" srcId="{97638F4C-F60A-43FF-99DA-C945F76C5B57}" destId="{D2B9B46C-67E4-437F-9F93-69BFADD0D4C4}" srcOrd="0" destOrd="0" presId="urn:microsoft.com/office/officeart/2005/8/layout/hList1"/>
    <dgm:cxn modelId="{302812FC-6005-4E15-8A7E-C6B12B8B56B7}" type="presParOf" srcId="{D2B9B46C-67E4-437F-9F93-69BFADD0D4C4}" destId="{06E90391-30B9-4FD0-AD3D-50F2E83276D1}" srcOrd="0" destOrd="0" presId="urn:microsoft.com/office/officeart/2005/8/layout/hList1"/>
    <dgm:cxn modelId="{51E95D72-4B89-4297-83DB-5104FD5A5F79}" type="presParOf" srcId="{D2B9B46C-67E4-437F-9F93-69BFADD0D4C4}" destId="{E23F7D59-06E5-4F50-9132-62EFEE053C31}" srcOrd="1" destOrd="0" presId="urn:microsoft.com/office/officeart/2005/8/layout/hList1"/>
    <dgm:cxn modelId="{8FDF670F-CB2C-47FF-8BF2-4882B85BA5D9}" type="presParOf" srcId="{97638F4C-F60A-43FF-99DA-C945F76C5B57}" destId="{8A3E2066-F529-40D5-8169-4211A8A5FA11}" srcOrd="1" destOrd="0" presId="urn:microsoft.com/office/officeart/2005/8/layout/hList1"/>
    <dgm:cxn modelId="{150E4B53-4215-49D9-9C9F-BABDF4AD2419}" type="presParOf" srcId="{97638F4C-F60A-43FF-99DA-C945F76C5B57}" destId="{12F9603D-D633-427D-9F9F-5F5B88BE059D}" srcOrd="2" destOrd="0" presId="urn:microsoft.com/office/officeart/2005/8/layout/hList1"/>
    <dgm:cxn modelId="{7E21A12B-D382-45D0-83B8-D0E153F1297A}" type="presParOf" srcId="{12F9603D-D633-427D-9F9F-5F5B88BE059D}" destId="{F31FF03A-5204-4CF8-B32F-7E99E6E3851F}" srcOrd="0" destOrd="0" presId="urn:microsoft.com/office/officeart/2005/8/layout/hList1"/>
    <dgm:cxn modelId="{11ED3FCC-B6E1-45AC-AE36-40FB362670AD}" type="presParOf" srcId="{12F9603D-D633-427D-9F9F-5F5B88BE059D}" destId="{DA3DEB35-6C2D-4482-BE70-7ED1FFC35ECD}" srcOrd="1" destOrd="0" presId="urn:microsoft.com/office/officeart/2005/8/layout/hList1"/>
    <dgm:cxn modelId="{45897F51-10FB-40B9-947D-6FA1BABED475}" type="presParOf" srcId="{97638F4C-F60A-43FF-99DA-C945F76C5B57}" destId="{5965E514-A9D9-4066-A2D3-899AA07B9176}" srcOrd="3" destOrd="0" presId="urn:microsoft.com/office/officeart/2005/8/layout/hList1"/>
    <dgm:cxn modelId="{B65DB6CC-18C6-4046-8F05-567FB0702E1E}" type="presParOf" srcId="{97638F4C-F60A-43FF-99DA-C945F76C5B57}" destId="{4461B7F8-15F5-431E-BFBD-EA5E1CCCEEE8}" srcOrd="4" destOrd="0" presId="urn:microsoft.com/office/officeart/2005/8/layout/hList1"/>
    <dgm:cxn modelId="{DACA98D1-22B8-49F5-938F-9403D2968A6D}" type="presParOf" srcId="{4461B7F8-15F5-431E-BFBD-EA5E1CCCEEE8}" destId="{D80816EA-C457-41A4-B735-4563E61BD266}" srcOrd="0" destOrd="0" presId="urn:microsoft.com/office/officeart/2005/8/layout/hList1"/>
    <dgm:cxn modelId="{BBD679C0-B7B1-43B6-92C7-CFD657AFEB34}" type="presParOf" srcId="{4461B7F8-15F5-431E-BFBD-EA5E1CCCEEE8}" destId="{6726AD66-9DB6-4B5D-B116-68E7A537FD54}"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6E90391-30B9-4FD0-AD3D-50F2E83276D1}">
      <dsp:nvSpPr>
        <dsp:cNvPr id="0" name=""/>
        <dsp:cNvSpPr/>
      </dsp:nvSpPr>
      <dsp:spPr>
        <a:xfrm>
          <a:off x="2564" y="407386"/>
          <a:ext cx="2500201" cy="6336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GB" sz="2200" kern="1200" dirty="0" smtClean="0">
              <a:solidFill>
                <a:schemeClr val="tx1"/>
              </a:solidFill>
            </a:rPr>
            <a:t>Legalism</a:t>
          </a:r>
          <a:endParaRPr lang="en-GB" sz="2200" kern="1200" dirty="0">
            <a:solidFill>
              <a:schemeClr val="tx1"/>
            </a:solidFill>
          </a:endParaRPr>
        </a:p>
      </dsp:txBody>
      <dsp:txXfrm>
        <a:off x="2564" y="407386"/>
        <a:ext cx="2500201" cy="633600"/>
      </dsp:txXfrm>
    </dsp:sp>
    <dsp:sp modelId="{E23F7D59-06E5-4F50-9132-62EFEE053C31}">
      <dsp:nvSpPr>
        <dsp:cNvPr id="0" name=""/>
        <dsp:cNvSpPr/>
      </dsp:nvSpPr>
      <dsp:spPr>
        <a:xfrm>
          <a:off x="2564" y="1040986"/>
          <a:ext cx="2500201" cy="278548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GB" sz="2200" kern="1200" dirty="0" smtClean="0"/>
            <a:t>The idea that there are fixed moral principles that are to be obeyed at all times</a:t>
          </a:r>
          <a:endParaRPr lang="en-GB" sz="2200" kern="1200" dirty="0"/>
        </a:p>
      </dsp:txBody>
      <dsp:txXfrm>
        <a:off x="2564" y="1040986"/>
        <a:ext cx="2500201" cy="2785488"/>
      </dsp:txXfrm>
    </dsp:sp>
    <dsp:sp modelId="{F31FF03A-5204-4CF8-B32F-7E99E6E3851F}">
      <dsp:nvSpPr>
        <dsp:cNvPr id="0" name=""/>
        <dsp:cNvSpPr/>
      </dsp:nvSpPr>
      <dsp:spPr>
        <a:xfrm>
          <a:off x="2852793" y="407386"/>
          <a:ext cx="2500201" cy="6336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GB" sz="2200" kern="1200" dirty="0" smtClean="0">
              <a:solidFill>
                <a:schemeClr val="tx1"/>
              </a:solidFill>
            </a:rPr>
            <a:t>Antinomianism</a:t>
          </a:r>
          <a:endParaRPr lang="en-GB" sz="2200" kern="1200" dirty="0">
            <a:solidFill>
              <a:schemeClr val="tx1"/>
            </a:solidFill>
          </a:endParaRPr>
        </a:p>
      </dsp:txBody>
      <dsp:txXfrm>
        <a:off x="2852793" y="407386"/>
        <a:ext cx="2500201" cy="633600"/>
      </dsp:txXfrm>
    </dsp:sp>
    <dsp:sp modelId="{DA3DEB35-6C2D-4482-BE70-7ED1FFC35ECD}">
      <dsp:nvSpPr>
        <dsp:cNvPr id="0" name=""/>
        <dsp:cNvSpPr/>
      </dsp:nvSpPr>
      <dsp:spPr>
        <a:xfrm>
          <a:off x="2852793" y="1040986"/>
          <a:ext cx="2500201" cy="278548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GB" sz="2200" kern="1200" dirty="0" smtClean="0"/>
            <a:t>The idea that there are no rules that need to be obeyed</a:t>
          </a:r>
          <a:endParaRPr lang="en-GB" sz="2200" kern="1200" dirty="0"/>
        </a:p>
      </dsp:txBody>
      <dsp:txXfrm>
        <a:off x="2852793" y="1040986"/>
        <a:ext cx="2500201" cy="2785488"/>
      </dsp:txXfrm>
    </dsp:sp>
    <dsp:sp modelId="{D80816EA-C457-41A4-B735-4563E61BD266}">
      <dsp:nvSpPr>
        <dsp:cNvPr id="0" name=""/>
        <dsp:cNvSpPr/>
      </dsp:nvSpPr>
      <dsp:spPr>
        <a:xfrm>
          <a:off x="5703022" y="407386"/>
          <a:ext cx="2500201" cy="6336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GB" sz="2200" kern="1200" dirty="0" err="1" smtClean="0">
              <a:solidFill>
                <a:schemeClr val="tx1"/>
              </a:solidFill>
            </a:rPr>
            <a:t>Situationism</a:t>
          </a:r>
          <a:endParaRPr lang="en-GB" sz="2200" kern="1200" dirty="0">
            <a:solidFill>
              <a:schemeClr val="tx1"/>
            </a:solidFill>
          </a:endParaRPr>
        </a:p>
      </dsp:txBody>
      <dsp:txXfrm>
        <a:off x="5703022" y="407386"/>
        <a:ext cx="2500201" cy="633600"/>
      </dsp:txXfrm>
    </dsp:sp>
    <dsp:sp modelId="{6726AD66-9DB6-4B5D-B116-68E7A537FD54}">
      <dsp:nvSpPr>
        <dsp:cNvPr id="0" name=""/>
        <dsp:cNvSpPr/>
      </dsp:nvSpPr>
      <dsp:spPr>
        <a:xfrm>
          <a:off x="5703022" y="1040986"/>
          <a:ext cx="2500201" cy="278548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GB" sz="2200" kern="1200" dirty="0" smtClean="0"/>
            <a:t>Right actions </a:t>
          </a:r>
          <a:r>
            <a:rPr lang="en-GB" sz="2200" kern="1200" spc="-20" dirty="0" smtClean="0"/>
            <a:t>depend on the </a:t>
          </a:r>
          <a:r>
            <a:rPr lang="en-GB" sz="2200" kern="1200" dirty="0" smtClean="0"/>
            <a:t>circumstances at the time, and on the consequences as far as they can be seen.</a:t>
          </a:r>
          <a:endParaRPr lang="en-GB" sz="2200" kern="1200" dirty="0"/>
        </a:p>
      </dsp:txBody>
      <dsp:txXfrm>
        <a:off x="5703022" y="1040986"/>
        <a:ext cx="2500201" cy="2785488"/>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a:defRPr>
            </a:lvl1pPr>
          </a:lstStyle>
          <a:p>
            <a:pPr>
              <a:defRPr/>
            </a:pPr>
            <a:endParaRPr lang="en-GB"/>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a:defRPr>
            </a:lvl1pPr>
          </a:lstStyle>
          <a:p>
            <a:pPr>
              <a:defRPr/>
            </a:pPr>
            <a:endParaRPr lang="en-GB"/>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a:defRPr>
            </a:lvl1pPr>
          </a:lstStyle>
          <a:p>
            <a:pPr>
              <a:defRPr/>
            </a:pPr>
            <a:endParaRPr lang="en-GB"/>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2DD453B-73BD-43EC-AAF8-39CE4D9F9DF9}" type="slidenum">
              <a:rPr lang="en-GB"/>
              <a:pPr/>
              <a:t>‹#›</a:t>
            </a:fld>
            <a:endParaRPr lang="en-GB"/>
          </a:p>
        </p:txBody>
      </p:sp>
    </p:spTree>
    <p:extLst>
      <p:ext uri="{BB962C8B-B14F-4D97-AF65-F5344CB8AC3E}">
        <p14:creationId xmlns:p14="http://schemas.microsoft.com/office/powerpoint/2010/main" xmlns="" val="40629971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457200" algn="l" rtl="0" eaLnBrk="0" fontAlgn="base" hangingPunct="0">
      <a:spcBef>
        <a:spcPct val="30000"/>
      </a:spcBef>
      <a:spcAft>
        <a:spcPct val="0"/>
      </a:spcAft>
      <a:defRPr sz="1200" kern="1200">
        <a:solidFill>
          <a:schemeClr val="tx1"/>
        </a:solidFill>
        <a:latin typeface="Times"/>
        <a:ea typeface="+mn-ea"/>
        <a:cs typeface="+mn-cs"/>
      </a:defRPr>
    </a:lvl2pPr>
    <a:lvl3pPr marL="914400" algn="l" rtl="0" eaLnBrk="0" fontAlgn="base" hangingPunct="0">
      <a:spcBef>
        <a:spcPct val="30000"/>
      </a:spcBef>
      <a:spcAft>
        <a:spcPct val="0"/>
      </a:spcAft>
      <a:defRPr sz="1200" kern="1200">
        <a:solidFill>
          <a:schemeClr val="tx1"/>
        </a:solidFill>
        <a:latin typeface="Times"/>
        <a:ea typeface="+mn-ea"/>
        <a:cs typeface="+mn-cs"/>
      </a:defRPr>
    </a:lvl3pPr>
    <a:lvl4pPr marL="1371600" algn="l" rtl="0" eaLnBrk="0" fontAlgn="base" hangingPunct="0">
      <a:spcBef>
        <a:spcPct val="30000"/>
      </a:spcBef>
      <a:spcAft>
        <a:spcPct val="0"/>
      </a:spcAft>
      <a:defRPr sz="1200" kern="1200">
        <a:solidFill>
          <a:schemeClr val="tx1"/>
        </a:solidFill>
        <a:latin typeface="Times"/>
        <a:ea typeface="+mn-ea"/>
        <a:cs typeface="+mn-cs"/>
      </a:defRPr>
    </a:lvl4pPr>
    <a:lvl5pPr marL="18288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382623B6-3965-48E9-B2FE-C0738F3E5002}" type="slidenum">
              <a:rPr lang="en-GB" sz="1200"/>
              <a:pPr/>
              <a:t>1</a:t>
            </a:fld>
            <a:endParaRPr lang="en-GB" sz="120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latin typeface="Times" pitchFamily="18" charset="0"/>
            </a:endParaRPr>
          </a:p>
        </p:txBody>
      </p:sp>
    </p:spTree>
    <p:extLst>
      <p:ext uri="{BB962C8B-B14F-4D97-AF65-F5344CB8AC3E}">
        <p14:creationId xmlns:p14="http://schemas.microsoft.com/office/powerpoint/2010/main" xmlns="" val="7625773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Picture 10" descr="Inf_End_spot"/>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9600" y="5789613"/>
            <a:ext cx="2819400" cy="242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18" descr="Routledge_RGB.jpg                                              0003463BMacintosh HD                   BC35053E:"/>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33400" y="990600"/>
            <a:ext cx="3352800" cy="941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p14="http://schemas.microsoft.com/office/powerpoint/2010/main" xmlns="" val="1274998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3835905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15265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2400" y="304800"/>
            <a:ext cx="63055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11013242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20611F6-7548-4B58-99B0-D60166DBCD53}"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E7A0D2-123A-4E3F-9B19-4365A0A8A165}" type="slidenum">
              <a:rPr lang="en-GB" smtClean="0"/>
              <a:pPr/>
              <a:t>‹#›</a:t>
            </a:fld>
            <a:endParaRPr lang="en-GB"/>
          </a:p>
        </p:txBody>
      </p:sp>
    </p:spTree>
    <p:extLst>
      <p:ext uri="{BB962C8B-B14F-4D97-AF65-F5344CB8AC3E}">
        <p14:creationId xmlns:p14="http://schemas.microsoft.com/office/powerpoint/2010/main" xmlns="" val="7000663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20611F6-7548-4B58-99B0-D60166DBCD53}"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E7A0D2-123A-4E3F-9B19-4365A0A8A165}" type="slidenum">
              <a:rPr lang="en-GB" smtClean="0"/>
              <a:pPr/>
              <a:t>‹#›</a:t>
            </a:fld>
            <a:endParaRPr lang="en-GB"/>
          </a:p>
        </p:txBody>
      </p:sp>
    </p:spTree>
    <p:extLst>
      <p:ext uri="{BB962C8B-B14F-4D97-AF65-F5344CB8AC3E}">
        <p14:creationId xmlns:p14="http://schemas.microsoft.com/office/powerpoint/2010/main" xmlns="" val="36763525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0611F6-7548-4B58-99B0-D60166DBCD53}"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E7A0D2-123A-4E3F-9B19-4365A0A8A165}" type="slidenum">
              <a:rPr lang="en-GB" smtClean="0"/>
              <a:pPr/>
              <a:t>‹#›</a:t>
            </a:fld>
            <a:endParaRPr lang="en-GB"/>
          </a:p>
        </p:txBody>
      </p:sp>
    </p:spTree>
    <p:extLst>
      <p:ext uri="{BB962C8B-B14F-4D97-AF65-F5344CB8AC3E}">
        <p14:creationId xmlns:p14="http://schemas.microsoft.com/office/powerpoint/2010/main" xmlns="" val="22359860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20611F6-7548-4B58-99B0-D60166DBCD53}" type="datetimeFigureOut">
              <a:rPr lang="en-GB" smtClean="0"/>
              <a:pPr/>
              <a:t>23/05/2014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6E7A0D2-123A-4E3F-9B19-4365A0A8A165}" type="slidenum">
              <a:rPr lang="en-GB" smtClean="0"/>
              <a:pPr/>
              <a:t>‹#›</a:t>
            </a:fld>
            <a:endParaRPr lang="en-GB"/>
          </a:p>
        </p:txBody>
      </p:sp>
    </p:spTree>
    <p:extLst>
      <p:ext uri="{BB962C8B-B14F-4D97-AF65-F5344CB8AC3E}">
        <p14:creationId xmlns:p14="http://schemas.microsoft.com/office/powerpoint/2010/main" xmlns="" val="23907225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20611F6-7548-4B58-99B0-D60166DBCD53}" type="datetimeFigureOut">
              <a:rPr lang="en-GB" smtClean="0"/>
              <a:pPr/>
              <a:t>23/05/2014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6E7A0D2-123A-4E3F-9B19-4365A0A8A165}" type="slidenum">
              <a:rPr lang="en-GB" smtClean="0"/>
              <a:pPr/>
              <a:t>‹#›</a:t>
            </a:fld>
            <a:endParaRPr lang="en-GB"/>
          </a:p>
        </p:txBody>
      </p:sp>
    </p:spTree>
    <p:extLst>
      <p:ext uri="{BB962C8B-B14F-4D97-AF65-F5344CB8AC3E}">
        <p14:creationId xmlns:p14="http://schemas.microsoft.com/office/powerpoint/2010/main" xmlns="" val="3787933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20611F6-7548-4B58-99B0-D60166DBCD53}" type="datetimeFigureOut">
              <a:rPr lang="en-GB" smtClean="0"/>
              <a:pPr/>
              <a:t>23/05/2014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6E7A0D2-123A-4E3F-9B19-4365A0A8A165}" type="slidenum">
              <a:rPr lang="en-GB" smtClean="0"/>
              <a:pPr/>
              <a:t>‹#›</a:t>
            </a:fld>
            <a:endParaRPr lang="en-GB"/>
          </a:p>
        </p:txBody>
      </p:sp>
    </p:spTree>
    <p:extLst>
      <p:ext uri="{BB962C8B-B14F-4D97-AF65-F5344CB8AC3E}">
        <p14:creationId xmlns:p14="http://schemas.microsoft.com/office/powerpoint/2010/main" xmlns="" val="26387603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0611F6-7548-4B58-99B0-D60166DBCD53}" type="datetimeFigureOut">
              <a:rPr lang="en-GB" smtClean="0"/>
              <a:pPr/>
              <a:t>23/05/2014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6E7A0D2-123A-4E3F-9B19-4365A0A8A165}" type="slidenum">
              <a:rPr lang="en-GB" smtClean="0"/>
              <a:pPr/>
              <a:t>‹#›</a:t>
            </a:fld>
            <a:endParaRPr lang="en-GB"/>
          </a:p>
        </p:txBody>
      </p:sp>
    </p:spTree>
    <p:extLst>
      <p:ext uri="{BB962C8B-B14F-4D97-AF65-F5344CB8AC3E}">
        <p14:creationId xmlns:p14="http://schemas.microsoft.com/office/powerpoint/2010/main" xmlns="" val="27489195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0611F6-7548-4B58-99B0-D60166DBCD53}" type="datetimeFigureOut">
              <a:rPr lang="en-GB" smtClean="0"/>
              <a:pPr/>
              <a:t>23/05/2014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6E7A0D2-123A-4E3F-9B19-4365A0A8A165}" type="slidenum">
              <a:rPr lang="en-GB" smtClean="0"/>
              <a:pPr/>
              <a:t>‹#›</a:t>
            </a:fld>
            <a:endParaRPr lang="en-GB"/>
          </a:p>
        </p:txBody>
      </p:sp>
    </p:spTree>
    <p:extLst>
      <p:ext uri="{BB962C8B-B14F-4D97-AF65-F5344CB8AC3E}">
        <p14:creationId xmlns:p14="http://schemas.microsoft.com/office/powerpoint/2010/main" xmlns="" val="1755650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12434448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0611F6-7548-4B58-99B0-D60166DBCD53}" type="datetimeFigureOut">
              <a:rPr lang="en-GB" smtClean="0"/>
              <a:pPr/>
              <a:t>23/05/2014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6E7A0D2-123A-4E3F-9B19-4365A0A8A165}" type="slidenum">
              <a:rPr lang="en-GB" smtClean="0"/>
              <a:pPr/>
              <a:t>‹#›</a:t>
            </a:fld>
            <a:endParaRPr lang="en-GB"/>
          </a:p>
        </p:txBody>
      </p:sp>
    </p:spTree>
    <p:extLst>
      <p:ext uri="{BB962C8B-B14F-4D97-AF65-F5344CB8AC3E}">
        <p14:creationId xmlns:p14="http://schemas.microsoft.com/office/powerpoint/2010/main" xmlns="" val="41049640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20611F6-7548-4B58-99B0-D60166DBCD53}"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E7A0D2-123A-4E3F-9B19-4365A0A8A165}" type="slidenum">
              <a:rPr lang="en-GB" smtClean="0"/>
              <a:pPr/>
              <a:t>‹#›</a:t>
            </a:fld>
            <a:endParaRPr lang="en-GB"/>
          </a:p>
        </p:txBody>
      </p:sp>
    </p:spTree>
    <p:extLst>
      <p:ext uri="{BB962C8B-B14F-4D97-AF65-F5344CB8AC3E}">
        <p14:creationId xmlns:p14="http://schemas.microsoft.com/office/powerpoint/2010/main" xmlns="" val="3374958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20611F6-7548-4B58-99B0-D60166DBCD53}"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E7A0D2-123A-4E3F-9B19-4365A0A8A165}" type="slidenum">
              <a:rPr lang="en-GB" smtClean="0"/>
              <a:pPr/>
              <a:t>‹#›</a:t>
            </a:fld>
            <a:endParaRPr lang="en-GB"/>
          </a:p>
        </p:txBody>
      </p:sp>
    </p:spTree>
    <p:extLst>
      <p:ext uri="{BB962C8B-B14F-4D97-AF65-F5344CB8AC3E}">
        <p14:creationId xmlns:p14="http://schemas.microsoft.com/office/powerpoint/2010/main" xmlns="" val="29397106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cSld name="1_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p14="http://schemas.microsoft.com/office/powerpoint/2010/main" xmlns="" val="1274998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3167347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06400" y="1557338"/>
            <a:ext cx="4025900"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4700" y="1557338"/>
            <a:ext cx="4027488"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4037854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2354463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xmlns="" val="2140481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3441075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1102313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19983082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152400" y="304800"/>
            <a:ext cx="86106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06400" y="1557338"/>
            <a:ext cx="8205788" cy="4233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1028" name="Picture 18" descr="Routledge_RGB.jpg                                              0003463BMacintosh HD                   BC35053E:"/>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533400" y="5938838"/>
            <a:ext cx="2286000"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7"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marL="192088" indent="-192088" algn="l" rtl="0" eaLnBrk="0" fontAlgn="base" hangingPunct="0">
        <a:spcBef>
          <a:spcPct val="0"/>
        </a:spcBef>
        <a:spcAft>
          <a:spcPct val="0"/>
        </a:spcAft>
        <a:defRPr sz="3600">
          <a:solidFill>
            <a:schemeClr val="tx2"/>
          </a:solidFill>
          <a:latin typeface="+mj-lt"/>
          <a:ea typeface="+mj-ea"/>
          <a:cs typeface="+mj-cs"/>
        </a:defRPr>
      </a:lvl1pPr>
      <a:lvl2pPr marL="192088" indent="-192088" algn="l" rtl="0" eaLnBrk="0" fontAlgn="base" hangingPunct="0">
        <a:spcBef>
          <a:spcPct val="0"/>
        </a:spcBef>
        <a:spcAft>
          <a:spcPct val="0"/>
        </a:spcAft>
        <a:defRPr sz="3600">
          <a:solidFill>
            <a:schemeClr val="tx2"/>
          </a:solidFill>
          <a:latin typeface="Verdana" pitchFamily="66" charset="0"/>
        </a:defRPr>
      </a:lvl2pPr>
      <a:lvl3pPr marL="192088" indent="-192088" algn="l" rtl="0" eaLnBrk="0" fontAlgn="base" hangingPunct="0">
        <a:spcBef>
          <a:spcPct val="0"/>
        </a:spcBef>
        <a:spcAft>
          <a:spcPct val="0"/>
        </a:spcAft>
        <a:defRPr sz="3600">
          <a:solidFill>
            <a:schemeClr val="tx2"/>
          </a:solidFill>
          <a:latin typeface="Verdana" pitchFamily="66" charset="0"/>
        </a:defRPr>
      </a:lvl3pPr>
      <a:lvl4pPr marL="192088" indent="-192088" algn="l" rtl="0" eaLnBrk="0" fontAlgn="base" hangingPunct="0">
        <a:spcBef>
          <a:spcPct val="0"/>
        </a:spcBef>
        <a:spcAft>
          <a:spcPct val="0"/>
        </a:spcAft>
        <a:defRPr sz="3600">
          <a:solidFill>
            <a:schemeClr val="tx2"/>
          </a:solidFill>
          <a:latin typeface="Verdana" pitchFamily="66" charset="0"/>
        </a:defRPr>
      </a:lvl4pPr>
      <a:lvl5pPr marL="192088" indent="-192088" algn="l" rtl="0" eaLnBrk="0" fontAlgn="base" hangingPunct="0">
        <a:spcBef>
          <a:spcPct val="0"/>
        </a:spcBef>
        <a:spcAft>
          <a:spcPct val="0"/>
        </a:spcAft>
        <a:defRPr sz="3600">
          <a:solidFill>
            <a:schemeClr val="tx2"/>
          </a:solidFill>
          <a:latin typeface="Verdana" pitchFamily="66" charset="0"/>
        </a:defRPr>
      </a:lvl5pPr>
      <a:lvl6pPr marL="649288" algn="l" rtl="0" fontAlgn="base">
        <a:spcBef>
          <a:spcPct val="0"/>
        </a:spcBef>
        <a:spcAft>
          <a:spcPct val="0"/>
        </a:spcAft>
        <a:defRPr sz="3600">
          <a:solidFill>
            <a:schemeClr val="tx2"/>
          </a:solidFill>
          <a:latin typeface="Verdana" pitchFamily="66" charset="0"/>
        </a:defRPr>
      </a:lvl6pPr>
      <a:lvl7pPr marL="1106488" algn="l" rtl="0" fontAlgn="base">
        <a:spcBef>
          <a:spcPct val="0"/>
        </a:spcBef>
        <a:spcAft>
          <a:spcPct val="0"/>
        </a:spcAft>
        <a:defRPr sz="3600">
          <a:solidFill>
            <a:schemeClr val="tx2"/>
          </a:solidFill>
          <a:latin typeface="Verdana" pitchFamily="66" charset="0"/>
        </a:defRPr>
      </a:lvl7pPr>
      <a:lvl8pPr marL="1563688" algn="l" rtl="0" fontAlgn="base">
        <a:spcBef>
          <a:spcPct val="0"/>
        </a:spcBef>
        <a:spcAft>
          <a:spcPct val="0"/>
        </a:spcAft>
        <a:defRPr sz="3600">
          <a:solidFill>
            <a:schemeClr val="tx2"/>
          </a:solidFill>
          <a:latin typeface="Verdana" pitchFamily="66" charset="0"/>
        </a:defRPr>
      </a:lvl8pPr>
      <a:lvl9pPr marL="2020888" algn="l" rtl="0" fontAlgn="base">
        <a:spcBef>
          <a:spcPct val="0"/>
        </a:spcBef>
        <a:spcAft>
          <a:spcPct val="0"/>
        </a:spcAft>
        <a:defRPr sz="3600">
          <a:solidFill>
            <a:schemeClr val="tx2"/>
          </a:solidFill>
          <a:latin typeface="Verdana" pitchFamily="66" charset="0"/>
        </a:defRPr>
      </a:lvl9pPr>
    </p:titleStyle>
    <p:bodyStyle>
      <a:lvl1pPr marL="292100" indent="-292100" algn="l" rtl="0" eaLnBrk="0" fontAlgn="base" hangingPunct="0">
        <a:spcBef>
          <a:spcPct val="20000"/>
        </a:spcBef>
        <a:spcAft>
          <a:spcPct val="0"/>
        </a:spcAft>
        <a:buClr>
          <a:srgbClr val="0A57A5"/>
        </a:buClr>
        <a:buChar char="•"/>
        <a:defRPr sz="2400">
          <a:solidFill>
            <a:schemeClr val="tx2"/>
          </a:solidFill>
          <a:latin typeface="+mn-lt"/>
          <a:ea typeface="+mn-ea"/>
          <a:cs typeface="+mn-cs"/>
        </a:defRPr>
      </a:lvl1pPr>
      <a:lvl2pPr marL="673100" indent="-190500" algn="l" rtl="0" eaLnBrk="0" fontAlgn="base" hangingPunct="0">
        <a:spcBef>
          <a:spcPct val="20000"/>
        </a:spcBef>
        <a:spcAft>
          <a:spcPct val="0"/>
        </a:spcAft>
        <a:buClr>
          <a:srgbClr val="0A57A5"/>
        </a:buClr>
        <a:buFont typeface="Times" pitchFamily="18" charset="0"/>
        <a:buChar char="•"/>
        <a:defRPr sz="2000">
          <a:solidFill>
            <a:srgbClr val="1A137B"/>
          </a:solidFill>
          <a:latin typeface="+mn-lt"/>
        </a:defRPr>
      </a:lvl2pPr>
      <a:lvl3pPr marL="1054100" indent="-190500" algn="l" rtl="0" eaLnBrk="0" fontAlgn="base" hangingPunct="0">
        <a:spcBef>
          <a:spcPct val="20000"/>
        </a:spcBef>
        <a:spcAft>
          <a:spcPct val="0"/>
        </a:spcAft>
        <a:buClr>
          <a:srgbClr val="0A57A5"/>
        </a:buClr>
        <a:buFont typeface="Times" pitchFamily="18" charset="0"/>
        <a:buChar char="•"/>
        <a:defRPr>
          <a:solidFill>
            <a:srgbClr val="1A137B"/>
          </a:solidFill>
          <a:latin typeface="+mn-lt"/>
        </a:defRPr>
      </a:lvl3pPr>
      <a:lvl4pPr marL="1435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4pPr>
      <a:lvl5pPr marL="1816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5pPr>
      <a:lvl6pPr marL="2273300" indent="-190500" algn="l" rtl="0" fontAlgn="base">
        <a:spcBef>
          <a:spcPct val="20000"/>
        </a:spcBef>
        <a:spcAft>
          <a:spcPct val="0"/>
        </a:spcAft>
        <a:buClr>
          <a:srgbClr val="0A57A5"/>
        </a:buClr>
        <a:buFont typeface="Times"/>
        <a:buChar char="•"/>
        <a:defRPr sz="1600">
          <a:solidFill>
            <a:srgbClr val="1A137B"/>
          </a:solidFill>
          <a:latin typeface="+mn-lt"/>
        </a:defRPr>
      </a:lvl6pPr>
      <a:lvl7pPr marL="2730500" indent="-190500" algn="l" rtl="0" fontAlgn="base">
        <a:spcBef>
          <a:spcPct val="20000"/>
        </a:spcBef>
        <a:spcAft>
          <a:spcPct val="0"/>
        </a:spcAft>
        <a:buClr>
          <a:srgbClr val="0A57A5"/>
        </a:buClr>
        <a:buFont typeface="Times"/>
        <a:buChar char="•"/>
        <a:defRPr sz="1600">
          <a:solidFill>
            <a:srgbClr val="1A137B"/>
          </a:solidFill>
          <a:latin typeface="+mn-lt"/>
        </a:defRPr>
      </a:lvl7pPr>
      <a:lvl8pPr marL="3187700" indent="-190500" algn="l" rtl="0" fontAlgn="base">
        <a:spcBef>
          <a:spcPct val="20000"/>
        </a:spcBef>
        <a:spcAft>
          <a:spcPct val="0"/>
        </a:spcAft>
        <a:buClr>
          <a:srgbClr val="0A57A5"/>
        </a:buClr>
        <a:buFont typeface="Times"/>
        <a:buChar char="•"/>
        <a:defRPr sz="1600">
          <a:solidFill>
            <a:srgbClr val="1A137B"/>
          </a:solidFill>
          <a:latin typeface="+mn-lt"/>
        </a:defRPr>
      </a:lvl8pPr>
      <a:lvl9pPr marL="3644900" indent="-190500" algn="l" rtl="0" fontAlgn="base">
        <a:spcBef>
          <a:spcPct val="20000"/>
        </a:spcBef>
        <a:spcAft>
          <a:spcPct val="0"/>
        </a:spcAft>
        <a:buClr>
          <a:srgbClr val="0A57A5"/>
        </a:buClr>
        <a:buFont typeface="Times"/>
        <a:buChar char="•"/>
        <a:defRPr sz="1600">
          <a:solidFill>
            <a:srgbClr val="1A137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0611F6-7548-4B58-99B0-D60166DBCD53}" type="datetimeFigureOut">
              <a:rPr lang="en-GB" smtClean="0"/>
              <a:pPr/>
              <a:t>23/05/2014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E7A0D2-123A-4E3F-9B19-4365A0A8A165}" type="slidenum">
              <a:rPr lang="en-GB" smtClean="0"/>
              <a:pPr/>
              <a:t>‹#›</a:t>
            </a:fld>
            <a:endParaRPr lang="en-GB"/>
          </a:p>
        </p:txBody>
      </p:sp>
    </p:spTree>
    <p:extLst>
      <p:ext uri="{BB962C8B-B14F-4D97-AF65-F5344CB8AC3E}">
        <p14:creationId xmlns:p14="http://schemas.microsoft.com/office/powerpoint/2010/main" xmlns="" val="4174025780"/>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8600" y="2514600"/>
            <a:ext cx="8591872" cy="971550"/>
          </a:xfrm>
        </p:spPr>
        <p:txBody>
          <a:bodyPr>
            <a:normAutofit/>
          </a:bodyPr>
          <a:lstStyle/>
          <a:p>
            <a:pPr marL="0" indent="192088" eaLnBrk="1" hangingPunct="1"/>
            <a:r>
              <a:rPr lang="en-US" sz="5400" dirty="0" smtClean="0"/>
              <a:t>6. Christian Ethics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GB" dirty="0" smtClean="0"/>
              <a:t>The ethics of Paul</a:t>
            </a:r>
            <a:endParaRPr lang="en-US" dirty="0" smtClean="0"/>
          </a:p>
        </p:txBody>
      </p:sp>
      <p:sp>
        <p:nvSpPr>
          <p:cNvPr id="12291" name="Rectangle 3"/>
          <p:cNvSpPr>
            <a:spLocks noGrp="1" noChangeArrowheads="1"/>
          </p:cNvSpPr>
          <p:nvPr>
            <p:ph type="body" idx="1"/>
          </p:nvPr>
        </p:nvSpPr>
        <p:spPr/>
        <p:txBody>
          <a:bodyPr/>
          <a:lstStyle/>
          <a:p>
            <a:pPr>
              <a:buClrTx/>
            </a:pPr>
            <a:r>
              <a:rPr lang="en-GB" dirty="0" smtClean="0">
                <a:solidFill>
                  <a:schemeClr val="tx1"/>
                </a:solidFill>
              </a:rPr>
              <a:t>Paul wrote at a time when the early Christians were attempting to interpret the teachings of Jesus and apply them to a variety of new situations. </a:t>
            </a:r>
          </a:p>
          <a:p>
            <a:pPr>
              <a:buClrTx/>
            </a:pPr>
            <a:r>
              <a:rPr lang="en-GB" dirty="0" smtClean="0">
                <a:solidFill>
                  <a:schemeClr val="tx1"/>
                </a:solidFill>
              </a:rPr>
              <a:t>Paul stresses the importance of Christian freedom, but to be free from the law means to be united with Christ and with one another in love and service. It is </a:t>
            </a:r>
            <a:r>
              <a:rPr lang="en-GB" i="1" dirty="0" smtClean="0">
                <a:solidFill>
                  <a:schemeClr val="tx1"/>
                </a:solidFill>
              </a:rPr>
              <a:t>life lived in the Spirit</a:t>
            </a:r>
            <a:r>
              <a:rPr lang="en-GB" dirty="0" smtClean="0">
                <a:solidFill>
                  <a:schemeClr val="tx1"/>
                </a:solidFill>
              </a:rPr>
              <a:t>.</a:t>
            </a:r>
            <a:endParaRPr lang="en-GB" sz="2800" dirty="0" smtClean="0">
              <a:solidFill>
                <a:schemeClr val="tx1"/>
              </a:solidFill>
            </a:endParaRPr>
          </a:p>
        </p:txBody>
      </p:sp>
    </p:spTree>
    <p:extLst>
      <p:ext uri="{BB962C8B-B14F-4D97-AF65-F5344CB8AC3E}">
        <p14:creationId xmlns:p14="http://schemas.microsoft.com/office/powerpoint/2010/main" xmlns="" val="34819575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GB" dirty="0" smtClean="0"/>
              <a:t>The ethics of Paul</a:t>
            </a:r>
            <a:endParaRPr lang="en-US" dirty="0" smtClean="0"/>
          </a:p>
        </p:txBody>
      </p:sp>
      <p:sp>
        <p:nvSpPr>
          <p:cNvPr id="13315" name="Rectangle 3"/>
          <p:cNvSpPr>
            <a:spLocks noGrp="1" noChangeArrowheads="1"/>
          </p:cNvSpPr>
          <p:nvPr>
            <p:ph type="body" idx="1"/>
          </p:nvPr>
        </p:nvSpPr>
        <p:spPr/>
        <p:txBody>
          <a:bodyPr/>
          <a:lstStyle/>
          <a:p>
            <a:pPr>
              <a:buClrTx/>
            </a:pPr>
            <a:r>
              <a:rPr lang="en-GB" sz="2200" dirty="0" smtClean="0">
                <a:solidFill>
                  <a:schemeClr val="tx1"/>
                </a:solidFill>
              </a:rPr>
              <a:t>For Paul, the whole law may be summed up in </a:t>
            </a:r>
            <a:r>
              <a:rPr lang="en-GB" sz="2200" i="1" dirty="0" smtClean="0">
                <a:solidFill>
                  <a:schemeClr val="tx1"/>
                </a:solidFill>
              </a:rPr>
              <a:t>love of neighbour</a:t>
            </a:r>
            <a:r>
              <a:rPr lang="en-GB" sz="2200" dirty="0" smtClean="0">
                <a:solidFill>
                  <a:schemeClr val="tx1"/>
                </a:solidFill>
              </a:rPr>
              <a:t>, and this love is limitless. </a:t>
            </a:r>
          </a:p>
          <a:p>
            <a:pPr>
              <a:buClrTx/>
            </a:pPr>
            <a:r>
              <a:rPr lang="en-GB" sz="2200" dirty="0" smtClean="0">
                <a:solidFill>
                  <a:schemeClr val="tx1"/>
                </a:solidFill>
              </a:rPr>
              <a:t>Paul also calls the Christians to imitate the virtues of Jesus in their daily lives: meekness; gentleness; humility; generosity; mercy and self-giving love. </a:t>
            </a:r>
          </a:p>
          <a:p>
            <a:pPr>
              <a:buClrTx/>
            </a:pPr>
            <a:r>
              <a:rPr lang="en-GB" sz="2200" dirty="0" smtClean="0">
                <a:solidFill>
                  <a:schemeClr val="tx1"/>
                </a:solidFill>
              </a:rPr>
              <a:t>However, the words and life of Jesus could not be made into a blueprint for Christian ethics in the early Church without becoming legalistic, and so it was recognised that following Christ depended on the gift and guidance of the Holy Spirit which was given to the </a:t>
            </a:r>
            <a:r>
              <a:rPr lang="en-GB" sz="2200" i="1" dirty="0" smtClean="0">
                <a:solidFill>
                  <a:schemeClr val="tx1"/>
                </a:solidFill>
              </a:rPr>
              <a:t>community </a:t>
            </a:r>
            <a:r>
              <a:rPr lang="en-GB" sz="2200" dirty="0" smtClean="0">
                <a:solidFill>
                  <a:schemeClr val="tx1"/>
                </a:solidFill>
              </a:rPr>
              <a:t>of believers.</a:t>
            </a:r>
          </a:p>
        </p:txBody>
      </p:sp>
    </p:spTree>
    <p:extLst>
      <p:ext uri="{BB962C8B-B14F-4D97-AF65-F5344CB8AC3E}">
        <p14:creationId xmlns:p14="http://schemas.microsoft.com/office/powerpoint/2010/main" xmlns="" val="1255551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GB" dirty="0" smtClean="0"/>
              <a:t>The ethics of Paul</a:t>
            </a:r>
            <a:endParaRPr lang="en-US" dirty="0" smtClean="0"/>
          </a:p>
        </p:txBody>
      </p:sp>
      <p:sp>
        <p:nvSpPr>
          <p:cNvPr id="14339" name="Rectangle 3"/>
          <p:cNvSpPr>
            <a:spLocks noGrp="1" noChangeArrowheads="1"/>
          </p:cNvSpPr>
          <p:nvPr>
            <p:ph type="body" idx="1"/>
          </p:nvPr>
        </p:nvSpPr>
        <p:spPr/>
        <p:txBody>
          <a:bodyPr/>
          <a:lstStyle/>
          <a:p>
            <a:pPr>
              <a:buClrTx/>
            </a:pPr>
            <a:r>
              <a:rPr lang="en-GB" dirty="0" smtClean="0">
                <a:solidFill>
                  <a:schemeClr val="tx1"/>
                </a:solidFill>
              </a:rPr>
              <a:t>Paul’s list of virtues is called ‘the fruit of the Spirit’ (Galatians </a:t>
            </a:r>
            <a:r>
              <a:rPr lang="en-GB" dirty="0" smtClean="0">
                <a:solidFill>
                  <a:schemeClr val="tx1"/>
                </a:solidFill>
              </a:rPr>
              <a:t>5:22–3</a:t>
            </a:r>
            <a:r>
              <a:rPr lang="en-GB" dirty="0" smtClean="0">
                <a:solidFill>
                  <a:schemeClr val="tx1"/>
                </a:solidFill>
              </a:rPr>
              <a:t>) and love is the greatest sign of the presence and activity of the Holy Spirit (I Corinthians 13).</a:t>
            </a:r>
          </a:p>
          <a:p>
            <a:pPr>
              <a:buClrTx/>
            </a:pPr>
            <a:r>
              <a:rPr lang="en-GB" dirty="0" smtClean="0">
                <a:solidFill>
                  <a:schemeClr val="tx1"/>
                </a:solidFill>
              </a:rPr>
              <a:t>Christian ethics in this developing Church could be called a </a:t>
            </a:r>
            <a:r>
              <a:rPr lang="en-GB" i="1" dirty="0" smtClean="0">
                <a:solidFill>
                  <a:schemeClr val="tx1"/>
                </a:solidFill>
              </a:rPr>
              <a:t>community ethic</a:t>
            </a:r>
            <a:r>
              <a:rPr lang="en-GB" dirty="0" smtClean="0">
                <a:solidFill>
                  <a:schemeClr val="tx1"/>
                </a:solidFill>
              </a:rPr>
              <a:t>: the ethic of a community guided by the Holy Spirit, rather than by law or tradition.</a:t>
            </a:r>
            <a:endParaRPr lang="en-GB" sz="2800" dirty="0" smtClean="0">
              <a:solidFill>
                <a:schemeClr val="tx1"/>
              </a:solidFill>
            </a:endParaRPr>
          </a:p>
        </p:txBody>
      </p:sp>
    </p:spTree>
    <p:extLst>
      <p:ext uri="{BB962C8B-B14F-4D97-AF65-F5344CB8AC3E}">
        <p14:creationId xmlns:p14="http://schemas.microsoft.com/office/powerpoint/2010/main" xmlns="" val="36137414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GB" smtClean="0"/>
              <a:t>Love</a:t>
            </a:r>
            <a:endParaRPr lang="en-US" smtClean="0"/>
          </a:p>
        </p:txBody>
      </p:sp>
      <p:sp>
        <p:nvSpPr>
          <p:cNvPr id="15363" name="Rectangle 3"/>
          <p:cNvSpPr>
            <a:spLocks noGrp="1" noChangeArrowheads="1"/>
          </p:cNvSpPr>
          <p:nvPr>
            <p:ph type="body" idx="1"/>
          </p:nvPr>
        </p:nvSpPr>
        <p:spPr/>
        <p:txBody>
          <a:bodyPr/>
          <a:lstStyle/>
          <a:p>
            <a:pPr>
              <a:buClrTx/>
            </a:pPr>
            <a:r>
              <a:rPr lang="en-GB" dirty="0" smtClean="0">
                <a:solidFill>
                  <a:schemeClr val="tx1"/>
                </a:solidFill>
              </a:rPr>
              <a:t>A distinctive moral teaching based on love continued to dominate the work of Christian thinkers.</a:t>
            </a:r>
          </a:p>
          <a:p>
            <a:pPr>
              <a:buClrTx/>
            </a:pPr>
            <a:r>
              <a:rPr lang="en-GB" dirty="0" smtClean="0">
                <a:solidFill>
                  <a:schemeClr val="tx1"/>
                </a:solidFill>
              </a:rPr>
              <a:t>Love, according to Thomas Aquinas, is the reason why we were made; it unites us with God and to love is to share his life. </a:t>
            </a:r>
          </a:p>
          <a:p>
            <a:pPr>
              <a:buClrTx/>
            </a:pPr>
            <a:r>
              <a:rPr lang="en-GB" dirty="0" smtClean="0">
                <a:solidFill>
                  <a:schemeClr val="tx1"/>
                </a:solidFill>
              </a:rPr>
              <a:t>Without love no virtue is possible, and love alone leads to happiness and fulfilment.</a:t>
            </a:r>
          </a:p>
        </p:txBody>
      </p:sp>
    </p:spTree>
    <p:extLst>
      <p:ext uri="{BB962C8B-B14F-4D97-AF65-F5344CB8AC3E}">
        <p14:creationId xmlns:p14="http://schemas.microsoft.com/office/powerpoint/2010/main" xmlns="" val="1282620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dirty="0" smtClean="0"/>
              <a:t>Authority and tradition in Christian ethics</a:t>
            </a:r>
            <a:endParaRPr lang="en-US" dirty="0" smtClean="0"/>
          </a:p>
        </p:txBody>
      </p:sp>
      <p:sp>
        <p:nvSpPr>
          <p:cNvPr id="16387" name="Rectangle 3"/>
          <p:cNvSpPr>
            <a:spLocks noGrp="1" noChangeArrowheads="1"/>
          </p:cNvSpPr>
          <p:nvPr>
            <p:ph type="body" idx="1"/>
          </p:nvPr>
        </p:nvSpPr>
        <p:spPr/>
        <p:txBody>
          <a:bodyPr/>
          <a:lstStyle/>
          <a:p>
            <a:pPr>
              <a:buClrTx/>
            </a:pPr>
            <a:r>
              <a:rPr lang="en-GB" sz="2200" dirty="0" smtClean="0">
                <a:solidFill>
                  <a:schemeClr val="tx1"/>
                </a:solidFill>
              </a:rPr>
              <a:t>The issue of authority and tradition is treated differently by the different Christian churches. </a:t>
            </a:r>
          </a:p>
          <a:p>
            <a:pPr>
              <a:buClrTx/>
            </a:pPr>
            <a:r>
              <a:rPr lang="en-GB" sz="2200" dirty="0" smtClean="0">
                <a:solidFill>
                  <a:schemeClr val="tx1"/>
                </a:solidFill>
              </a:rPr>
              <a:t>Some Protestants see the Bible as the sole authority in every matter and this is more important than the role given to tradition in Catholicism. </a:t>
            </a:r>
          </a:p>
          <a:p>
            <a:pPr>
              <a:buClrTx/>
            </a:pPr>
            <a:r>
              <a:rPr lang="en-GB" sz="2200" dirty="0" smtClean="0">
                <a:solidFill>
                  <a:schemeClr val="tx1"/>
                </a:solidFill>
              </a:rPr>
              <a:t>Catholics would argue that scripture does not give guidance on many important matters and so tradition is important, as interpreted by the Magisterium (the Pope and the bishops). </a:t>
            </a:r>
          </a:p>
          <a:p>
            <a:pPr>
              <a:buClrTx/>
            </a:pPr>
            <a:r>
              <a:rPr lang="en-GB" sz="2200" dirty="0" smtClean="0">
                <a:solidFill>
                  <a:schemeClr val="tx1"/>
                </a:solidFill>
              </a:rPr>
              <a:t>This teaching does not claim to be absolutely accurate or infallible, but is teaching on behalf of the community of the people of God.</a:t>
            </a:r>
          </a:p>
        </p:txBody>
      </p:sp>
    </p:spTree>
    <p:extLst>
      <p:ext uri="{BB962C8B-B14F-4D97-AF65-F5344CB8AC3E}">
        <p14:creationId xmlns:p14="http://schemas.microsoft.com/office/powerpoint/2010/main" xmlns="" val="14392738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GB" dirty="0" smtClean="0"/>
              <a:t>Divine Command </a:t>
            </a:r>
            <a:r>
              <a:rPr lang="en-GB" dirty="0"/>
              <a:t>t</a:t>
            </a:r>
            <a:r>
              <a:rPr lang="en-GB" dirty="0" smtClean="0"/>
              <a:t>heory</a:t>
            </a:r>
            <a:endParaRPr lang="en-US" dirty="0" smtClean="0"/>
          </a:p>
        </p:txBody>
      </p:sp>
      <p:sp>
        <p:nvSpPr>
          <p:cNvPr id="17411" name="Rectangle 3"/>
          <p:cNvSpPr>
            <a:spLocks noGrp="1" noChangeArrowheads="1"/>
          </p:cNvSpPr>
          <p:nvPr>
            <p:ph type="body" idx="1"/>
          </p:nvPr>
        </p:nvSpPr>
        <p:spPr/>
        <p:txBody>
          <a:bodyPr/>
          <a:lstStyle/>
          <a:p>
            <a:pPr>
              <a:buClrTx/>
            </a:pPr>
            <a:r>
              <a:rPr lang="en-GB" dirty="0" smtClean="0">
                <a:solidFill>
                  <a:schemeClr val="tx1"/>
                </a:solidFill>
              </a:rPr>
              <a:t>If God’s will is taken as arbitrary, then this does not give any satisfactory explanation for why anyone is morally bound to follow it. </a:t>
            </a:r>
          </a:p>
          <a:p>
            <a:pPr>
              <a:buClrTx/>
            </a:pPr>
            <a:r>
              <a:rPr lang="en-GB" dirty="0" smtClean="0">
                <a:solidFill>
                  <a:schemeClr val="tx1"/>
                </a:solidFill>
              </a:rPr>
              <a:t>If God commands something for good reasons, then it is these reasons which are the source of moral obligations, regardless of God or any religious law.</a:t>
            </a:r>
          </a:p>
        </p:txBody>
      </p:sp>
    </p:spTree>
    <p:extLst>
      <p:ext uri="{BB962C8B-B14F-4D97-AF65-F5344CB8AC3E}">
        <p14:creationId xmlns:p14="http://schemas.microsoft.com/office/powerpoint/2010/main" xmlns="" val="8285415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GB" dirty="0" smtClean="0"/>
              <a:t>Divine Command theory</a:t>
            </a:r>
            <a:endParaRPr lang="en-US" dirty="0" smtClean="0"/>
          </a:p>
        </p:txBody>
      </p:sp>
      <p:sp>
        <p:nvSpPr>
          <p:cNvPr id="18435" name="Rectangle 3"/>
          <p:cNvSpPr>
            <a:spLocks noGrp="1" noChangeArrowheads="1"/>
          </p:cNvSpPr>
          <p:nvPr>
            <p:ph type="body" idx="1"/>
          </p:nvPr>
        </p:nvSpPr>
        <p:spPr/>
        <p:txBody>
          <a:bodyPr/>
          <a:lstStyle/>
          <a:p>
            <a:pPr>
              <a:buClrTx/>
            </a:pPr>
            <a:r>
              <a:rPr lang="en-GB" sz="2200" dirty="0" smtClean="0">
                <a:solidFill>
                  <a:schemeClr val="tx1"/>
                </a:solidFill>
              </a:rPr>
              <a:t>The whole problem of doing something because God commands it was examined by Plato in what has become known as the </a:t>
            </a:r>
            <a:r>
              <a:rPr lang="en-GB" sz="2200" dirty="0" err="1" smtClean="0">
                <a:solidFill>
                  <a:schemeClr val="tx1"/>
                </a:solidFill>
              </a:rPr>
              <a:t>Euthyphro</a:t>
            </a:r>
            <a:r>
              <a:rPr lang="en-GB" sz="2200" dirty="0" smtClean="0">
                <a:solidFill>
                  <a:schemeClr val="tx1"/>
                </a:solidFill>
              </a:rPr>
              <a:t> Dilemma.</a:t>
            </a:r>
          </a:p>
          <a:p>
            <a:pPr>
              <a:buClrTx/>
            </a:pPr>
            <a:r>
              <a:rPr lang="en-GB" sz="2200" dirty="0" smtClean="0">
                <a:solidFill>
                  <a:schemeClr val="tx1"/>
                </a:solidFill>
              </a:rPr>
              <a:t>Plato asks: ‘Is X good because God wills it or does God will it because it is good?’</a:t>
            </a:r>
          </a:p>
          <a:p>
            <a:pPr>
              <a:buClrTx/>
            </a:pPr>
            <a:r>
              <a:rPr lang="en-GB" sz="2200" dirty="0" smtClean="0">
                <a:solidFill>
                  <a:schemeClr val="tx1"/>
                </a:solidFill>
              </a:rPr>
              <a:t>The first option says that certain actions are good because God commands them – it is the command of God that makes something good or bad.</a:t>
            </a:r>
          </a:p>
          <a:p>
            <a:pPr>
              <a:buClrTx/>
            </a:pPr>
            <a:r>
              <a:rPr lang="en-GB" sz="2200" dirty="0" smtClean="0">
                <a:solidFill>
                  <a:schemeClr val="tx1"/>
                </a:solidFill>
              </a:rPr>
              <a:t>This means that if God commanded ‘Make a fat profit’, then it would be right – this makes God’s commands arbitrary.</a:t>
            </a:r>
          </a:p>
        </p:txBody>
      </p:sp>
    </p:spTree>
    <p:extLst>
      <p:ext uri="{BB962C8B-B14F-4D97-AF65-F5344CB8AC3E}">
        <p14:creationId xmlns:p14="http://schemas.microsoft.com/office/powerpoint/2010/main" xmlns="" val="42496703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GB" dirty="0" smtClean="0"/>
              <a:t>Divine Command theory</a:t>
            </a:r>
            <a:endParaRPr lang="en-US" dirty="0" smtClean="0"/>
          </a:p>
        </p:txBody>
      </p:sp>
      <p:sp>
        <p:nvSpPr>
          <p:cNvPr id="19459" name="Rectangle 3"/>
          <p:cNvSpPr>
            <a:spLocks noGrp="1" noChangeArrowheads="1"/>
          </p:cNvSpPr>
          <p:nvPr>
            <p:ph type="body" idx="1"/>
          </p:nvPr>
        </p:nvSpPr>
        <p:spPr>
          <a:xfrm>
            <a:off x="406400" y="1340768"/>
            <a:ext cx="8205788" cy="4450432"/>
          </a:xfrm>
        </p:spPr>
        <p:txBody>
          <a:bodyPr/>
          <a:lstStyle/>
          <a:p>
            <a:pPr>
              <a:buClrTx/>
            </a:pPr>
            <a:r>
              <a:rPr lang="en-GB" sz="2200" dirty="0" smtClean="0">
                <a:solidFill>
                  <a:schemeClr val="tx1"/>
                </a:solidFill>
              </a:rPr>
              <a:t>The idea that moral rules are true because God commands them is called the Divine Command theory. </a:t>
            </a:r>
          </a:p>
          <a:p>
            <a:pPr>
              <a:buClrTx/>
            </a:pPr>
            <a:r>
              <a:rPr lang="en-GB" sz="2200" dirty="0" smtClean="0">
                <a:solidFill>
                  <a:schemeClr val="tx1"/>
                </a:solidFill>
              </a:rPr>
              <a:t>In many ways the laws of the Old Testament may be seen as a good example of this theory.</a:t>
            </a:r>
          </a:p>
          <a:p>
            <a:pPr>
              <a:buClrTx/>
            </a:pPr>
            <a:r>
              <a:rPr lang="en-GB" sz="2200" dirty="0" smtClean="0">
                <a:solidFill>
                  <a:schemeClr val="tx1"/>
                </a:solidFill>
              </a:rPr>
              <a:t>This view of Christian ethics goes completely against the morality of love and grace, but it was held by many Christian thinkers such as Duns </a:t>
            </a:r>
            <a:r>
              <a:rPr lang="en-GB" sz="2200" dirty="0" err="1" smtClean="0">
                <a:solidFill>
                  <a:schemeClr val="tx1"/>
                </a:solidFill>
              </a:rPr>
              <a:t>Scotus</a:t>
            </a:r>
            <a:r>
              <a:rPr lang="en-GB" sz="2200" dirty="0" smtClean="0">
                <a:solidFill>
                  <a:schemeClr val="tx1"/>
                </a:solidFill>
              </a:rPr>
              <a:t>, William of Ockham and Descartes as well as many conservative Protestants today. </a:t>
            </a:r>
          </a:p>
          <a:p>
            <a:pPr>
              <a:buClrTx/>
            </a:pPr>
            <a:r>
              <a:rPr lang="en-GB" sz="2200" dirty="0" smtClean="0">
                <a:solidFill>
                  <a:schemeClr val="tx1"/>
                </a:solidFill>
              </a:rPr>
              <a:t>If we do good acts simply out of obedience to God, are we being good for the right reasons?</a:t>
            </a:r>
          </a:p>
        </p:txBody>
      </p:sp>
    </p:spTree>
    <p:extLst>
      <p:ext uri="{BB962C8B-B14F-4D97-AF65-F5344CB8AC3E}">
        <p14:creationId xmlns:p14="http://schemas.microsoft.com/office/powerpoint/2010/main" xmlns="" val="34591469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Euthyphro</a:t>
            </a:r>
            <a:r>
              <a:rPr lang="en-US" dirty="0"/>
              <a:t> </a:t>
            </a:r>
            <a:r>
              <a:rPr lang="en-US" dirty="0" smtClean="0"/>
              <a:t>Dilemma</a:t>
            </a:r>
            <a:endParaRPr lang="en-GB" dirty="0"/>
          </a:p>
        </p:txBody>
      </p:sp>
      <p:sp>
        <p:nvSpPr>
          <p:cNvPr id="3" name="Content Placeholder 2"/>
          <p:cNvSpPr>
            <a:spLocks noGrp="1"/>
          </p:cNvSpPr>
          <p:nvPr>
            <p:ph idx="1"/>
          </p:nvPr>
        </p:nvSpPr>
        <p:spPr>
          <a:xfrm>
            <a:off x="323528" y="2492896"/>
            <a:ext cx="8205788" cy="1512168"/>
          </a:xfrm>
        </p:spPr>
        <p:txBody>
          <a:bodyPr/>
          <a:lstStyle/>
          <a:p>
            <a:pPr marL="0" indent="0">
              <a:buClrTx/>
              <a:buNone/>
            </a:pPr>
            <a:r>
              <a:rPr lang="en-US" sz="2800" dirty="0">
                <a:solidFill>
                  <a:schemeClr val="tx1"/>
                </a:solidFill>
              </a:rPr>
              <a:t>The dilemma first identified by </a:t>
            </a:r>
            <a:r>
              <a:rPr lang="en-US" sz="2800" dirty="0" smtClean="0">
                <a:solidFill>
                  <a:schemeClr val="tx1"/>
                </a:solidFill>
              </a:rPr>
              <a:t>Plato – is </a:t>
            </a:r>
            <a:r>
              <a:rPr lang="en-US" sz="2800" dirty="0">
                <a:solidFill>
                  <a:schemeClr val="tx1"/>
                </a:solidFill>
              </a:rPr>
              <a:t>something good because God commands it or does God command it because it is good?</a:t>
            </a:r>
            <a:endParaRPr lang="en-GB" sz="2800" dirty="0">
              <a:solidFill>
                <a:schemeClr val="tx1"/>
              </a:solidFill>
            </a:endParaRPr>
          </a:p>
          <a:p>
            <a:pPr marL="0" indent="0">
              <a:buNone/>
            </a:pPr>
            <a:endParaRPr lang="en-GB" dirty="0"/>
          </a:p>
        </p:txBody>
      </p:sp>
    </p:spTree>
    <p:extLst>
      <p:ext uri="{BB962C8B-B14F-4D97-AF65-F5344CB8AC3E}">
        <p14:creationId xmlns:p14="http://schemas.microsoft.com/office/powerpoint/2010/main" xmlns="" val="39643624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GB" smtClean="0"/>
              <a:t>Natural Law</a:t>
            </a:r>
            <a:endParaRPr lang="en-US" smtClean="0"/>
          </a:p>
        </p:txBody>
      </p:sp>
      <p:sp>
        <p:nvSpPr>
          <p:cNvPr id="21507" name="Rectangle 3"/>
          <p:cNvSpPr>
            <a:spLocks noGrp="1" noChangeArrowheads="1"/>
          </p:cNvSpPr>
          <p:nvPr>
            <p:ph type="body" idx="1"/>
          </p:nvPr>
        </p:nvSpPr>
        <p:spPr/>
        <p:txBody>
          <a:bodyPr/>
          <a:lstStyle/>
          <a:p>
            <a:pPr>
              <a:buClrTx/>
            </a:pPr>
            <a:r>
              <a:rPr lang="en-GB" sz="2200" dirty="0" smtClean="0">
                <a:solidFill>
                  <a:schemeClr val="tx1"/>
                </a:solidFill>
              </a:rPr>
              <a:t>Natural Law is often seen as centred on law, and so on obligation, and Aquinas himself speaks of the Natural Law. </a:t>
            </a:r>
          </a:p>
          <a:p>
            <a:pPr>
              <a:buClrTx/>
            </a:pPr>
            <a:r>
              <a:rPr lang="en-GB" sz="2200" dirty="0" smtClean="0">
                <a:solidFill>
                  <a:schemeClr val="tx1"/>
                </a:solidFill>
              </a:rPr>
              <a:t>However, by this he meant that our nature is objectively knowable and our reason will help us to understand what is meant by it. </a:t>
            </a:r>
          </a:p>
          <a:p>
            <a:pPr>
              <a:buClrTx/>
            </a:pPr>
            <a:r>
              <a:rPr lang="en-GB" sz="2200" dirty="0" smtClean="0">
                <a:solidFill>
                  <a:schemeClr val="tx1"/>
                </a:solidFill>
              </a:rPr>
              <a:t>Ethics is a matter of our common humanity, not a set of principles from which we make moral decisions, and its purpose is to enable us to become complete and whole humans and to achieve our desires.</a:t>
            </a:r>
          </a:p>
        </p:txBody>
      </p:sp>
    </p:spTree>
    <p:extLst>
      <p:ext uri="{BB962C8B-B14F-4D97-AF65-F5344CB8AC3E}">
        <p14:creationId xmlns:p14="http://schemas.microsoft.com/office/powerpoint/2010/main" xmlns="" val="38072836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GB" dirty="0" smtClean="0"/>
              <a:t>How do Christians make ethical decisions?</a:t>
            </a:r>
            <a:endParaRPr lang="en-US" dirty="0" smtClean="0"/>
          </a:p>
        </p:txBody>
      </p:sp>
      <p:sp>
        <p:nvSpPr>
          <p:cNvPr id="4099" name="Rectangle 3"/>
          <p:cNvSpPr>
            <a:spLocks noGrp="1" noChangeArrowheads="1"/>
          </p:cNvSpPr>
          <p:nvPr>
            <p:ph type="body" idx="1"/>
          </p:nvPr>
        </p:nvSpPr>
        <p:spPr/>
        <p:txBody>
          <a:bodyPr/>
          <a:lstStyle/>
          <a:p>
            <a:pPr>
              <a:buClrTx/>
            </a:pPr>
            <a:r>
              <a:rPr lang="en-GB" dirty="0" smtClean="0">
                <a:solidFill>
                  <a:schemeClr val="tx1"/>
                </a:solidFill>
              </a:rPr>
              <a:t>Some Christians will base their ethical decisions solely on the Bible and its teachings, others will base their ethical decisions on the biblical teachings but also on Church tradition and Natural Law, others will follow a Situation Ethics approach and others will look to their conscience as a guide. </a:t>
            </a:r>
          </a:p>
          <a:p>
            <a:pPr>
              <a:buClrTx/>
            </a:pPr>
            <a:r>
              <a:rPr lang="en-GB" dirty="0" smtClean="0">
                <a:solidFill>
                  <a:schemeClr val="tx1"/>
                </a:solidFill>
              </a:rPr>
              <a:t>As a result of this diversity, Christians have different responses to ethical issues, whether it is in the field of medical research and developments or business practice and economics. </a:t>
            </a:r>
          </a:p>
        </p:txBody>
      </p:sp>
    </p:spTree>
    <p:extLst>
      <p:ext uri="{BB962C8B-B14F-4D97-AF65-F5344CB8AC3E}">
        <p14:creationId xmlns:p14="http://schemas.microsoft.com/office/powerpoint/2010/main" xmlns="" val="37063154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GB" dirty="0" smtClean="0"/>
              <a:t>Conscience</a:t>
            </a:r>
            <a:endParaRPr lang="en-US" dirty="0" smtClean="0"/>
          </a:p>
        </p:txBody>
      </p:sp>
      <p:sp>
        <p:nvSpPr>
          <p:cNvPr id="22531" name="Rectangle 3"/>
          <p:cNvSpPr>
            <a:spLocks noGrp="1" noChangeArrowheads="1"/>
          </p:cNvSpPr>
          <p:nvPr>
            <p:ph type="body" idx="1"/>
          </p:nvPr>
        </p:nvSpPr>
        <p:spPr>
          <a:xfrm>
            <a:off x="406400" y="1340768"/>
            <a:ext cx="8205788" cy="4450432"/>
          </a:xfrm>
        </p:spPr>
        <p:txBody>
          <a:bodyPr/>
          <a:lstStyle/>
          <a:p>
            <a:pPr>
              <a:buClrTx/>
            </a:pPr>
            <a:r>
              <a:rPr lang="en-GB" sz="2200" dirty="0" smtClean="0">
                <a:solidFill>
                  <a:schemeClr val="tx1"/>
                </a:solidFill>
              </a:rPr>
              <a:t>Catholics consider that conscience plays an important part in Christian ethical decision making. </a:t>
            </a:r>
          </a:p>
          <a:p>
            <a:pPr>
              <a:buClrTx/>
            </a:pPr>
            <a:r>
              <a:rPr lang="en-GB" sz="2200" dirty="0" smtClean="0">
                <a:solidFill>
                  <a:schemeClr val="tx1"/>
                </a:solidFill>
              </a:rPr>
              <a:t>Here conscience is not seen as some inner voice or oracle which will point us in the right direction – conscience is not about feelings but about reason and judgement. </a:t>
            </a:r>
          </a:p>
          <a:p>
            <a:pPr>
              <a:buClrTx/>
            </a:pPr>
            <a:r>
              <a:rPr lang="en-GB" sz="2200" dirty="0" smtClean="0">
                <a:solidFill>
                  <a:schemeClr val="tx1"/>
                </a:solidFill>
              </a:rPr>
              <a:t>Aquinas saw conscience as reason making moral decisions. </a:t>
            </a:r>
          </a:p>
          <a:p>
            <a:pPr>
              <a:buClrTx/>
            </a:pPr>
            <a:r>
              <a:rPr lang="en-GB" sz="2200" dirty="0" smtClean="0">
                <a:solidFill>
                  <a:schemeClr val="tx1"/>
                </a:solidFill>
              </a:rPr>
              <a:t>However, conscience as the ‘voice of God’ can easily become what we mean by ‘right’ and ‘wrong’ – so people persecute ‘heretics’, slaughter enemies and become suicide bombers in the name of God.</a:t>
            </a:r>
          </a:p>
        </p:txBody>
      </p:sp>
    </p:spTree>
    <p:extLst>
      <p:ext uri="{BB962C8B-B14F-4D97-AF65-F5344CB8AC3E}">
        <p14:creationId xmlns:p14="http://schemas.microsoft.com/office/powerpoint/2010/main" xmlns="" val="35236075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Natural </a:t>
            </a:r>
            <a:r>
              <a:rPr lang="en-US" dirty="0" smtClean="0"/>
              <a:t>Moral Law</a:t>
            </a:r>
            <a:endParaRPr lang="en-GB" dirty="0"/>
          </a:p>
        </p:txBody>
      </p:sp>
      <p:sp>
        <p:nvSpPr>
          <p:cNvPr id="3" name="Content Placeholder 2"/>
          <p:cNvSpPr>
            <a:spLocks noGrp="1"/>
          </p:cNvSpPr>
          <p:nvPr>
            <p:ph idx="1"/>
          </p:nvPr>
        </p:nvSpPr>
        <p:spPr>
          <a:xfrm>
            <a:off x="406400" y="2348880"/>
            <a:ext cx="8205788" cy="1800200"/>
          </a:xfrm>
        </p:spPr>
        <p:txBody>
          <a:bodyPr/>
          <a:lstStyle/>
          <a:p>
            <a:pPr marL="0" indent="0">
              <a:buNone/>
            </a:pPr>
            <a:r>
              <a:rPr lang="en-GB" sz="2800" dirty="0">
                <a:solidFill>
                  <a:schemeClr val="tx1"/>
                </a:solidFill>
              </a:rPr>
              <a:t>The theory that an eternal, absolute moral law can be discovered by reason.</a:t>
            </a:r>
          </a:p>
        </p:txBody>
      </p:sp>
    </p:spTree>
    <p:extLst>
      <p:ext uri="{BB962C8B-B14F-4D97-AF65-F5344CB8AC3E}">
        <p14:creationId xmlns:p14="http://schemas.microsoft.com/office/powerpoint/2010/main" xmlns="" val="15390511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GB" dirty="0" smtClean="0"/>
              <a:t>Situation ethics</a:t>
            </a:r>
            <a:endParaRPr lang="en-US" dirty="0" smtClean="0"/>
          </a:p>
        </p:txBody>
      </p:sp>
      <p:sp>
        <p:nvSpPr>
          <p:cNvPr id="20483" name="Rectangle 3"/>
          <p:cNvSpPr>
            <a:spLocks noGrp="1" noChangeArrowheads="1"/>
          </p:cNvSpPr>
          <p:nvPr>
            <p:ph type="body" idx="1"/>
          </p:nvPr>
        </p:nvSpPr>
        <p:spPr>
          <a:xfrm>
            <a:off x="406400" y="1340768"/>
            <a:ext cx="8205788" cy="4450432"/>
          </a:xfrm>
        </p:spPr>
        <p:txBody>
          <a:bodyPr/>
          <a:lstStyle/>
          <a:p>
            <a:pPr>
              <a:buClrTx/>
            </a:pPr>
            <a:r>
              <a:rPr lang="en-GB" dirty="0" smtClean="0">
                <a:solidFill>
                  <a:schemeClr val="tx1"/>
                </a:solidFill>
              </a:rPr>
              <a:t>Situation ethics presumes that it is not necessary to abandon moral autonomy, nor is it necessary to allow everything (antinomianism) or to be totally legalistic. </a:t>
            </a:r>
          </a:p>
          <a:p>
            <a:pPr>
              <a:buClrTx/>
            </a:pPr>
            <a:r>
              <a:rPr lang="en-GB" dirty="0" smtClean="0">
                <a:solidFill>
                  <a:schemeClr val="tx1"/>
                </a:solidFill>
              </a:rPr>
              <a:t>In any situation people need to avoid subjectivism and individualism, and to use in each situation the moral rules of the community, but they should also be prepared to set these aside if love is better served by doing so. </a:t>
            </a:r>
          </a:p>
          <a:p>
            <a:pPr>
              <a:buClrTx/>
            </a:pPr>
            <a:r>
              <a:rPr lang="en-GB" dirty="0" smtClean="0">
                <a:solidFill>
                  <a:schemeClr val="tx1"/>
                </a:solidFill>
              </a:rPr>
              <a:t>Reason, then, is to be used, but based on the Christian principle of agape.</a:t>
            </a:r>
          </a:p>
        </p:txBody>
      </p:sp>
    </p:spTree>
    <p:extLst>
      <p:ext uri="{BB962C8B-B14F-4D97-AF65-F5344CB8AC3E}">
        <p14:creationId xmlns:p14="http://schemas.microsoft.com/office/powerpoint/2010/main" xmlns="" val="32381524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indent="0" eaLnBrk="1" hangingPunct="1"/>
            <a:r>
              <a:rPr lang="en-US" smtClean="0"/>
              <a:t>Joseph Fletcher</a:t>
            </a:r>
          </a:p>
        </p:txBody>
      </p:sp>
      <p:sp>
        <p:nvSpPr>
          <p:cNvPr id="4099" name="Rectangle 3"/>
          <p:cNvSpPr>
            <a:spLocks noGrp="1" noChangeArrowheads="1"/>
          </p:cNvSpPr>
          <p:nvPr>
            <p:ph type="body" idx="1"/>
          </p:nvPr>
        </p:nvSpPr>
        <p:spPr/>
        <p:txBody>
          <a:bodyPr/>
          <a:lstStyle/>
          <a:p>
            <a:pPr>
              <a:buClrTx/>
            </a:pPr>
            <a:r>
              <a:rPr lang="en-GB" dirty="0" smtClean="0">
                <a:solidFill>
                  <a:schemeClr val="tx1"/>
                </a:solidFill>
              </a:rPr>
              <a:t>Joseph Fletcher developed Situation ethics in the 1960s in reaction to Christian legalism and antinomianism (which is the belief that there are no fixed moral principles, but that morality is the result of individual spontaneous acts). </a:t>
            </a:r>
          </a:p>
          <a:p>
            <a:pPr>
              <a:buClrTx/>
            </a:pPr>
            <a:r>
              <a:rPr lang="en-GB" dirty="0" smtClean="0">
                <a:solidFill>
                  <a:schemeClr val="tx1"/>
                </a:solidFill>
              </a:rPr>
              <a:t>Fletcher’s ethics was influenced by a variety of scholars from William Temple to Paul Tillich, and in turn has influenced the views of modern ethicists such as Richard Holloway.</a:t>
            </a:r>
            <a:endParaRPr lang="en-US" dirty="0" smtClean="0">
              <a:solidFill>
                <a:schemeClr val="tx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smtClean="0"/>
              <a:t>Joseph Fletcher</a:t>
            </a:r>
          </a:p>
        </p:txBody>
      </p:sp>
      <p:sp>
        <p:nvSpPr>
          <p:cNvPr id="5123" name="Content Placeholder 2"/>
          <p:cNvSpPr>
            <a:spLocks noGrp="1"/>
          </p:cNvSpPr>
          <p:nvPr>
            <p:ph idx="1"/>
          </p:nvPr>
        </p:nvSpPr>
        <p:spPr/>
        <p:txBody>
          <a:bodyPr/>
          <a:lstStyle/>
          <a:p>
            <a:pPr>
              <a:buClrTx/>
            </a:pPr>
            <a:r>
              <a:rPr lang="en-GB" sz="2800" dirty="0" smtClean="0">
                <a:solidFill>
                  <a:schemeClr val="tx1"/>
                </a:solidFill>
              </a:rPr>
              <a:t>For Fletcher, Christian ethics were summed up in the phrase ‘You shall love your neighbour as yourself’.</a:t>
            </a:r>
          </a:p>
          <a:p>
            <a:pPr>
              <a:buClrTx/>
            </a:pPr>
            <a:r>
              <a:rPr lang="en-GB" sz="2800" dirty="0" smtClean="0">
                <a:solidFill>
                  <a:schemeClr val="tx1"/>
                </a:solidFill>
              </a:rPr>
              <a:t>Both Bishop John Robinson and William Temple saw this as essential – Fletcher aimed to find an ethical system that would enable people to put this into practice.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GB" smtClean="0"/>
              <a:t>Joseph Fletcher</a:t>
            </a:r>
          </a:p>
        </p:txBody>
      </p:sp>
      <p:sp>
        <p:nvSpPr>
          <p:cNvPr id="6147" name="Content Placeholder 1"/>
          <p:cNvSpPr>
            <a:spLocks noGrp="1"/>
          </p:cNvSpPr>
          <p:nvPr>
            <p:ph idx="1"/>
          </p:nvPr>
        </p:nvSpPr>
        <p:spPr>
          <a:xfrm>
            <a:off x="406400" y="1484784"/>
            <a:ext cx="8205788" cy="4306416"/>
          </a:xfrm>
        </p:spPr>
        <p:txBody>
          <a:bodyPr/>
          <a:lstStyle/>
          <a:p>
            <a:pPr>
              <a:buClrTx/>
            </a:pPr>
            <a:r>
              <a:rPr lang="en-GB" dirty="0" smtClean="0">
                <a:solidFill>
                  <a:schemeClr val="tx1"/>
                </a:solidFill>
              </a:rPr>
              <a:t>Fletcher says: ‘I simply do not know and cannot know what God is doing.’ </a:t>
            </a:r>
          </a:p>
          <a:p>
            <a:pPr>
              <a:buClrTx/>
            </a:pPr>
            <a:r>
              <a:rPr lang="en-GB" dirty="0" smtClean="0">
                <a:solidFill>
                  <a:schemeClr val="tx1"/>
                </a:solidFill>
              </a:rPr>
              <a:t>As it is not possible to know God’s will in every situation, love</a:t>
            </a:r>
            <a:r>
              <a:rPr lang="en-GB" i="1" dirty="0" smtClean="0">
                <a:solidFill>
                  <a:schemeClr val="tx1"/>
                </a:solidFill>
              </a:rPr>
              <a:t> </a:t>
            </a:r>
            <a:r>
              <a:rPr lang="en-GB" dirty="0" smtClean="0">
                <a:solidFill>
                  <a:schemeClr val="tx1"/>
                </a:solidFill>
              </a:rPr>
              <a:t>or agape</a:t>
            </a:r>
            <a:r>
              <a:rPr lang="en-GB" i="1" dirty="0" smtClean="0">
                <a:solidFill>
                  <a:schemeClr val="tx1"/>
                </a:solidFill>
              </a:rPr>
              <a:t> </a:t>
            </a:r>
            <a:r>
              <a:rPr lang="en-GB" dirty="0" smtClean="0">
                <a:solidFill>
                  <a:schemeClr val="tx1"/>
                </a:solidFill>
              </a:rPr>
              <a:t>is Situation ethics’ only moral ‘rule’. </a:t>
            </a:r>
          </a:p>
          <a:p>
            <a:pPr>
              <a:buClrTx/>
            </a:pPr>
            <a:r>
              <a:rPr lang="en-GB" dirty="0" smtClean="0">
                <a:solidFill>
                  <a:schemeClr val="tx1"/>
                </a:solidFill>
              </a:rPr>
              <a:t>It is not just the situation that guides what you should do but the principle of agape and the guiding maxims of the Christian community: ‘Do not commit murder’, ‘Do not commit adultery’, ‘Do not steal’, ‘Do not lie’.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GB" smtClean="0"/>
              <a:t>Joseph Fletcher</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xmlns="" val="1436056324"/>
              </p:ext>
            </p:extLst>
          </p:nvPr>
        </p:nvGraphicFramePr>
        <p:xfrm>
          <a:off x="406400" y="1557338"/>
          <a:ext cx="8205788" cy="42338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GB" smtClean="0"/>
              <a:t>Four working presumptions</a:t>
            </a:r>
          </a:p>
        </p:txBody>
      </p:sp>
      <p:sp>
        <p:nvSpPr>
          <p:cNvPr id="8195" name="Content Placeholder 1"/>
          <p:cNvSpPr>
            <a:spLocks noGrp="1"/>
          </p:cNvSpPr>
          <p:nvPr>
            <p:ph idx="1"/>
          </p:nvPr>
        </p:nvSpPr>
        <p:spPr/>
        <p:txBody>
          <a:bodyPr/>
          <a:lstStyle/>
          <a:p>
            <a:pPr>
              <a:buClrTx/>
            </a:pPr>
            <a:r>
              <a:rPr lang="en-GB" sz="3200" dirty="0" smtClean="0">
                <a:solidFill>
                  <a:schemeClr val="tx1"/>
                </a:solidFill>
              </a:rPr>
              <a:t>Pragmatism</a:t>
            </a:r>
          </a:p>
          <a:p>
            <a:pPr>
              <a:buClrTx/>
            </a:pPr>
            <a:r>
              <a:rPr lang="en-GB" sz="3200" dirty="0" smtClean="0">
                <a:solidFill>
                  <a:schemeClr val="tx1"/>
                </a:solidFill>
              </a:rPr>
              <a:t>Relativism</a:t>
            </a:r>
          </a:p>
          <a:p>
            <a:pPr>
              <a:buClrTx/>
            </a:pPr>
            <a:r>
              <a:rPr lang="en-GB" sz="3200" dirty="0" smtClean="0">
                <a:solidFill>
                  <a:schemeClr val="tx1"/>
                </a:solidFill>
              </a:rPr>
              <a:t>Positivism</a:t>
            </a:r>
          </a:p>
          <a:p>
            <a:pPr>
              <a:buClrTx/>
            </a:pPr>
            <a:r>
              <a:rPr lang="en-GB" sz="3200" dirty="0" err="1" smtClean="0">
                <a:solidFill>
                  <a:schemeClr val="tx1"/>
                </a:solidFill>
              </a:rPr>
              <a:t>Personalism</a:t>
            </a:r>
            <a:endParaRPr lang="en-GB" sz="3200" dirty="0" smtClean="0">
              <a:solidFill>
                <a:schemeClr val="tx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GB" dirty="0" smtClean="0"/>
              <a:t>Six fundamental </a:t>
            </a:r>
            <a:r>
              <a:rPr lang="en-GB" dirty="0"/>
              <a:t>p</a:t>
            </a:r>
            <a:r>
              <a:rPr lang="en-GB" dirty="0" smtClean="0"/>
              <a:t>rinciples</a:t>
            </a:r>
          </a:p>
        </p:txBody>
      </p:sp>
      <p:sp>
        <p:nvSpPr>
          <p:cNvPr id="9219" name="Content Placeholder 2"/>
          <p:cNvSpPr>
            <a:spLocks noGrp="1"/>
          </p:cNvSpPr>
          <p:nvPr>
            <p:ph idx="1"/>
          </p:nvPr>
        </p:nvSpPr>
        <p:spPr/>
        <p:txBody>
          <a:bodyPr/>
          <a:lstStyle/>
          <a:p>
            <a:pPr>
              <a:buClrTx/>
            </a:pPr>
            <a:r>
              <a:rPr lang="en-GB" sz="2200" dirty="0" smtClean="0">
                <a:solidFill>
                  <a:schemeClr val="tx1"/>
                </a:solidFill>
              </a:rPr>
              <a:t>Love (agape) is the only absolute.</a:t>
            </a:r>
          </a:p>
          <a:p>
            <a:pPr>
              <a:buClrTx/>
            </a:pPr>
            <a:r>
              <a:rPr lang="en-GB" sz="2200" dirty="0" smtClean="0">
                <a:solidFill>
                  <a:schemeClr val="tx1"/>
                </a:solidFill>
              </a:rPr>
              <a:t>This love is self-giving love, which seeks the best interests of others but allows people the freedom and responsibility to choose the right thing for themselves.</a:t>
            </a:r>
          </a:p>
          <a:p>
            <a:pPr>
              <a:buClrTx/>
            </a:pPr>
            <a:r>
              <a:rPr lang="en-GB" sz="2200" dirty="0" smtClean="0">
                <a:solidFill>
                  <a:schemeClr val="tx1"/>
                </a:solidFill>
              </a:rPr>
              <a:t>Justice will follow from love, because ‘justice is love distributed’.</a:t>
            </a:r>
          </a:p>
          <a:p>
            <a:pPr>
              <a:buClrTx/>
            </a:pPr>
            <a:r>
              <a:rPr lang="en-GB" sz="2200" dirty="0" smtClean="0">
                <a:solidFill>
                  <a:schemeClr val="tx1"/>
                </a:solidFill>
              </a:rPr>
              <a:t>Love has no favourites and does not give those whom we like preferential treatment.</a:t>
            </a:r>
          </a:p>
          <a:p>
            <a:pPr>
              <a:buClrTx/>
            </a:pPr>
            <a:r>
              <a:rPr lang="en-GB" sz="2200" dirty="0" smtClean="0">
                <a:solidFill>
                  <a:schemeClr val="tx1"/>
                </a:solidFill>
              </a:rPr>
              <a:t>Love must be the final end, not a means to an end.</a:t>
            </a:r>
          </a:p>
          <a:p>
            <a:pPr>
              <a:buClrTx/>
            </a:pPr>
            <a:r>
              <a:rPr lang="en-GB" sz="2200" dirty="0" smtClean="0">
                <a:solidFill>
                  <a:schemeClr val="tx1"/>
                </a:solidFill>
              </a:rPr>
              <a:t>The loving thing to do will depend on the situation.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dirty="0" smtClean="0"/>
              <a:t>Christianity and Situation ethics</a:t>
            </a:r>
          </a:p>
        </p:txBody>
      </p:sp>
      <p:sp>
        <p:nvSpPr>
          <p:cNvPr id="10243" name="Content Placeholder 2"/>
          <p:cNvSpPr>
            <a:spLocks noGrp="1"/>
          </p:cNvSpPr>
          <p:nvPr>
            <p:ph idx="1"/>
          </p:nvPr>
        </p:nvSpPr>
        <p:spPr/>
        <p:txBody>
          <a:bodyPr/>
          <a:lstStyle/>
          <a:p>
            <a:pPr>
              <a:buClrTx/>
            </a:pPr>
            <a:r>
              <a:rPr lang="en-GB" dirty="0" smtClean="0">
                <a:solidFill>
                  <a:schemeClr val="tx1"/>
                </a:solidFill>
              </a:rPr>
              <a:t>Fletcher either reinterprets Jesus’ actions or dismisses them, so it is hardly surprising that in later life religion played no part in his life and he ceased to describe himself as a Christian </a:t>
            </a:r>
            <a:r>
              <a:rPr lang="en-GB" dirty="0" err="1" smtClean="0">
                <a:solidFill>
                  <a:schemeClr val="tx1"/>
                </a:solidFill>
              </a:rPr>
              <a:t>Situationist</a:t>
            </a:r>
            <a:r>
              <a:rPr lang="en-GB" dirty="0" smtClean="0">
                <a:solidFill>
                  <a:schemeClr val="tx1"/>
                </a:solidFill>
              </a:rPr>
              <a:t>.</a:t>
            </a:r>
          </a:p>
          <a:p>
            <a:pPr>
              <a:buClrTx/>
            </a:pPr>
            <a:r>
              <a:rPr lang="en-GB" dirty="0" smtClean="0">
                <a:solidFill>
                  <a:schemeClr val="tx1"/>
                </a:solidFill>
              </a:rPr>
              <a:t>The Catholic Church also criticised Situation ethics in </a:t>
            </a:r>
            <a:r>
              <a:rPr lang="en-GB" i="1" dirty="0" err="1" smtClean="0">
                <a:solidFill>
                  <a:schemeClr val="tx1"/>
                </a:solidFill>
              </a:rPr>
              <a:t>Veritas</a:t>
            </a:r>
            <a:r>
              <a:rPr lang="en-GB" i="1" dirty="0" smtClean="0">
                <a:solidFill>
                  <a:schemeClr val="tx1"/>
                </a:solidFill>
              </a:rPr>
              <a:t> </a:t>
            </a:r>
            <a:r>
              <a:rPr lang="en-GB" i="1" dirty="0" err="1" smtClean="0">
                <a:solidFill>
                  <a:schemeClr val="tx1"/>
                </a:solidFill>
              </a:rPr>
              <a:t>Splendor</a:t>
            </a:r>
            <a:r>
              <a:rPr lang="en-GB" dirty="0" smtClean="0">
                <a:solidFill>
                  <a:schemeClr val="tx1"/>
                </a:solidFill>
              </a:rPr>
              <a:t>, 1993.</a:t>
            </a:r>
          </a:p>
          <a:p>
            <a:pPr>
              <a:buClrTx/>
            </a:pPr>
            <a:r>
              <a:rPr lang="en-GB" dirty="0" smtClean="0">
                <a:solidFill>
                  <a:schemeClr val="tx1"/>
                </a:solidFill>
              </a:rPr>
              <a:t>This was based on ‘Instruction on “Situation Ethics” </a:t>
            </a:r>
            <a:r>
              <a:rPr lang="pt-BR" i="1" dirty="0" smtClean="0">
                <a:solidFill>
                  <a:schemeClr val="tx1"/>
                </a:solidFill>
              </a:rPr>
              <a:t>Contra Doctrinam’ </a:t>
            </a:r>
            <a:r>
              <a:rPr lang="pt-BR" dirty="0" smtClean="0">
                <a:solidFill>
                  <a:schemeClr val="tx1"/>
                </a:solidFill>
              </a:rPr>
              <a:t>(2 February 1956).</a:t>
            </a:r>
            <a:endParaRPr lang="en-GB" dirty="0" smtClean="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smtClean="0"/>
              <a:t>How do Christians make ethical decisions?</a:t>
            </a:r>
            <a:endParaRPr lang="en-US" smtClean="0"/>
          </a:p>
        </p:txBody>
      </p:sp>
      <p:sp>
        <p:nvSpPr>
          <p:cNvPr id="5123" name="Rectangle 3"/>
          <p:cNvSpPr>
            <a:spLocks noGrp="1" noChangeArrowheads="1"/>
          </p:cNvSpPr>
          <p:nvPr>
            <p:ph type="body" idx="1"/>
          </p:nvPr>
        </p:nvSpPr>
        <p:spPr/>
        <p:txBody>
          <a:bodyPr/>
          <a:lstStyle/>
          <a:p>
            <a:pPr>
              <a:buClrTx/>
            </a:pPr>
            <a:r>
              <a:rPr lang="en-GB" dirty="0" smtClean="0">
                <a:solidFill>
                  <a:schemeClr val="tx1"/>
                </a:solidFill>
              </a:rPr>
              <a:t>In many ways Christian ethics does not look at right and wrong actions, but at the sort of person Christians are called to become. </a:t>
            </a:r>
          </a:p>
          <a:p>
            <a:pPr>
              <a:buClrTx/>
            </a:pPr>
            <a:r>
              <a:rPr lang="en-GB" dirty="0" smtClean="0">
                <a:solidFill>
                  <a:schemeClr val="tx1"/>
                </a:solidFill>
              </a:rPr>
              <a:t>The Bible teaches that humans are created by God in his image and called to live free and responsible lives, but sin and ignorance have led us to misuse this freedom.</a:t>
            </a:r>
          </a:p>
          <a:p>
            <a:pPr>
              <a:buClrTx/>
            </a:pPr>
            <a:r>
              <a:rPr lang="en-GB" dirty="0" smtClean="0">
                <a:solidFill>
                  <a:schemeClr val="tx1"/>
                </a:solidFill>
              </a:rPr>
              <a:t>In many ways, therefore, Christian ethics has more in common with Virtue ethics than with any other ethical theory.</a:t>
            </a:r>
          </a:p>
        </p:txBody>
      </p:sp>
    </p:spTree>
    <p:extLst>
      <p:ext uri="{BB962C8B-B14F-4D97-AF65-F5344CB8AC3E}">
        <p14:creationId xmlns:p14="http://schemas.microsoft.com/office/powerpoint/2010/main" xmlns="" val="42828221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GB" dirty="0" smtClean="0"/>
              <a:t>Conscience</a:t>
            </a:r>
          </a:p>
        </p:txBody>
      </p:sp>
      <p:sp>
        <p:nvSpPr>
          <p:cNvPr id="12291" name="Content Placeholder 2"/>
          <p:cNvSpPr>
            <a:spLocks noGrp="1"/>
          </p:cNvSpPr>
          <p:nvPr>
            <p:ph idx="1"/>
          </p:nvPr>
        </p:nvSpPr>
        <p:spPr/>
        <p:txBody>
          <a:bodyPr/>
          <a:lstStyle/>
          <a:p>
            <a:pPr>
              <a:buClrTx/>
            </a:pPr>
            <a:r>
              <a:rPr lang="en-GB" sz="2200" dirty="0" smtClean="0">
                <a:solidFill>
                  <a:schemeClr val="tx1"/>
                </a:solidFill>
              </a:rPr>
              <a:t>In the New Testament Paul refers to conscience as the law written on the </a:t>
            </a:r>
            <a:r>
              <a:rPr lang="en-GB" sz="2200" smtClean="0">
                <a:solidFill>
                  <a:schemeClr val="tx1"/>
                </a:solidFill>
              </a:rPr>
              <a:t>heart </a:t>
            </a:r>
            <a:r>
              <a:rPr lang="en-GB" sz="2200" smtClean="0">
                <a:solidFill>
                  <a:schemeClr val="tx1"/>
                </a:solidFill>
              </a:rPr>
              <a:t>(II </a:t>
            </a:r>
            <a:r>
              <a:rPr lang="en-GB" sz="2200" dirty="0" smtClean="0">
                <a:solidFill>
                  <a:schemeClr val="tx1"/>
                </a:solidFill>
              </a:rPr>
              <a:t>Corinthians 1:12). </a:t>
            </a:r>
          </a:p>
          <a:p>
            <a:pPr>
              <a:buClrTx/>
            </a:pPr>
            <a:r>
              <a:rPr lang="en-GB" sz="2200" dirty="0" smtClean="0">
                <a:solidFill>
                  <a:schemeClr val="tx1"/>
                </a:solidFill>
              </a:rPr>
              <a:t>For Fletcher it is linked to the ideas of agape and </a:t>
            </a:r>
            <a:r>
              <a:rPr lang="en-GB" sz="2200" dirty="0" err="1" smtClean="0">
                <a:solidFill>
                  <a:schemeClr val="tx1"/>
                </a:solidFill>
              </a:rPr>
              <a:t>personalism</a:t>
            </a:r>
            <a:r>
              <a:rPr lang="en-GB" sz="2200" dirty="0" smtClean="0">
                <a:solidFill>
                  <a:schemeClr val="tx1"/>
                </a:solidFill>
              </a:rPr>
              <a:t>.</a:t>
            </a:r>
          </a:p>
          <a:p>
            <a:pPr>
              <a:buClrTx/>
            </a:pPr>
            <a:r>
              <a:rPr lang="en-GB" sz="2200" dirty="0" smtClean="0">
                <a:solidFill>
                  <a:schemeClr val="tx1"/>
                </a:solidFill>
              </a:rPr>
              <a:t>Fletcher, in saying that love justifies anything, is in fact stressing personal responsibility for decisions. This does not mean necessarily discarding all the ethical maxims of his community or heritage but being prepared to set them aside if love seems better served by doing so.</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GB" dirty="0" smtClean="0"/>
              <a:t>The Jewish roots of Christian ethics</a:t>
            </a:r>
            <a:endParaRPr lang="en-US" dirty="0" smtClean="0"/>
          </a:p>
        </p:txBody>
      </p:sp>
      <p:sp>
        <p:nvSpPr>
          <p:cNvPr id="6147" name="Rectangle 3"/>
          <p:cNvSpPr>
            <a:spLocks noGrp="1" noChangeArrowheads="1"/>
          </p:cNvSpPr>
          <p:nvPr>
            <p:ph type="body" idx="1"/>
          </p:nvPr>
        </p:nvSpPr>
        <p:spPr/>
        <p:txBody>
          <a:bodyPr/>
          <a:lstStyle/>
          <a:p>
            <a:pPr>
              <a:buClrTx/>
            </a:pPr>
            <a:r>
              <a:rPr lang="en-GB" sz="2200" dirty="0" smtClean="0">
                <a:solidFill>
                  <a:schemeClr val="tx1"/>
                </a:solidFill>
              </a:rPr>
              <a:t>The early Church brought into Christianity much that belonged to Judaism, and many today would still claim that we can obtain absolute moral rules from the Bible: the Ten Commandments are rules that must be followed without exception, and in the Bible we can find many acts such as homosexuality and divorce that are utterly condemned. </a:t>
            </a:r>
          </a:p>
          <a:p>
            <a:pPr>
              <a:buClrTx/>
            </a:pPr>
            <a:r>
              <a:rPr lang="en-GB" sz="2200" dirty="0" smtClean="0">
                <a:solidFill>
                  <a:schemeClr val="tx1"/>
                </a:solidFill>
              </a:rPr>
              <a:t>However, it is clear that Christianity left behind the Jewish ethic of law as a divine command made known in a comprehensive legal code and interpreted by lawyers into many ritual requirements and practices. </a:t>
            </a:r>
          </a:p>
        </p:txBody>
      </p:sp>
    </p:spTree>
    <p:extLst>
      <p:ext uri="{BB962C8B-B14F-4D97-AF65-F5344CB8AC3E}">
        <p14:creationId xmlns:p14="http://schemas.microsoft.com/office/powerpoint/2010/main" xmlns="" val="5200883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dirty="0" smtClean="0"/>
              <a:t>The Jewish roots of Christian ethics</a:t>
            </a:r>
            <a:endParaRPr lang="en-US" dirty="0" smtClean="0"/>
          </a:p>
        </p:txBody>
      </p:sp>
      <p:sp>
        <p:nvSpPr>
          <p:cNvPr id="7171" name="Rectangle 3"/>
          <p:cNvSpPr>
            <a:spLocks noGrp="1" noChangeArrowheads="1"/>
          </p:cNvSpPr>
          <p:nvPr>
            <p:ph type="body" idx="1"/>
          </p:nvPr>
        </p:nvSpPr>
        <p:spPr/>
        <p:txBody>
          <a:bodyPr/>
          <a:lstStyle/>
          <a:p>
            <a:pPr>
              <a:buClrTx/>
            </a:pPr>
            <a:r>
              <a:rPr lang="en-GB" dirty="0" smtClean="0">
                <a:solidFill>
                  <a:schemeClr val="tx1"/>
                </a:solidFill>
              </a:rPr>
              <a:t>Christians attempted to drop the legalism and keep the law, especially the Ten Commandments, which were seen as an important part of God’s revelation and good guidelines for human existence and human flourishing, in accordance with the human nature which they believe God gave to humanity. </a:t>
            </a:r>
          </a:p>
          <a:p>
            <a:pPr>
              <a:buClrTx/>
            </a:pPr>
            <a:r>
              <a:rPr lang="en-GB" dirty="0" smtClean="0">
                <a:solidFill>
                  <a:schemeClr val="tx1"/>
                </a:solidFill>
              </a:rPr>
              <a:t>Jewish ethical teaching, at its core, is based on relationships: our relationship with God and all our many and varied relationships with other people.</a:t>
            </a:r>
          </a:p>
        </p:txBody>
      </p:sp>
    </p:spTree>
    <p:extLst>
      <p:ext uri="{BB962C8B-B14F-4D97-AF65-F5344CB8AC3E}">
        <p14:creationId xmlns:p14="http://schemas.microsoft.com/office/powerpoint/2010/main" xmlns="" val="28513333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dirty="0" smtClean="0"/>
              <a:t>The basis of Christian ethics in the Bible</a:t>
            </a:r>
            <a:endParaRPr lang="en-US" dirty="0" smtClean="0"/>
          </a:p>
        </p:txBody>
      </p:sp>
      <p:sp>
        <p:nvSpPr>
          <p:cNvPr id="8195" name="Rectangle 3"/>
          <p:cNvSpPr>
            <a:spLocks noGrp="1" noChangeArrowheads="1"/>
          </p:cNvSpPr>
          <p:nvPr>
            <p:ph type="body" idx="1"/>
          </p:nvPr>
        </p:nvSpPr>
        <p:spPr/>
        <p:txBody>
          <a:bodyPr/>
          <a:lstStyle/>
          <a:p>
            <a:pPr>
              <a:buClrTx/>
            </a:pPr>
            <a:r>
              <a:rPr lang="en-GB" sz="2100" dirty="0" smtClean="0">
                <a:solidFill>
                  <a:schemeClr val="tx1"/>
                </a:solidFill>
              </a:rPr>
              <a:t>The use of the Bible, both the Old and New Testaments, in Christian ethics is not as straightforward as some would believe; some passages need careful exegesis which is beyond the scope of this book. </a:t>
            </a:r>
          </a:p>
          <a:p>
            <a:pPr>
              <a:buClrTx/>
            </a:pPr>
            <a:r>
              <a:rPr lang="en-GB" sz="2100" dirty="0" smtClean="0">
                <a:solidFill>
                  <a:schemeClr val="tx1"/>
                </a:solidFill>
              </a:rPr>
              <a:t>The Bible is a collection of writings put together over a long period of time and reflecting many different cultural contexts. </a:t>
            </a:r>
          </a:p>
          <a:p>
            <a:pPr>
              <a:buClrTx/>
            </a:pPr>
            <a:r>
              <a:rPr lang="en-GB" sz="2100" dirty="0" smtClean="0">
                <a:solidFill>
                  <a:schemeClr val="tx1"/>
                </a:solidFill>
              </a:rPr>
              <a:t>It is important that this fact is borne in mind and that its diversity is recognised. There is no biblical morality or even New Testament teaching that can be followed in every detail, as it all needs to be understood in its cultural context.</a:t>
            </a:r>
          </a:p>
        </p:txBody>
      </p:sp>
    </p:spTree>
    <p:extLst>
      <p:ext uri="{BB962C8B-B14F-4D97-AF65-F5344CB8AC3E}">
        <p14:creationId xmlns:p14="http://schemas.microsoft.com/office/powerpoint/2010/main" xmlns="" val="42834440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GB" dirty="0" smtClean="0"/>
              <a:t>The ethics of Jesus</a:t>
            </a:r>
            <a:endParaRPr lang="en-US" dirty="0" smtClean="0"/>
          </a:p>
        </p:txBody>
      </p:sp>
      <p:sp>
        <p:nvSpPr>
          <p:cNvPr id="9219" name="Rectangle 3"/>
          <p:cNvSpPr>
            <a:spLocks noGrp="1" noChangeArrowheads="1"/>
          </p:cNvSpPr>
          <p:nvPr>
            <p:ph type="body" idx="1"/>
          </p:nvPr>
        </p:nvSpPr>
        <p:spPr/>
        <p:txBody>
          <a:bodyPr/>
          <a:lstStyle/>
          <a:p>
            <a:pPr>
              <a:buClrTx/>
            </a:pPr>
            <a:r>
              <a:rPr lang="en-GB" dirty="0" smtClean="0">
                <a:solidFill>
                  <a:schemeClr val="tx1"/>
                </a:solidFill>
              </a:rPr>
              <a:t>Although Christian ethics carries with it the Ten Commandments, it is of a totally different </a:t>
            </a:r>
            <a:r>
              <a:rPr lang="en-GB" dirty="0" err="1" smtClean="0">
                <a:solidFill>
                  <a:schemeClr val="tx1"/>
                </a:solidFill>
              </a:rPr>
              <a:t>mindset</a:t>
            </a:r>
            <a:r>
              <a:rPr lang="en-GB" dirty="0" smtClean="0">
                <a:solidFill>
                  <a:schemeClr val="tx1"/>
                </a:solidFill>
              </a:rPr>
              <a:t> from a law-based ethic. </a:t>
            </a:r>
          </a:p>
          <a:p>
            <a:pPr>
              <a:buClrTx/>
            </a:pPr>
            <a:r>
              <a:rPr lang="en-GB" dirty="0" smtClean="0">
                <a:solidFill>
                  <a:schemeClr val="tx1"/>
                </a:solidFill>
              </a:rPr>
              <a:t>It was, from the beginning, attempting to reply to the philosophical questions of happiness and salvation.</a:t>
            </a:r>
          </a:p>
          <a:p>
            <a:pPr>
              <a:buClrTx/>
            </a:pPr>
            <a:r>
              <a:rPr lang="en-GB" dirty="0" smtClean="0">
                <a:solidFill>
                  <a:schemeClr val="tx1"/>
                </a:solidFill>
              </a:rPr>
              <a:t>Therefore the most concentrated body of ethical teaching in the Gospels, the Sermon on the Mount, begins with the Beatitudes.</a:t>
            </a:r>
            <a:endParaRPr lang="en-GB" sz="2800" dirty="0" smtClean="0">
              <a:solidFill>
                <a:schemeClr val="tx1"/>
              </a:solidFill>
            </a:endParaRPr>
          </a:p>
        </p:txBody>
      </p:sp>
    </p:spTree>
    <p:extLst>
      <p:ext uri="{BB962C8B-B14F-4D97-AF65-F5344CB8AC3E}">
        <p14:creationId xmlns:p14="http://schemas.microsoft.com/office/powerpoint/2010/main" xmlns="" val="14695055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GB" dirty="0" smtClean="0"/>
              <a:t>The ethics of Jesus</a:t>
            </a:r>
            <a:endParaRPr lang="en-US" dirty="0" smtClean="0"/>
          </a:p>
        </p:txBody>
      </p:sp>
      <p:sp>
        <p:nvSpPr>
          <p:cNvPr id="10243" name="Rectangle 3"/>
          <p:cNvSpPr>
            <a:spLocks noGrp="1" noChangeArrowheads="1"/>
          </p:cNvSpPr>
          <p:nvPr>
            <p:ph type="body" idx="1"/>
          </p:nvPr>
        </p:nvSpPr>
        <p:spPr/>
        <p:txBody>
          <a:bodyPr/>
          <a:lstStyle/>
          <a:p>
            <a:pPr>
              <a:buClrTx/>
            </a:pPr>
            <a:r>
              <a:rPr lang="en-GB" dirty="0" smtClean="0">
                <a:solidFill>
                  <a:schemeClr val="tx1"/>
                </a:solidFill>
              </a:rPr>
              <a:t>This idea of the special relationship with God is carried on in the idea of the </a:t>
            </a:r>
            <a:r>
              <a:rPr lang="en-GB" i="1" dirty="0" smtClean="0">
                <a:solidFill>
                  <a:schemeClr val="tx1"/>
                </a:solidFill>
              </a:rPr>
              <a:t>Kingdom of God</a:t>
            </a:r>
            <a:r>
              <a:rPr lang="en-GB" dirty="0" smtClean="0">
                <a:solidFill>
                  <a:schemeClr val="tx1"/>
                </a:solidFill>
              </a:rPr>
              <a:t>. </a:t>
            </a:r>
          </a:p>
          <a:p>
            <a:pPr>
              <a:buClrTx/>
            </a:pPr>
            <a:r>
              <a:rPr lang="en-GB" dirty="0" smtClean="0">
                <a:solidFill>
                  <a:schemeClr val="tx1"/>
                </a:solidFill>
              </a:rPr>
              <a:t>What the Kingdom of God actually means has been debated endlessly, but it seems to be a state which has arrived, but not yet – a little like a visitor who has arrived at a friend’s house and rung the doorbell, but the door has not yet been opened. </a:t>
            </a:r>
          </a:p>
          <a:p>
            <a:pPr>
              <a:buClrTx/>
            </a:pPr>
            <a:r>
              <a:rPr lang="en-GB" dirty="0" smtClean="0">
                <a:solidFill>
                  <a:schemeClr val="tx1"/>
                </a:solidFill>
              </a:rPr>
              <a:t>The problem is how this paradox is to be maintained as far as ethics is concerned. </a:t>
            </a:r>
          </a:p>
        </p:txBody>
      </p:sp>
    </p:spTree>
    <p:extLst>
      <p:ext uri="{BB962C8B-B14F-4D97-AF65-F5344CB8AC3E}">
        <p14:creationId xmlns:p14="http://schemas.microsoft.com/office/powerpoint/2010/main" xmlns="" val="8055222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dirty="0" smtClean="0"/>
              <a:t>The ethics of Jesus</a:t>
            </a:r>
            <a:endParaRPr lang="en-US" dirty="0" smtClean="0"/>
          </a:p>
        </p:txBody>
      </p:sp>
      <p:sp>
        <p:nvSpPr>
          <p:cNvPr id="11267" name="Rectangle 3"/>
          <p:cNvSpPr>
            <a:spLocks noGrp="1" noChangeArrowheads="1"/>
          </p:cNvSpPr>
          <p:nvPr>
            <p:ph type="body" idx="1"/>
          </p:nvPr>
        </p:nvSpPr>
        <p:spPr>
          <a:xfrm>
            <a:off x="406400" y="1484784"/>
            <a:ext cx="8205788" cy="4306416"/>
          </a:xfrm>
        </p:spPr>
        <p:txBody>
          <a:bodyPr/>
          <a:lstStyle/>
          <a:p>
            <a:pPr>
              <a:buClrTx/>
            </a:pPr>
            <a:r>
              <a:rPr lang="en-GB" dirty="0" smtClean="0">
                <a:solidFill>
                  <a:schemeClr val="tx1"/>
                </a:solidFill>
              </a:rPr>
              <a:t>Jesus’ ethics can be connected with the idea of the Kingdom of God only by seeing entry into the Kingdom as a result of responding to the appeal to the desire to be children of God; a joyful acceptance of forgiveness and a desire to do God’s will. </a:t>
            </a:r>
          </a:p>
          <a:p>
            <a:pPr>
              <a:buClrTx/>
            </a:pPr>
            <a:r>
              <a:rPr lang="en-GB" dirty="0" smtClean="0">
                <a:solidFill>
                  <a:schemeClr val="tx1"/>
                </a:solidFill>
              </a:rPr>
              <a:t>This is no blind obedience, nor is it a morality of law, command, duty and obligation; it is motivated not by the promise of reward in heaven or punishment in hell, but by a desire to follow God’s will – the love commandment.</a:t>
            </a:r>
            <a:endParaRPr lang="en-GB" sz="2800" dirty="0" smtClean="0">
              <a:solidFill>
                <a:schemeClr val="tx1"/>
              </a:solidFill>
            </a:endParaRPr>
          </a:p>
        </p:txBody>
      </p:sp>
    </p:spTree>
    <p:extLst>
      <p:ext uri="{BB962C8B-B14F-4D97-AF65-F5344CB8AC3E}">
        <p14:creationId xmlns:p14="http://schemas.microsoft.com/office/powerpoint/2010/main" xmlns="" val="6931693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fontScheme name="Office Them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138</TotalTime>
  <Words>2278</Words>
  <Application>Microsoft Office PowerPoint</Application>
  <PresentationFormat>On-screen Show (4:3)</PresentationFormat>
  <Paragraphs>116</Paragraphs>
  <Slides>30</Slides>
  <Notes>1</Notes>
  <HiddenSlides>0</HiddenSlides>
  <MMClips>0</MMClips>
  <ScaleCrop>false</ScaleCrop>
  <HeadingPairs>
    <vt:vector size="4" baseType="variant">
      <vt:variant>
        <vt:lpstr>Theme</vt:lpstr>
      </vt:variant>
      <vt:variant>
        <vt:i4>2</vt:i4>
      </vt:variant>
      <vt:variant>
        <vt:lpstr>Slide Titles</vt:lpstr>
      </vt:variant>
      <vt:variant>
        <vt:i4>30</vt:i4>
      </vt:variant>
    </vt:vector>
  </HeadingPairs>
  <TitlesOfParts>
    <vt:vector size="32" baseType="lpstr">
      <vt:lpstr>Office Theme</vt:lpstr>
      <vt:lpstr>1_Office Theme</vt:lpstr>
      <vt:lpstr>6. Christian Ethics</vt:lpstr>
      <vt:lpstr>How do Christians make ethical decisions?</vt:lpstr>
      <vt:lpstr>How do Christians make ethical decisions?</vt:lpstr>
      <vt:lpstr>The Jewish roots of Christian ethics</vt:lpstr>
      <vt:lpstr>The Jewish roots of Christian ethics</vt:lpstr>
      <vt:lpstr>The basis of Christian ethics in the Bible</vt:lpstr>
      <vt:lpstr>The ethics of Jesus</vt:lpstr>
      <vt:lpstr>The ethics of Jesus</vt:lpstr>
      <vt:lpstr>The ethics of Jesus</vt:lpstr>
      <vt:lpstr>The ethics of Paul</vt:lpstr>
      <vt:lpstr>The ethics of Paul</vt:lpstr>
      <vt:lpstr>The ethics of Paul</vt:lpstr>
      <vt:lpstr>Love</vt:lpstr>
      <vt:lpstr>Authority and tradition in Christian ethics</vt:lpstr>
      <vt:lpstr>Divine Command theory</vt:lpstr>
      <vt:lpstr>Divine Command theory</vt:lpstr>
      <vt:lpstr>Divine Command theory</vt:lpstr>
      <vt:lpstr>Euthyphro Dilemma</vt:lpstr>
      <vt:lpstr>Natural Law</vt:lpstr>
      <vt:lpstr>Conscience</vt:lpstr>
      <vt:lpstr>Natural Moral Law</vt:lpstr>
      <vt:lpstr>Situation ethics</vt:lpstr>
      <vt:lpstr>Joseph Fletcher</vt:lpstr>
      <vt:lpstr>Joseph Fletcher</vt:lpstr>
      <vt:lpstr>Joseph Fletcher</vt:lpstr>
      <vt:lpstr>Joseph Fletcher</vt:lpstr>
      <vt:lpstr>Four working presumptions</vt:lpstr>
      <vt:lpstr>Six fundamental principles</vt:lpstr>
      <vt:lpstr>Christianity and Situation ethics</vt:lpstr>
      <vt:lpstr>Conscience</vt:lpstr>
    </vt:vector>
  </TitlesOfParts>
  <Company>뿿지뿿줠ԛ僐Ȱ窌ֽ酰</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Green</dc:creator>
  <cp:lastModifiedBy>CallanderA</cp:lastModifiedBy>
  <cp:revision>40</cp:revision>
  <dcterms:created xsi:type="dcterms:W3CDTF">2007-02-05T11:11:58Z</dcterms:created>
  <dcterms:modified xsi:type="dcterms:W3CDTF">2014-05-23T08:56:18Z</dcterms:modified>
</cp:coreProperties>
</file>