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46" r:id="rId2"/>
  </p:sldMasterIdLst>
  <p:notesMasterIdLst>
    <p:notesMasterId r:id="rId29"/>
  </p:notesMasterIdLst>
  <p:sldIdLst>
    <p:sldId id="256" r:id="rId3"/>
    <p:sldId id="266" r:id="rId4"/>
    <p:sldId id="288" r:id="rId5"/>
    <p:sldId id="309" r:id="rId6"/>
    <p:sldId id="289" r:id="rId7"/>
    <p:sldId id="310" r:id="rId8"/>
    <p:sldId id="268" r:id="rId9"/>
    <p:sldId id="269" r:id="rId10"/>
    <p:sldId id="303" r:id="rId11"/>
    <p:sldId id="285" r:id="rId12"/>
    <p:sldId id="304" r:id="rId13"/>
    <p:sldId id="305" r:id="rId14"/>
    <p:sldId id="306" r:id="rId15"/>
    <p:sldId id="270" r:id="rId16"/>
    <p:sldId id="307" r:id="rId17"/>
    <p:sldId id="290" r:id="rId18"/>
    <p:sldId id="308" r:id="rId19"/>
    <p:sldId id="312" r:id="rId20"/>
    <p:sldId id="311" r:id="rId21"/>
    <p:sldId id="313" r:id="rId22"/>
    <p:sldId id="314" r:id="rId23"/>
    <p:sldId id="315" r:id="rId24"/>
    <p:sldId id="316" r:id="rId25"/>
    <p:sldId id="317" r:id="rId26"/>
    <p:sldId id="318" r:id="rId27"/>
    <p:sldId id="319" r:id="rId28"/>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E1C34"/>
    <a:srgbClr val="FF5C00"/>
    <a:srgbClr val="6E20A0"/>
    <a:srgbClr val="00533E"/>
    <a:srgbClr val="11147D"/>
    <a:srgbClr val="BBC7E1"/>
    <a:srgbClr val="009530"/>
    <a:srgbClr val="3E7AB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27" autoAdjust="0"/>
    <p:restoredTop sz="85198" autoAdjust="0"/>
  </p:normalViewPr>
  <p:slideViewPr>
    <p:cSldViewPr>
      <p:cViewPr>
        <p:scale>
          <a:sx n="100" d="100"/>
          <a:sy n="100" d="100"/>
        </p:scale>
        <p:origin x="-588" y="1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ADAB0AE-3C2C-495D-A067-9C3E5B3E8968}" type="slidenum">
              <a:rPr lang="en-GB"/>
              <a:pPr/>
              <a:t>‹#›</a:t>
            </a:fld>
            <a:endParaRPr lang="en-GB"/>
          </a:p>
        </p:txBody>
      </p:sp>
    </p:spTree>
    <p:extLst>
      <p:ext uri="{BB962C8B-B14F-4D97-AF65-F5344CB8AC3E}">
        <p14:creationId xmlns="" xmlns:p14="http://schemas.microsoft.com/office/powerpoint/2010/main" val="13535569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45DDAA2D-D6FD-479C-A703-AF92D9717A85}" type="slidenum">
              <a:rPr lang="en-GB" sz="1200"/>
              <a:pPr/>
              <a:t>1</a:t>
            </a:fld>
            <a:endParaRPr lang="en-GB" sz="120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 xmlns:p14="http://schemas.microsoft.com/office/powerpoint/2010/main" val="2632794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ADAB0AE-3C2C-495D-A067-9C3E5B3E8968}" type="slidenum">
              <a:rPr lang="en-GB" smtClean="0"/>
              <a:pPr/>
              <a:t>8</a:t>
            </a:fld>
            <a:endParaRPr lang="en-GB"/>
          </a:p>
        </p:txBody>
      </p:sp>
    </p:spTree>
    <p:extLst>
      <p:ext uri="{BB962C8B-B14F-4D97-AF65-F5344CB8AC3E}">
        <p14:creationId xmlns="" xmlns:p14="http://schemas.microsoft.com/office/powerpoint/2010/main" val="8054344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9600" y="5789613"/>
            <a:ext cx="2819400" cy="242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3400" y="990600"/>
            <a:ext cx="3352800" cy="941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 xmlns:p14="http://schemas.microsoft.com/office/powerpoint/2010/main" val="2916341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8799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8877208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2053535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354842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37821861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33973159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1964540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28222520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23232627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3740794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260571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10200023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25789148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282DB2B-2E3D-4872-A546-FE74D76E607E}"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16248036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 xmlns:p14="http://schemas.microsoft.com/office/powerpoint/2010/main" val="2916341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759679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131490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800564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1857522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793341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41197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989582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533400" y="5938838"/>
            <a:ext cx="22860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5"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82DB2B-2E3D-4872-A546-FE74D76E607E}" type="datetimeFigureOut">
              <a:rPr lang="en-GB" smtClean="0"/>
              <a:pPr/>
              <a:t>03/06/2014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7FFB9-660E-41C6-BC02-0DBFA68D1FE6}" type="slidenum">
              <a:rPr lang="en-GB" smtClean="0"/>
              <a:pPr/>
              <a:t>‹#›</a:t>
            </a:fld>
            <a:endParaRPr lang="en-GB"/>
          </a:p>
        </p:txBody>
      </p:sp>
    </p:spTree>
    <p:extLst>
      <p:ext uri="{BB962C8B-B14F-4D97-AF65-F5344CB8AC3E}">
        <p14:creationId xmlns="" xmlns:p14="http://schemas.microsoft.com/office/powerpoint/2010/main" val="1195824767"/>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514600"/>
            <a:ext cx="8663880" cy="971550"/>
          </a:xfrm>
        </p:spPr>
        <p:txBody>
          <a:bodyPr/>
          <a:lstStyle/>
          <a:p>
            <a:pPr marL="0" indent="0"/>
            <a:r>
              <a:rPr lang="en-GB" sz="5400" dirty="0" smtClean="0"/>
              <a:t>4. Kant</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smtClean="0"/>
              <a:t>Kant</a:t>
            </a:r>
          </a:p>
        </p:txBody>
      </p:sp>
      <p:pic>
        <p:nvPicPr>
          <p:cNvPr id="1026" name="Picture 2" descr="P:\Frontlist Production Teams\Humanities\Live Projects\Anna\OCR Religious Ethics 3e\WEBSITE MATERIAL\OCR Jpeg files\OCR Religious 04.02.jpg"/>
          <p:cNvPicPr>
            <a:picLocks noChangeAspect="1" noChangeArrowheads="1"/>
          </p:cNvPicPr>
          <p:nvPr/>
        </p:nvPicPr>
        <p:blipFill>
          <a:blip r:embed="rId2" cstate="print"/>
          <a:srcRect/>
          <a:stretch>
            <a:fillRect/>
          </a:stretch>
        </p:blipFill>
        <p:spPr bwMode="auto">
          <a:xfrm>
            <a:off x="2555776" y="1124744"/>
            <a:ext cx="1482608" cy="341244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dirty="0" smtClean="0"/>
              <a:t>The hypothetical </a:t>
            </a:r>
            <a:r>
              <a:rPr lang="en-GB" dirty="0"/>
              <a:t>i</a:t>
            </a:r>
            <a:r>
              <a:rPr lang="en-GB" dirty="0" smtClean="0"/>
              <a:t>mperative</a:t>
            </a:r>
          </a:p>
        </p:txBody>
      </p:sp>
      <p:sp>
        <p:nvSpPr>
          <p:cNvPr id="13315" name="Content Placeholder 1"/>
          <p:cNvSpPr>
            <a:spLocks noGrp="1"/>
          </p:cNvSpPr>
          <p:nvPr>
            <p:ph idx="1"/>
          </p:nvPr>
        </p:nvSpPr>
        <p:spPr/>
        <p:txBody>
          <a:bodyPr/>
          <a:lstStyle/>
          <a:p>
            <a:pPr>
              <a:buClrTx/>
            </a:pPr>
            <a:r>
              <a:rPr lang="en-GB" sz="2800" dirty="0" smtClean="0">
                <a:solidFill>
                  <a:schemeClr val="tx1"/>
                </a:solidFill>
              </a:rPr>
              <a:t>Hypothetical imperatives are not moral commands to the will, as they do not apply to everyone. You need to obey them only if you want to achieve a certain ‘goal’ – that is why a hypothetical imperative always begins with the word ‘if’.</a:t>
            </a:r>
          </a:p>
          <a:p>
            <a:pPr>
              <a:buClrTx/>
            </a:pPr>
            <a:r>
              <a:rPr lang="en-GB" sz="2800" dirty="0" smtClean="0">
                <a:solidFill>
                  <a:schemeClr val="tx1"/>
                </a:solidFill>
              </a:rPr>
              <a:t>For example: if I want to lose weight I ought to go on a diet and exercise more.</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dirty="0" smtClean="0"/>
              <a:t>The categorical </a:t>
            </a:r>
            <a:r>
              <a:rPr lang="en-GB" dirty="0"/>
              <a:t>i</a:t>
            </a:r>
            <a:r>
              <a:rPr lang="en-GB" dirty="0" smtClean="0"/>
              <a:t>mperative</a:t>
            </a:r>
          </a:p>
        </p:txBody>
      </p:sp>
      <p:sp>
        <p:nvSpPr>
          <p:cNvPr id="14339" name="Content Placeholder 1"/>
          <p:cNvSpPr>
            <a:spLocks noGrp="1"/>
          </p:cNvSpPr>
          <p:nvPr>
            <p:ph idx="1"/>
          </p:nvPr>
        </p:nvSpPr>
        <p:spPr/>
        <p:txBody>
          <a:bodyPr/>
          <a:lstStyle/>
          <a:p>
            <a:pPr>
              <a:buClrTx/>
            </a:pPr>
            <a:r>
              <a:rPr lang="en-GB" sz="2800" dirty="0" smtClean="0">
                <a:solidFill>
                  <a:schemeClr val="tx1"/>
                </a:solidFill>
              </a:rPr>
              <a:t>Categorical imperatives are moral commands and do not begin with an ‘if’, as they tell everyone what to do and do not depend on anything, especially desires or goals. </a:t>
            </a:r>
          </a:p>
          <a:p>
            <a:pPr>
              <a:buClrTx/>
            </a:pPr>
            <a:r>
              <a:rPr lang="en-GB" sz="2800" dirty="0" smtClean="0">
                <a:solidFill>
                  <a:schemeClr val="tx1"/>
                </a:solidFill>
              </a:rPr>
              <a:t>According to Kant these categorical imperatives apply to everyone because they are based on an objective a priori law of reason.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dirty="0" smtClean="0"/>
              <a:t>First formulation</a:t>
            </a:r>
          </a:p>
        </p:txBody>
      </p:sp>
      <p:sp>
        <p:nvSpPr>
          <p:cNvPr id="15363" name="Content Placeholder 1"/>
          <p:cNvSpPr>
            <a:spLocks noGrp="1"/>
          </p:cNvSpPr>
          <p:nvPr>
            <p:ph idx="1"/>
          </p:nvPr>
        </p:nvSpPr>
        <p:spPr>
          <a:xfrm>
            <a:off x="406400" y="1340768"/>
            <a:ext cx="8205788" cy="4450432"/>
          </a:xfrm>
        </p:spPr>
        <p:txBody>
          <a:bodyPr/>
          <a:lstStyle/>
          <a:p>
            <a:pPr>
              <a:buClrTx/>
            </a:pPr>
            <a:r>
              <a:rPr lang="en-GB" sz="2800" dirty="0" smtClean="0">
                <a:solidFill>
                  <a:schemeClr val="tx1"/>
                </a:solidFill>
              </a:rPr>
              <a:t>Act only according to that maxim whereby you can at the same time will that it should become a universal law. </a:t>
            </a:r>
          </a:p>
          <a:p>
            <a:pPr>
              <a:buClrTx/>
            </a:pPr>
            <a:r>
              <a:rPr lang="en-GB" sz="2800" dirty="0" smtClean="0">
                <a:solidFill>
                  <a:schemeClr val="tx1"/>
                </a:solidFill>
              </a:rPr>
              <a:t>Kant calls this the Formula of the Law of Nature. </a:t>
            </a:r>
          </a:p>
          <a:p>
            <a:pPr>
              <a:buClrTx/>
            </a:pPr>
            <a:r>
              <a:rPr lang="en-GB" sz="2800" dirty="0" smtClean="0">
                <a:solidFill>
                  <a:schemeClr val="tx1"/>
                </a:solidFill>
              </a:rPr>
              <a:t>This first formulation of the categorical imperative asks everyone to universalise their principles or maxims without contradiction.</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dirty="0" smtClean="0"/>
              <a:t>Second formulation</a:t>
            </a:r>
          </a:p>
        </p:txBody>
      </p:sp>
      <p:sp>
        <p:nvSpPr>
          <p:cNvPr id="16387" name="Content Placeholder 2"/>
          <p:cNvSpPr>
            <a:spLocks noGrp="1"/>
          </p:cNvSpPr>
          <p:nvPr>
            <p:ph idx="1"/>
          </p:nvPr>
        </p:nvSpPr>
        <p:spPr/>
        <p:txBody>
          <a:bodyPr/>
          <a:lstStyle/>
          <a:p>
            <a:pPr>
              <a:buClrTx/>
            </a:pPr>
            <a:r>
              <a:rPr lang="en-GB" sz="2800" dirty="0" smtClean="0">
                <a:solidFill>
                  <a:schemeClr val="tx1"/>
                </a:solidFill>
              </a:rPr>
              <a:t>So act as to treat humanity, whether in your own person or in that of any other, never solely as a means but always as an end. </a:t>
            </a:r>
          </a:p>
          <a:p>
            <a:pPr>
              <a:buClrTx/>
            </a:pPr>
            <a:r>
              <a:rPr lang="en-GB" sz="2800" dirty="0" smtClean="0">
                <a:solidFill>
                  <a:schemeClr val="tx1"/>
                </a:solidFill>
              </a:rPr>
              <a:t>Kant calls this the Formula of End in Itself. </a:t>
            </a:r>
          </a:p>
          <a:p>
            <a:pPr>
              <a:buClrTx/>
            </a:pPr>
            <a:r>
              <a:rPr lang="en-GB" sz="2800" dirty="0" smtClean="0">
                <a:solidFill>
                  <a:schemeClr val="tx1"/>
                </a:solidFill>
              </a:rPr>
              <a:t>He means that we should not exploit others or treat them as things to achieve an end, as they are as rational as we are.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dirty="0" smtClean="0"/>
              <a:t>Third formulation</a:t>
            </a:r>
          </a:p>
        </p:txBody>
      </p:sp>
      <p:sp>
        <p:nvSpPr>
          <p:cNvPr id="17411" name="Content Placeholder 2"/>
          <p:cNvSpPr>
            <a:spLocks noGrp="1"/>
          </p:cNvSpPr>
          <p:nvPr>
            <p:ph idx="1"/>
          </p:nvPr>
        </p:nvSpPr>
        <p:spPr/>
        <p:txBody>
          <a:bodyPr/>
          <a:lstStyle/>
          <a:p>
            <a:pPr>
              <a:buClrTx/>
            </a:pPr>
            <a:r>
              <a:rPr lang="en-GB" sz="2600" dirty="0" smtClean="0">
                <a:solidFill>
                  <a:schemeClr val="tx1"/>
                </a:solidFill>
              </a:rPr>
              <a:t>Act as if a legislating member in the universal Kingdom of Ends. This Kant calls the Formula of a Kingdom of Ends. </a:t>
            </a:r>
          </a:p>
          <a:p>
            <a:pPr>
              <a:buClrTx/>
            </a:pPr>
            <a:r>
              <a:rPr lang="en-GB" sz="2600" dirty="0" smtClean="0">
                <a:solidFill>
                  <a:schemeClr val="tx1"/>
                </a:solidFill>
              </a:rPr>
              <a:t>Everyone should act as if every other person was an ‘end’ – a free, autonomous agent. </a:t>
            </a:r>
          </a:p>
          <a:p>
            <a:pPr>
              <a:buClrTx/>
            </a:pPr>
            <a:r>
              <a:rPr lang="en-GB" sz="2600" dirty="0" smtClean="0">
                <a:solidFill>
                  <a:schemeClr val="tx1"/>
                </a:solidFill>
              </a:rPr>
              <a:t>Kant believed that each person is autonomous and moral judgements should not be based on any empirical consideration about human nature, human flourishing or human destiny.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dirty="0" smtClean="0"/>
              <a:t>The categorical </a:t>
            </a:r>
            <a:r>
              <a:rPr lang="en-GB" dirty="0"/>
              <a:t>i</a:t>
            </a:r>
            <a:r>
              <a:rPr lang="en-GB" dirty="0" smtClean="0"/>
              <a:t>mperative</a:t>
            </a:r>
          </a:p>
        </p:txBody>
      </p:sp>
      <p:pic>
        <p:nvPicPr>
          <p:cNvPr id="2050" name="Picture 2" descr="P:\Frontlist Production Teams\Humanities\Live Projects\Anna\OCR Religious Ethics 3e\WEBSITE MATERIAL\OCR Jpeg files\OCR Religious 04.03.jpg"/>
          <p:cNvPicPr>
            <a:picLocks noChangeAspect="1" noChangeArrowheads="1"/>
          </p:cNvPicPr>
          <p:nvPr/>
        </p:nvPicPr>
        <p:blipFill>
          <a:blip r:embed="rId2" cstate="print"/>
          <a:srcRect/>
          <a:stretch>
            <a:fillRect/>
          </a:stretch>
        </p:blipFill>
        <p:spPr bwMode="auto">
          <a:xfrm>
            <a:off x="1331630" y="2060845"/>
            <a:ext cx="6229289" cy="220178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52400" y="304800"/>
            <a:ext cx="7587952" cy="1066800"/>
          </a:xfrm>
        </p:spPr>
        <p:txBody>
          <a:bodyPr/>
          <a:lstStyle/>
          <a:p>
            <a:r>
              <a:rPr lang="en-GB" dirty="0" smtClean="0"/>
              <a:t>The Three Postulates of Practical Reason</a:t>
            </a:r>
          </a:p>
        </p:txBody>
      </p:sp>
      <p:sp>
        <p:nvSpPr>
          <p:cNvPr id="19459" name="Content Placeholder 2"/>
          <p:cNvSpPr>
            <a:spLocks noGrp="1"/>
          </p:cNvSpPr>
          <p:nvPr>
            <p:ph idx="1"/>
          </p:nvPr>
        </p:nvSpPr>
        <p:spPr>
          <a:xfrm>
            <a:off x="406400" y="1844824"/>
            <a:ext cx="8205788" cy="3946376"/>
          </a:xfrm>
        </p:spPr>
        <p:txBody>
          <a:bodyPr/>
          <a:lstStyle/>
          <a:p>
            <a:pPr>
              <a:buClrTx/>
            </a:pPr>
            <a:r>
              <a:rPr lang="en-GB" sz="2600" dirty="0" smtClean="0">
                <a:solidFill>
                  <a:schemeClr val="tx1"/>
                </a:solidFill>
              </a:rPr>
              <a:t>Kant’s theory of ethics seems to grant freedom to do anything that can be consistently universalised. </a:t>
            </a:r>
          </a:p>
          <a:p>
            <a:pPr>
              <a:buClrTx/>
            </a:pPr>
            <a:r>
              <a:rPr lang="en-GB" sz="2600" dirty="0" smtClean="0">
                <a:solidFill>
                  <a:schemeClr val="tx1"/>
                </a:solidFill>
              </a:rPr>
              <a:t>This morality sets limits but does not give direct guidance; </a:t>
            </a:r>
          </a:p>
          <a:p>
            <a:pPr>
              <a:buClrTx/>
            </a:pPr>
            <a:r>
              <a:rPr lang="en-GB" sz="2600" dirty="0" smtClean="0">
                <a:solidFill>
                  <a:schemeClr val="tx1"/>
                </a:solidFill>
              </a:rPr>
              <a:t>therefore, in order for it to make sense Kant has to postulate the existence of </a:t>
            </a:r>
            <a:r>
              <a:rPr lang="en-GB" sz="2600" i="1" dirty="0" smtClean="0">
                <a:solidFill>
                  <a:schemeClr val="tx1"/>
                </a:solidFill>
              </a:rPr>
              <a:t>God</a:t>
            </a:r>
            <a:r>
              <a:rPr lang="en-GB" sz="2600" dirty="0" smtClean="0">
                <a:solidFill>
                  <a:schemeClr val="tx1"/>
                </a:solidFill>
              </a:rPr>
              <a:t>, </a:t>
            </a:r>
            <a:r>
              <a:rPr lang="en-GB" sz="2600" i="1" dirty="0" smtClean="0">
                <a:solidFill>
                  <a:schemeClr val="tx1"/>
                </a:solidFill>
              </a:rPr>
              <a:t>freedom</a:t>
            </a:r>
            <a:r>
              <a:rPr lang="en-GB" sz="2600" dirty="0" smtClean="0">
                <a:solidFill>
                  <a:schemeClr val="tx1"/>
                </a:solidFill>
              </a:rPr>
              <a:t> and </a:t>
            </a:r>
            <a:r>
              <a:rPr lang="en-GB" sz="2600" i="1" dirty="0" smtClean="0">
                <a:solidFill>
                  <a:schemeClr val="tx1"/>
                </a:solidFill>
              </a:rPr>
              <a:t>immortality</a:t>
            </a:r>
            <a:r>
              <a:rPr lang="en-GB" sz="2600" dirty="0" smtClean="0">
                <a:solidFill>
                  <a:schemeClr val="tx1"/>
                </a:solidFill>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t>Strengths of Kant’s theory of ethics</a:t>
            </a:r>
          </a:p>
        </p:txBody>
      </p:sp>
      <p:sp>
        <p:nvSpPr>
          <p:cNvPr id="20483" name="Content Placeholder 2"/>
          <p:cNvSpPr>
            <a:spLocks noGrp="1"/>
          </p:cNvSpPr>
          <p:nvPr>
            <p:ph idx="1"/>
          </p:nvPr>
        </p:nvSpPr>
        <p:spPr>
          <a:xfrm>
            <a:off x="406400" y="1412776"/>
            <a:ext cx="8270056" cy="4378424"/>
          </a:xfrm>
        </p:spPr>
        <p:txBody>
          <a:bodyPr/>
          <a:lstStyle/>
          <a:p>
            <a:pPr>
              <a:buClrTx/>
            </a:pPr>
            <a:r>
              <a:rPr lang="en-GB" dirty="0" smtClean="0">
                <a:solidFill>
                  <a:schemeClr val="tx1"/>
                </a:solidFill>
              </a:rPr>
              <a:t>Kant’s morality is very straightforward and based on reason.</a:t>
            </a:r>
          </a:p>
          <a:p>
            <a:pPr>
              <a:buClrTx/>
            </a:pPr>
            <a:r>
              <a:rPr lang="en-GB" dirty="0" smtClean="0">
                <a:solidFill>
                  <a:schemeClr val="tx1"/>
                </a:solidFill>
              </a:rPr>
              <a:t>There are clear criteria to assess what is moral.</a:t>
            </a:r>
          </a:p>
          <a:p>
            <a:pPr>
              <a:buClrTx/>
            </a:pPr>
            <a:r>
              <a:rPr lang="en-GB" dirty="0" smtClean="0">
                <a:solidFill>
                  <a:schemeClr val="tx1"/>
                </a:solidFill>
              </a:rPr>
              <a:t>The moral value of an action comes from the action itself.</a:t>
            </a:r>
          </a:p>
          <a:p>
            <a:pPr>
              <a:buClrTx/>
            </a:pPr>
            <a:r>
              <a:rPr lang="en-GB" dirty="0" smtClean="0">
                <a:solidFill>
                  <a:schemeClr val="tx1"/>
                </a:solidFill>
              </a:rPr>
              <a:t>Kant’s categorical imperative gives us rules that apply to everyone and command us to respect human life.</a:t>
            </a:r>
          </a:p>
          <a:p>
            <a:pPr>
              <a:buClrTx/>
            </a:pPr>
            <a:r>
              <a:rPr lang="en-GB" dirty="0" smtClean="0">
                <a:solidFill>
                  <a:schemeClr val="tx1"/>
                </a:solidFill>
              </a:rPr>
              <a:t>It makes clear that morality is about doing one’s duty and not just following feelings or inclinations.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dirty="0" smtClean="0"/>
              <a:t>Strengths of Kant’s theory of ethics</a:t>
            </a:r>
          </a:p>
        </p:txBody>
      </p:sp>
      <p:sp>
        <p:nvSpPr>
          <p:cNvPr id="21507" name="Content Placeholder 2"/>
          <p:cNvSpPr>
            <a:spLocks noGrp="1"/>
          </p:cNvSpPr>
          <p:nvPr>
            <p:ph idx="1"/>
          </p:nvPr>
        </p:nvSpPr>
        <p:spPr>
          <a:xfrm>
            <a:off x="406400" y="1340768"/>
            <a:ext cx="8270056" cy="4450432"/>
          </a:xfrm>
        </p:spPr>
        <p:txBody>
          <a:bodyPr/>
          <a:lstStyle/>
          <a:p>
            <a:pPr>
              <a:buClrTx/>
            </a:pPr>
            <a:r>
              <a:rPr lang="en-GB" dirty="0" smtClean="0">
                <a:solidFill>
                  <a:schemeClr val="tx1"/>
                </a:solidFill>
              </a:rPr>
              <a:t>This means that we cannot assume that what is good for us is morally good and so good for everyone else.</a:t>
            </a:r>
          </a:p>
          <a:p>
            <a:pPr>
              <a:buClrTx/>
            </a:pPr>
            <a:r>
              <a:rPr lang="en-GB" dirty="0" smtClean="0">
                <a:solidFill>
                  <a:schemeClr val="tx1"/>
                </a:solidFill>
              </a:rPr>
              <a:t>This is Kant’s equivalent of the Golden Rule of Christian ethics.</a:t>
            </a:r>
          </a:p>
          <a:p>
            <a:pPr>
              <a:buClrTx/>
            </a:pPr>
            <a:r>
              <a:rPr lang="en-GB" dirty="0" smtClean="0">
                <a:solidFill>
                  <a:schemeClr val="tx1"/>
                </a:solidFill>
              </a:rPr>
              <a:t>It aims to treat everyone fairly and justly and so corrects the Utilitarian assumption that the minority can suffer so long as the majority are happy.</a:t>
            </a:r>
          </a:p>
          <a:p>
            <a:pPr>
              <a:buClrTx/>
            </a:pPr>
            <a:r>
              <a:rPr lang="en-GB" dirty="0" smtClean="0">
                <a:solidFill>
                  <a:schemeClr val="tx1"/>
                </a:solidFill>
              </a:rPr>
              <a:t>Kant sees humans as being of intrinsic worth and dignity as they are rational creatures.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dirty="0" smtClean="0"/>
              <a:t>Issues</a:t>
            </a:r>
            <a:endParaRPr lang="en-US" dirty="0" smtClean="0"/>
          </a:p>
        </p:txBody>
      </p:sp>
      <p:sp>
        <p:nvSpPr>
          <p:cNvPr id="4099" name="Rectangle 3"/>
          <p:cNvSpPr>
            <a:spLocks noGrp="1" noChangeArrowheads="1"/>
          </p:cNvSpPr>
          <p:nvPr>
            <p:ph type="body" idx="1"/>
          </p:nvPr>
        </p:nvSpPr>
        <p:spPr>
          <a:xfrm>
            <a:off x="406400" y="1557338"/>
            <a:ext cx="8205788" cy="4103910"/>
          </a:xfrm>
        </p:spPr>
        <p:txBody>
          <a:bodyPr/>
          <a:lstStyle/>
          <a:p>
            <a:pPr>
              <a:buClrTx/>
            </a:pPr>
            <a:r>
              <a:rPr lang="en-GB" sz="3200" dirty="0" smtClean="0">
                <a:solidFill>
                  <a:schemeClr val="tx1"/>
                </a:solidFill>
              </a:rPr>
              <a:t>Can reason be the basis of a successful ethical system?</a:t>
            </a:r>
          </a:p>
          <a:p>
            <a:pPr>
              <a:buClrTx/>
            </a:pPr>
            <a:r>
              <a:rPr lang="en-GB" sz="3200" dirty="0" smtClean="0">
                <a:solidFill>
                  <a:schemeClr val="tx1"/>
                </a:solidFill>
              </a:rPr>
              <a:t>What are the strengths and weaknesses of Kant’s ideas as an ethical system?</a:t>
            </a:r>
          </a:p>
          <a:p>
            <a:pPr>
              <a:buClrTx/>
            </a:pPr>
            <a:r>
              <a:rPr lang="en-GB" sz="3200" dirty="0" smtClean="0">
                <a:solidFill>
                  <a:schemeClr val="tx1"/>
                </a:solidFill>
              </a:rPr>
              <a:t>How important is duty in Kant’s ethics?</a:t>
            </a:r>
            <a:endParaRPr lang="en-US" sz="3200"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52400" y="304800"/>
            <a:ext cx="6795864" cy="1066800"/>
          </a:xfrm>
        </p:spPr>
        <p:txBody>
          <a:bodyPr/>
          <a:lstStyle/>
          <a:p>
            <a:r>
              <a:rPr lang="en-GB" dirty="0" smtClean="0"/>
              <a:t>Weaknesses of Kant’s theory of ethics</a:t>
            </a:r>
          </a:p>
        </p:txBody>
      </p:sp>
      <p:sp>
        <p:nvSpPr>
          <p:cNvPr id="22531" name="Content Placeholder 2"/>
          <p:cNvSpPr>
            <a:spLocks noGrp="1"/>
          </p:cNvSpPr>
          <p:nvPr>
            <p:ph idx="1"/>
          </p:nvPr>
        </p:nvSpPr>
        <p:spPr>
          <a:xfrm>
            <a:off x="406400" y="1557338"/>
            <a:ext cx="8270056" cy="4233862"/>
          </a:xfrm>
        </p:spPr>
        <p:txBody>
          <a:bodyPr/>
          <a:lstStyle/>
          <a:p>
            <a:pPr>
              <a:buClrTx/>
            </a:pPr>
            <a:r>
              <a:rPr lang="en-GB" dirty="0" smtClean="0">
                <a:solidFill>
                  <a:schemeClr val="tx1"/>
                </a:solidFill>
              </a:rPr>
              <a:t>Kant’s theory is abstract and not always easily applied to moral situations – it tells you what </a:t>
            </a:r>
            <a:r>
              <a:rPr lang="en-GB" i="1" dirty="0" smtClean="0">
                <a:solidFill>
                  <a:schemeClr val="tx1"/>
                </a:solidFill>
              </a:rPr>
              <a:t>types </a:t>
            </a:r>
            <a:r>
              <a:rPr lang="en-GB" dirty="0" smtClean="0">
                <a:solidFill>
                  <a:schemeClr val="tx1"/>
                </a:solidFill>
              </a:rPr>
              <a:t>of actions are good, but it does not tell you what is the right thing to do in particular situations.</a:t>
            </a:r>
          </a:p>
          <a:p>
            <a:pPr>
              <a:buClrTx/>
            </a:pPr>
            <a:r>
              <a:rPr lang="en-GB" dirty="0" smtClean="0">
                <a:solidFill>
                  <a:schemeClr val="tx1"/>
                </a:solidFill>
              </a:rPr>
              <a:t>Kant’s emphasis on duty seems to imply that an action is made moral by an underlying intention to do one’s duty. </a:t>
            </a:r>
          </a:p>
          <a:p>
            <a:pPr>
              <a:buClrTx/>
            </a:pPr>
            <a:r>
              <a:rPr lang="en-GB" dirty="0" smtClean="0">
                <a:solidFill>
                  <a:schemeClr val="tx1"/>
                </a:solidFill>
              </a:rPr>
              <a:t>However, it is not always possible to separate ‘intentions’ from ‘ends’, as intentions are closely linked with what we do.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52400" y="304800"/>
            <a:ext cx="6723856" cy="1066800"/>
          </a:xfrm>
        </p:spPr>
        <p:txBody>
          <a:bodyPr/>
          <a:lstStyle/>
          <a:p>
            <a:r>
              <a:rPr lang="en-GB" dirty="0" smtClean="0"/>
              <a:t>Weaknesses of Kant’s theory of ethics</a:t>
            </a:r>
          </a:p>
        </p:txBody>
      </p:sp>
      <p:sp>
        <p:nvSpPr>
          <p:cNvPr id="23555" name="Content Placeholder 2"/>
          <p:cNvSpPr>
            <a:spLocks noGrp="1"/>
          </p:cNvSpPr>
          <p:nvPr>
            <p:ph idx="1"/>
          </p:nvPr>
        </p:nvSpPr>
        <p:spPr>
          <a:xfrm>
            <a:off x="406400" y="1700808"/>
            <a:ext cx="8205788" cy="4090392"/>
          </a:xfrm>
        </p:spPr>
        <p:txBody>
          <a:bodyPr/>
          <a:lstStyle/>
          <a:p>
            <a:pPr>
              <a:buClrTx/>
            </a:pPr>
            <a:r>
              <a:rPr lang="en-GB" dirty="0" smtClean="0">
                <a:solidFill>
                  <a:schemeClr val="tx1"/>
                </a:solidFill>
              </a:rPr>
              <a:t>Many people would consider that thinking about the result of an action is an important part of ethical decision making, and, if the outcome hurts another person, most people would feel guilty.</a:t>
            </a:r>
          </a:p>
          <a:p>
            <a:pPr>
              <a:buClrTx/>
            </a:pPr>
            <a:r>
              <a:rPr lang="en-GB" dirty="0" smtClean="0">
                <a:solidFill>
                  <a:schemeClr val="tx1"/>
                </a:solidFill>
              </a:rPr>
              <a:t>Kant’s system seems to work only if everyone has the same view of the final purpose and end of humans. </a:t>
            </a:r>
          </a:p>
          <a:p>
            <a:pPr>
              <a:buClrTx/>
            </a:pPr>
            <a:r>
              <a:rPr lang="en-GB" dirty="0" smtClean="0">
                <a:solidFill>
                  <a:schemeClr val="tx1"/>
                </a:solidFill>
              </a:rPr>
              <a:t>It depends on some notion of God to justify this rationally ordered world.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52400" y="304800"/>
            <a:ext cx="6651848" cy="1066800"/>
          </a:xfrm>
        </p:spPr>
        <p:txBody>
          <a:bodyPr/>
          <a:lstStyle/>
          <a:p>
            <a:r>
              <a:rPr lang="en-GB" dirty="0" smtClean="0"/>
              <a:t>Weaknesses of Kant’s theory of ethics</a:t>
            </a:r>
          </a:p>
        </p:txBody>
      </p:sp>
      <p:sp>
        <p:nvSpPr>
          <p:cNvPr id="24579" name="Content Placeholder 2"/>
          <p:cNvSpPr>
            <a:spLocks noGrp="1"/>
          </p:cNvSpPr>
          <p:nvPr>
            <p:ph idx="1"/>
          </p:nvPr>
        </p:nvSpPr>
        <p:spPr>
          <a:xfrm>
            <a:off x="406400" y="1700808"/>
            <a:ext cx="8205788" cy="4090392"/>
          </a:xfrm>
        </p:spPr>
        <p:txBody>
          <a:bodyPr/>
          <a:lstStyle/>
          <a:p>
            <a:pPr>
              <a:buClrTx/>
            </a:pPr>
            <a:r>
              <a:rPr lang="en-GB" sz="2600" dirty="0" smtClean="0">
                <a:solidFill>
                  <a:schemeClr val="tx1"/>
                </a:solidFill>
              </a:rPr>
              <a:t>Kant is clear when explaining the conflict between duty and inclination but he does not help us understand the conflict between different duties, each of which could be justified.</a:t>
            </a:r>
          </a:p>
          <a:p>
            <a:pPr>
              <a:buClrTx/>
            </a:pPr>
            <a:r>
              <a:rPr lang="en-GB" sz="2600" dirty="0" smtClean="0">
                <a:solidFill>
                  <a:schemeClr val="tx1"/>
                </a:solidFill>
              </a:rPr>
              <a:t>In addition, though Kant tells us in general terms to respect others and not treat them as ends, this does not tell us what to do in individual cases.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GB" dirty="0" smtClean="0"/>
              <a:t>The theory of W.D. Ross</a:t>
            </a:r>
          </a:p>
        </p:txBody>
      </p:sp>
      <p:sp>
        <p:nvSpPr>
          <p:cNvPr id="25603" name="Content Placeholder 2"/>
          <p:cNvSpPr>
            <a:spLocks noGrp="1"/>
          </p:cNvSpPr>
          <p:nvPr>
            <p:ph idx="1"/>
          </p:nvPr>
        </p:nvSpPr>
        <p:spPr/>
        <p:txBody>
          <a:bodyPr/>
          <a:lstStyle/>
          <a:p>
            <a:pPr>
              <a:buClrTx/>
            </a:pPr>
            <a:r>
              <a:rPr lang="en-GB" dirty="0" smtClean="0">
                <a:solidFill>
                  <a:schemeClr val="tx1"/>
                </a:solidFill>
              </a:rPr>
              <a:t>Ross lists seven </a:t>
            </a:r>
            <a:r>
              <a:rPr lang="en-GB" i="1" dirty="0" smtClean="0">
                <a:solidFill>
                  <a:schemeClr val="tx1"/>
                </a:solidFill>
              </a:rPr>
              <a:t>prima facie duties</a:t>
            </a:r>
            <a:r>
              <a:rPr lang="en-GB" dirty="0" smtClean="0">
                <a:solidFill>
                  <a:schemeClr val="tx1"/>
                </a:solidFill>
              </a:rPr>
              <a:t>:</a:t>
            </a:r>
          </a:p>
          <a:p>
            <a:pPr marL="939800" lvl="1" indent="-457200">
              <a:buClrTx/>
              <a:buFont typeface="+mj-lt"/>
              <a:buAutoNum type="arabicPeriod"/>
            </a:pPr>
            <a:r>
              <a:rPr lang="en-GB" sz="2400" dirty="0" smtClean="0">
                <a:solidFill>
                  <a:schemeClr val="tx1"/>
                </a:solidFill>
              </a:rPr>
              <a:t>fidelity or promise-keeping</a:t>
            </a:r>
          </a:p>
          <a:p>
            <a:pPr marL="939800" lvl="1" indent="-457200">
              <a:buClrTx/>
              <a:buFont typeface="+mj-lt"/>
              <a:buAutoNum type="arabicPeriod"/>
            </a:pPr>
            <a:r>
              <a:rPr lang="en-GB" sz="2400" dirty="0" smtClean="0">
                <a:solidFill>
                  <a:schemeClr val="tx1"/>
                </a:solidFill>
              </a:rPr>
              <a:t>reparation for harm done</a:t>
            </a:r>
          </a:p>
          <a:p>
            <a:pPr marL="939800" lvl="1" indent="-457200">
              <a:buClrTx/>
              <a:buFont typeface="+mj-lt"/>
              <a:buAutoNum type="arabicPeriod"/>
            </a:pPr>
            <a:r>
              <a:rPr lang="en-GB" sz="2400" dirty="0" smtClean="0">
                <a:solidFill>
                  <a:schemeClr val="tx1"/>
                </a:solidFill>
              </a:rPr>
              <a:t>gratitude</a:t>
            </a:r>
          </a:p>
          <a:p>
            <a:pPr marL="939800" lvl="1" indent="-457200">
              <a:buClrTx/>
              <a:buFont typeface="+mj-lt"/>
              <a:buAutoNum type="arabicPeriod"/>
            </a:pPr>
            <a:r>
              <a:rPr lang="en-GB" sz="2400" dirty="0" smtClean="0">
                <a:solidFill>
                  <a:schemeClr val="tx1"/>
                </a:solidFill>
              </a:rPr>
              <a:t>justice</a:t>
            </a:r>
          </a:p>
          <a:p>
            <a:pPr marL="939800" lvl="1" indent="-457200">
              <a:buClrTx/>
              <a:buFont typeface="+mj-lt"/>
              <a:buAutoNum type="arabicPeriod"/>
            </a:pPr>
            <a:r>
              <a:rPr lang="en-GB" sz="2400" dirty="0" smtClean="0">
                <a:solidFill>
                  <a:schemeClr val="tx1"/>
                </a:solidFill>
              </a:rPr>
              <a:t>beneficence</a:t>
            </a:r>
          </a:p>
          <a:p>
            <a:pPr marL="939800" lvl="1" indent="-457200">
              <a:buClrTx/>
              <a:buFont typeface="+mj-lt"/>
              <a:buAutoNum type="arabicPeriod"/>
            </a:pPr>
            <a:r>
              <a:rPr lang="en-GB" sz="2400" dirty="0" smtClean="0">
                <a:solidFill>
                  <a:schemeClr val="tx1"/>
                </a:solidFill>
              </a:rPr>
              <a:t>self-improvement</a:t>
            </a:r>
          </a:p>
          <a:p>
            <a:pPr marL="939800" lvl="1" indent="-457200">
              <a:buClrTx/>
              <a:buFont typeface="+mj-lt"/>
              <a:buAutoNum type="arabicPeriod"/>
            </a:pPr>
            <a:r>
              <a:rPr lang="en-GB" sz="2400" dirty="0" smtClean="0">
                <a:solidFill>
                  <a:schemeClr val="tx1"/>
                </a:solidFill>
              </a:rPr>
              <a:t>non-maleficence.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dirty="0" smtClean="0"/>
              <a:t>Religious ethics and Kantian ethics</a:t>
            </a:r>
          </a:p>
        </p:txBody>
      </p:sp>
      <p:sp>
        <p:nvSpPr>
          <p:cNvPr id="26627" name="Content Placeholder 2"/>
          <p:cNvSpPr>
            <a:spLocks noGrp="1"/>
          </p:cNvSpPr>
          <p:nvPr>
            <p:ph idx="1"/>
          </p:nvPr>
        </p:nvSpPr>
        <p:spPr/>
        <p:txBody>
          <a:bodyPr/>
          <a:lstStyle/>
          <a:p>
            <a:pPr>
              <a:buClrTx/>
            </a:pPr>
            <a:r>
              <a:rPr lang="en-GB" dirty="0" smtClean="0">
                <a:solidFill>
                  <a:schemeClr val="tx1"/>
                </a:solidFill>
              </a:rPr>
              <a:t>Kantian ethics would seem, at first glance, to fit well with Christian ethics, especially the second formulation of the categorical imperative which gives humans intrinsic value and says that they should not be treated as ‘means to an end but as ends in themselves’. </a:t>
            </a:r>
          </a:p>
          <a:p>
            <a:pPr>
              <a:buClrTx/>
            </a:pPr>
            <a:r>
              <a:rPr lang="en-GB" dirty="0" smtClean="0">
                <a:solidFill>
                  <a:schemeClr val="tx1"/>
                </a:solidFill>
              </a:rPr>
              <a:t>This intrinsic value is clearly seen in biblical ethics: ‘So God created man in his own image’ (Genesis 1:27a).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dirty="0" smtClean="0"/>
              <a:t>Religious ethics and Kantian ethics</a:t>
            </a:r>
          </a:p>
        </p:txBody>
      </p:sp>
      <p:sp>
        <p:nvSpPr>
          <p:cNvPr id="27651" name="Content Placeholder 2"/>
          <p:cNvSpPr>
            <a:spLocks noGrp="1"/>
          </p:cNvSpPr>
          <p:nvPr>
            <p:ph idx="1"/>
          </p:nvPr>
        </p:nvSpPr>
        <p:spPr/>
        <p:txBody>
          <a:bodyPr/>
          <a:lstStyle/>
          <a:p>
            <a:pPr>
              <a:buClrTx/>
            </a:pPr>
            <a:r>
              <a:rPr lang="en-GB" dirty="0" smtClean="0">
                <a:solidFill>
                  <a:schemeClr val="tx1"/>
                </a:solidFill>
              </a:rPr>
              <a:t>For Kant, as for Christian ethics, the end can never justify the means. </a:t>
            </a:r>
          </a:p>
          <a:p>
            <a:pPr>
              <a:buClrTx/>
            </a:pPr>
            <a:r>
              <a:rPr lang="en-GB" dirty="0" smtClean="0">
                <a:solidFill>
                  <a:schemeClr val="tx1"/>
                </a:solidFill>
              </a:rPr>
              <a:t>Kant’s idea of </a:t>
            </a:r>
            <a:r>
              <a:rPr lang="en-GB" dirty="0" err="1" smtClean="0">
                <a:solidFill>
                  <a:schemeClr val="tx1"/>
                </a:solidFill>
              </a:rPr>
              <a:t>universalisability</a:t>
            </a:r>
            <a:r>
              <a:rPr lang="en-GB" dirty="0" smtClean="0">
                <a:solidFill>
                  <a:schemeClr val="tx1"/>
                </a:solidFill>
              </a:rPr>
              <a:t> is: if you can will your action to be universalised, then it would be an action that would be considered good in all situations, including your own. Again this is the same as Jesus’ Golden Rule (Matthew 7:12).</a:t>
            </a:r>
          </a:p>
          <a:p>
            <a:pPr>
              <a:buClrTx/>
            </a:pPr>
            <a:r>
              <a:rPr lang="en-GB" dirty="0" smtClean="0">
                <a:solidFill>
                  <a:schemeClr val="tx1"/>
                </a:solidFill>
              </a:rPr>
              <a:t>However, Jesus teaches that rules are not paramount and that law is given to humans to help them live a good life.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GB" dirty="0" smtClean="0"/>
              <a:t>Religious ethics and Kantian ethics</a:t>
            </a:r>
          </a:p>
        </p:txBody>
      </p:sp>
      <p:sp>
        <p:nvSpPr>
          <p:cNvPr id="28675" name="Content Placeholder 2"/>
          <p:cNvSpPr>
            <a:spLocks noGrp="1"/>
          </p:cNvSpPr>
          <p:nvPr>
            <p:ph idx="1"/>
          </p:nvPr>
        </p:nvSpPr>
        <p:spPr/>
        <p:txBody>
          <a:bodyPr/>
          <a:lstStyle/>
          <a:p>
            <a:pPr>
              <a:buClrTx/>
            </a:pPr>
            <a:r>
              <a:rPr lang="en-GB" dirty="0" smtClean="0">
                <a:solidFill>
                  <a:schemeClr val="tx1"/>
                </a:solidFill>
              </a:rPr>
              <a:t>However, Kant enforces rigid rules with no exceptions under his principle of </a:t>
            </a:r>
            <a:r>
              <a:rPr lang="en-GB" dirty="0" err="1" smtClean="0">
                <a:solidFill>
                  <a:schemeClr val="tx1"/>
                </a:solidFill>
              </a:rPr>
              <a:t>universalisability</a:t>
            </a:r>
            <a:r>
              <a:rPr lang="en-GB" dirty="0" smtClean="0">
                <a:solidFill>
                  <a:schemeClr val="tx1"/>
                </a:solidFill>
              </a:rPr>
              <a:t>. </a:t>
            </a:r>
          </a:p>
          <a:p>
            <a:pPr>
              <a:buClrTx/>
            </a:pPr>
            <a:r>
              <a:rPr lang="en-GB" dirty="0" smtClean="0">
                <a:solidFill>
                  <a:schemeClr val="tx1"/>
                </a:solidFill>
              </a:rPr>
              <a:t>Kant also argues that right moral action can be deduced using reason alone, leaving no room for authority, tradition or even Biblical revelation. </a:t>
            </a:r>
          </a:p>
          <a:p>
            <a:pPr>
              <a:buClrTx/>
            </a:pPr>
            <a:r>
              <a:rPr lang="en-GB" dirty="0" smtClean="0">
                <a:solidFill>
                  <a:schemeClr val="tx1"/>
                </a:solidFill>
              </a:rPr>
              <a:t>Kantian ethics are </a:t>
            </a:r>
            <a:r>
              <a:rPr lang="en-GB" i="1" dirty="0" smtClean="0">
                <a:solidFill>
                  <a:schemeClr val="tx1"/>
                </a:solidFill>
              </a:rPr>
              <a:t>a priori </a:t>
            </a:r>
            <a:r>
              <a:rPr lang="en-GB" dirty="0" smtClean="0">
                <a:solidFill>
                  <a:schemeClr val="tx1"/>
                </a:solidFill>
              </a:rPr>
              <a:t>(morality is innate and knowable through reason), unlike Natural Law which is </a:t>
            </a:r>
            <a:r>
              <a:rPr lang="en-GB" i="1" dirty="0" smtClean="0">
                <a:solidFill>
                  <a:schemeClr val="tx1"/>
                </a:solidFill>
              </a:rPr>
              <a:t>a posteriori </a:t>
            </a:r>
            <a:r>
              <a:rPr lang="en-GB" dirty="0" smtClean="0">
                <a:solidFill>
                  <a:schemeClr val="tx1"/>
                </a:solidFill>
              </a:rPr>
              <a:t>and discovers what is right through experience.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smtClean="0"/>
              <a:t>Kant’s theory of ethics</a:t>
            </a:r>
          </a:p>
        </p:txBody>
      </p:sp>
      <p:sp>
        <p:nvSpPr>
          <p:cNvPr id="5123" name="Content Placeholder 1"/>
          <p:cNvSpPr>
            <a:spLocks noGrp="1"/>
          </p:cNvSpPr>
          <p:nvPr>
            <p:ph idx="1"/>
          </p:nvPr>
        </p:nvSpPr>
        <p:spPr/>
        <p:txBody>
          <a:bodyPr/>
          <a:lstStyle/>
          <a:p>
            <a:pPr>
              <a:buClrTx/>
            </a:pPr>
            <a:r>
              <a:rPr lang="en-GB" dirty="0" smtClean="0">
                <a:solidFill>
                  <a:schemeClr val="tx1"/>
                </a:solidFill>
              </a:rPr>
              <a:t>Immanuel Kant believed in an objective right and wrong based on reason.</a:t>
            </a:r>
          </a:p>
          <a:p>
            <a:pPr>
              <a:buClrTx/>
            </a:pPr>
            <a:r>
              <a:rPr lang="en-GB" dirty="0" smtClean="0">
                <a:solidFill>
                  <a:schemeClr val="tx1"/>
                </a:solidFill>
              </a:rPr>
              <a:t>We should do the right thing just because it is right and not because it fulfils our desires or is based on our feelings. We know what is right not by relying on our intuitions or facts about the world but by using our reason. </a:t>
            </a:r>
          </a:p>
          <a:p>
            <a:pPr>
              <a:buClrTx/>
            </a:pPr>
            <a:r>
              <a:rPr lang="en-GB" dirty="0" smtClean="0">
                <a:solidFill>
                  <a:schemeClr val="tx1"/>
                </a:solidFill>
              </a:rPr>
              <a:t>To test a moral maxim, we need to ask whether we can always say that everyone should follow it and we must reject it if we cannot.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dirty="0" smtClean="0"/>
              <a:t>Kant’s theory of ethics</a:t>
            </a:r>
          </a:p>
        </p:txBody>
      </p:sp>
      <p:sp>
        <p:nvSpPr>
          <p:cNvPr id="6147" name="Content Placeholder 1"/>
          <p:cNvSpPr>
            <a:spLocks noGrp="1"/>
          </p:cNvSpPr>
          <p:nvPr>
            <p:ph idx="1"/>
          </p:nvPr>
        </p:nvSpPr>
        <p:spPr/>
        <p:txBody>
          <a:bodyPr/>
          <a:lstStyle/>
          <a:p>
            <a:pPr>
              <a:buClrTx/>
            </a:pPr>
            <a:r>
              <a:rPr lang="en-GB" sz="2600" dirty="0" smtClean="0">
                <a:solidFill>
                  <a:schemeClr val="tx1"/>
                </a:solidFill>
              </a:rPr>
              <a:t>Kant opposed the view that all moral judgements are culturally relative or subjective so that there are no such things as moral absolutes. </a:t>
            </a:r>
          </a:p>
          <a:p>
            <a:pPr>
              <a:buClrTx/>
            </a:pPr>
            <a:r>
              <a:rPr lang="en-GB" sz="2600" dirty="0" smtClean="0">
                <a:solidFill>
                  <a:schemeClr val="tx1"/>
                </a:solidFill>
              </a:rPr>
              <a:t>Kant’s approach to ethics was deontological, where the right takes precedence over the good, and basic rights and principles guide us to know which goods to follow.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dirty="0" smtClean="0"/>
              <a:t>Kant’s moral </a:t>
            </a:r>
            <a:r>
              <a:rPr lang="en-GB" dirty="0"/>
              <a:t>t</a:t>
            </a:r>
            <a:r>
              <a:rPr lang="en-GB" dirty="0" smtClean="0"/>
              <a:t>heory</a:t>
            </a:r>
          </a:p>
        </p:txBody>
      </p:sp>
      <p:sp>
        <p:nvSpPr>
          <p:cNvPr id="7171" name="Content Placeholder 1"/>
          <p:cNvSpPr>
            <a:spLocks noGrp="1"/>
          </p:cNvSpPr>
          <p:nvPr>
            <p:ph idx="1"/>
          </p:nvPr>
        </p:nvSpPr>
        <p:spPr/>
        <p:txBody>
          <a:bodyPr/>
          <a:lstStyle/>
          <a:p>
            <a:pPr>
              <a:buClrTx/>
            </a:pPr>
            <a:r>
              <a:rPr lang="en-GB" i="1" dirty="0" smtClean="0">
                <a:solidFill>
                  <a:schemeClr val="tx1"/>
                </a:solidFill>
              </a:rPr>
              <a:t>Practical reason </a:t>
            </a:r>
            <a:r>
              <a:rPr lang="en-GB" dirty="0" smtClean="0">
                <a:solidFill>
                  <a:schemeClr val="tx1"/>
                </a:solidFill>
              </a:rPr>
              <a:t>looks at evidence and argument and tells you what ought to be done. </a:t>
            </a:r>
          </a:p>
          <a:p>
            <a:pPr>
              <a:buClrTx/>
            </a:pPr>
            <a:r>
              <a:rPr lang="en-GB" dirty="0" smtClean="0">
                <a:solidFill>
                  <a:schemeClr val="tx1"/>
                </a:solidFill>
              </a:rPr>
              <a:t>This sense of the moral ‘ought’ is something which cannot simply depend on external facts of what the world is like, or the expected consequences of our actions. </a:t>
            </a:r>
          </a:p>
          <a:p>
            <a:pPr>
              <a:buClrTx/>
            </a:pPr>
            <a:r>
              <a:rPr lang="en-GB" dirty="0" smtClean="0">
                <a:solidFill>
                  <a:schemeClr val="tx1"/>
                </a:solidFill>
              </a:rPr>
              <a:t>Kant saw that people are aware of the moral law at work within them – not as a vague feeling but a direct and powerful experience.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dirty="0" smtClean="0"/>
              <a:t>Kant’s moral </a:t>
            </a:r>
            <a:r>
              <a:rPr lang="en-GB" dirty="0"/>
              <a:t>t</a:t>
            </a:r>
            <a:r>
              <a:rPr lang="en-GB" dirty="0" smtClean="0"/>
              <a:t>heory</a:t>
            </a:r>
          </a:p>
        </p:txBody>
      </p:sp>
      <p:sp>
        <p:nvSpPr>
          <p:cNvPr id="8195" name="Content Placeholder 1"/>
          <p:cNvSpPr>
            <a:spLocks noGrp="1"/>
          </p:cNvSpPr>
          <p:nvPr>
            <p:ph idx="1"/>
          </p:nvPr>
        </p:nvSpPr>
        <p:spPr/>
        <p:txBody>
          <a:bodyPr/>
          <a:lstStyle/>
          <a:p>
            <a:pPr>
              <a:buClrTx/>
            </a:pPr>
            <a:r>
              <a:rPr lang="en-GB" dirty="0" smtClean="0">
                <a:solidFill>
                  <a:schemeClr val="tx1"/>
                </a:solidFill>
              </a:rPr>
              <a:t>Kant’s moral theory is explained in the </a:t>
            </a:r>
            <a:r>
              <a:rPr lang="en-GB" i="1" dirty="0" smtClean="0">
                <a:solidFill>
                  <a:schemeClr val="tx1"/>
                </a:solidFill>
              </a:rPr>
              <a:t>Groundwork of a Metaphysics of Morals </a:t>
            </a:r>
            <a:r>
              <a:rPr lang="en-GB" dirty="0" smtClean="0">
                <a:solidFill>
                  <a:schemeClr val="tx1"/>
                </a:solidFill>
              </a:rPr>
              <a:t>(1785): </a:t>
            </a:r>
          </a:p>
          <a:p>
            <a:pPr lvl="1">
              <a:buClrTx/>
            </a:pPr>
            <a:r>
              <a:rPr lang="en-GB" sz="2400" dirty="0" smtClean="0">
                <a:solidFill>
                  <a:schemeClr val="tx1"/>
                </a:solidFill>
              </a:rPr>
              <a:t>it tries to show the objectivity of moral judgement and the universal character of moral laws, and attempts to base morality on reason as opposed to feelings, inclinations, consequences or religion.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GB" dirty="0" smtClean="0"/>
              <a:t>Freedom</a:t>
            </a:r>
          </a:p>
        </p:txBody>
      </p:sp>
      <p:sp>
        <p:nvSpPr>
          <p:cNvPr id="9219" name="Content Placeholder 1"/>
          <p:cNvSpPr>
            <a:spLocks noGrp="1"/>
          </p:cNvSpPr>
          <p:nvPr>
            <p:ph idx="1"/>
          </p:nvPr>
        </p:nvSpPr>
        <p:spPr>
          <a:xfrm>
            <a:off x="406400" y="1340768"/>
            <a:ext cx="8205788" cy="4450432"/>
          </a:xfrm>
        </p:spPr>
        <p:txBody>
          <a:bodyPr/>
          <a:lstStyle/>
          <a:p>
            <a:pPr>
              <a:buClrTx/>
            </a:pPr>
            <a:r>
              <a:rPr lang="en-GB" dirty="0" smtClean="0">
                <a:solidFill>
                  <a:schemeClr val="tx1"/>
                </a:solidFill>
              </a:rPr>
              <a:t>For Kant, if I am to act morally then I must be capable of exercising freedom or autonomy of the will. </a:t>
            </a:r>
          </a:p>
          <a:p>
            <a:pPr>
              <a:buClrTx/>
            </a:pPr>
            <a:r>
              <a:rPr lang="en-GB" dirty="0" smtClean="0">
                <a:solidFill>
                  <a:schemeClr val="tx1"/>
                </a:solidFill>
              </a:rPr>
              <a:t>The opposite of this is heteronomy – that something is right because it satisfies some desire, emotion, goal or obligation. </a:t>
            </a:r>
          </a:p>
          <a:p>
            <a:pPr>
              <a:buClrTx/>
            </a:pPr>
            <a:r>
              <a:rPr lang="en-GB" dirty="0" smtClean="0">
                <a:solidFill>
                  <a:schemeClr val="tx1"/>
                </a:solidFill>
              </a:rPr>
              <a:t>Kant sees two sorts of freedom:</a:t>
            </a:r>
          </a:p>
          <a:p>
            <a:pPr lvl="1">
              <a:buClrTx/>
              <a:buFont typeface="Arial"/>
              <a:buChar char="•"/>
            </a:pPr>
            <a:r>
              <a:rPr lang="en-GB" sz="2400" dirty="0" smtClean="0">
                <a:solidFill>
                  <a:schemeClr val="tx1"/>
                </a:solidFill>
              </a:rPr>
              <a:t>free actions which follow the correct process of reasoning – actions done by duty not hindered by emotions, desires or goals, and</a:t>
            </a:r>
          </a:p>
          <a:p>
            <a:pPr lvl="1">
              <a:buClrTx/>
              <a:buFont typeface="Arial"/>
              <a:buChar char="•"/>
            </a:pPr>
            <a:r>
              <a:rPr lang="en-GB" sz="2400" dirty="0" smtClean="0">
                <a:solidFill>
                  <a:schemeClr val="tx1"/>
                </a:solidFill>
              </a:rPr>
              <a:t>actions which are free from external forces.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dirty="0" smtClean="0"/>
              <a:t>Good will</a:t>
            </a:r>
          </a:p>
        </p:txBody>
      </p:sp>
      <p:sp>
        <p:nvSpPr>
          <p:cNvPr id="10243" name="Content Placeholder 4"/>
          <p:cNvSpPr>
            <a:spLocks noGrp="1"/>
          </p:cNvSpPr>
          <p:nvPr>
            <p:ph idx="1"/>
          </p:nvPr>
        </p:nvSpPr>
        <p:spPr/>
        <p:txBody>
          <a:bodyPr/>
          <a:lstStyle/>
          <a:p>
            <a:pPr>
              <a:buClrTx/>
            </a:pPr>
            <a:r>
              <a:rPr lang="en-GB" sz="2800" dirty="0" smtClean="0">
                <a:solidFill>
                  <a:schemeClr val="tx1"/>
                </a:solidFill>
              </a:rPr>
              <a:t>The idea of a ‘good will’ is Kant’s starting point for his morality. </a:t>
            </a:r>
          </a:p>
          <a:p>
            <a:pPr>
              <a:buClrTx/>
            </a:pPr>
            <a:r>
              <a:rPr lang="en-GB" sz="2800" dirty="0" smtClean="0">
                <a:solidFill>
                  <a:schemeClr val="tx1"/>
                </a:solidFill>
              </a:rPr>
              <a:t>For Kant the sense of moral obligation is to be found in the mind, not by considering experiences.</a:t>
            </a:r>
          </a:p>
          <a:p>
            <a:pPr>
              <a:buClrTx/>
            </a:pPr>
            <a:r>
              <a:rPr lang="en-GB" sz="2800" dirty="0" smtClean="0">
                <a:solidFill>
                  <a:schemeClr val="tx1"/>
                </a:solidFill>
              </a:rPr>
              <a:t>It is only the ‘good will’ which counts and which is the starting point for ethics.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dirty="0" smtClean="0"/>
              <a:t>Good will</a:t>
            </a:r>
          </a:p>
        </p:txBody>
      </p:sp>
      <p:sp>
        <p:nvSpPr>
          <p:cNvPr id="11267" name="Content Placeholder 4"/>
          <p:cNvSpPr>
            <a:spLocks noGrp="1"/>
          </p:cNvSpPr>
          <p:nvPr>
            <p:ph idx="1"/>
          </p:nvPr>
        </p:nvSpPr>
        <p:spPr/>
        <p:txBody>
          <a:bodyPr/>
          <a:lstStyle/>
          <a:p>
            <a:pPr>
              <a:buClrTx/>
            </a:pPr>
            <a:r>
              <a:rPr lang="en-GB" dirty="0" smtClean="0">
                <a:solidFill>
                  <a:schemeClr val="tx1"/>
                </a:solidFill>
              </a:rPr>
              <a:t>Duty is what makes the good will good. </a:t>
            </a:r>
          </a:p>
          <a:p>
            <a:pPr>
              <a:buClrTx/>
            </a:pPr>
            <a:r>
              <a:rPr lang="en-GB" dirty="0" smtClean="0">
                <a:solidFill>
                  <a:schemeClr val="tx1"/>
                </a:solidFill>
              </a:rPr>
              <a:t>It is important that duty should be done for its own sake and it does not matter whether you or others benefit from your action – our motives need to be pure. </a:t>
            </a:r>
          </a:p>
          <a:p>
            <a:pPr>
              <a:buClrTx/>
            </a:pPr>
            <a:r>
              <a:rPr lang="en-GB" dirty="0" smtClean="0">
                <a:solidFill>
                  <a:schemeClr val="tx1"/>
                </a:solidFill>
              </a:rPr>
              <a:t>Doing duty for any other reason – inclination, self-interest, affection – does not count. The good will chooses duty for duty’s sake.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1767</TotalTime>
  <Words>1591</Words>
  <Application>Microsoft Office PowerPoint</Application>
  <PresentationFormat>On-screen Show (4:3)</PresentationFormat>
  <Paragraphs>101</Paragraphs>
  <Slides>26</Slides>
  <Notes>2</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Office Theme</vt:lpstr>
      <vt:lpstr>1_Office Theme</vt:lpstr>
      <vt:lpstr>4. Kant</vt:lpstr>
      <vt:lpstr>Issues</vt:lpstr>
      <vt:lpstr>Kant’s theory of ethics</vt:lpstr>
      <vt:lpstr>Kant’s theory of ethics</vt:lpstr>
      <vt:lpstr>Kant’s moral theory</vt:lpstr>
      <vt:lpstr>Kant’s moral theory</vt:lpstr>
      <vt:lpstr>Freedom</vt:lpstr>
      <vt:lpstr>Good will</vt:lpstr>
      <vt:lpstr>Good will</vt:lpstr>
      <vt:lpstr>Kant</vt:lpstr>
      <vt:lpstr>The hypothetical imperative</vt:lpstr>
      <vt:lpstr>The categorical imperative</vt:lpstr>
      <vt:lpstr>First formulation</vt:lpstr>
      <vt:lpstr>Second formulation</vt:lpstr>
      <vt:lpstr>Third formulation</vt:lpstr>
      <vt:lpstr>The categorical imperative</vt:lpstr>
      <vt:lpstr>The Three Postulates of Practical Reason</vt:lpstr>
      <vt:lpstr>Strengths of Kant’s theory of ethics</vt:lpstr>
      <vt:lpstr>Strengths of Kant’s theory of ethics</vt:lpstr>
      <vt:lpstr>Weaknesses of Kant’s theory of ethics</vt:lpstr>
      <vt:lpstr>Weaknesses of Kant’s theory of ethics</vt:lpstr>
      <vt:lpstr>Weaknesses of Kant’s theory of ethics</vt:lpstr>
      <vt:lpstr>The theory of W.D. Ross</vt:lpstr>
      <vt:lpstr>Religious ethics and Kantian ethics</vt:lpstr>
      <vt:lpstr>Religious ethics and Kantian ethics</vt:lpstr>
      <vt:lpstr>Religious ethics and Kantian ethics</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53</cp:revision>
  <dcterms:created xsi:type="dcterms:W3CDTF">2007-02-05T11:11:58Z</dcterms:created>
  <dcterms:modified xsi:type="dcterms:W3CDTF">2014-06-03T15:00:01Z</dcterms:modified>
</cp:coreProperties>
</file>